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media/image52.jpg" ContentType="image/jpg"/>
  <Override PartName="/ppt/media/image53.jpg" ContentType="image/jpg"/>
  <Override PartName="/ppt/media/image55.jpg" ContentType="image/jpg"/>
  <Override PartName="/ppt/media/image58.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217.jpg" ContentType="image/jpg"/>
  <Override PartName="/ppt/media/image228.jpg" ContentType="image/jpg"/>
  <Override PartName="/ppt/media/image229.jpg" ContentType="image/jpg"/>
  <Override PartName="/ppt/media/image231.jpg" ContentType="image/jpg"/>
  <Override PartName="/ppt/media/image233.jpg" ContentType="image/jpg"/>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9"/>
  </p:notesMasterIdLst>
  <p:sldIdLst>
    <p:sldId id="256" r:id="rId2"/>
    <p:sldId id="2147480176" r:id="rId3"/>
    <p:sldId id="2051" r:id="rId4"/>
    <p:sldId id="258" r:id="rId5"/>
    <p:sldId id="261" r:id="rId6"/>
    <p:sldId id="2053" r:id="rId7"/>
    <p:sldId id="3253" r:id="rId8"/>
    <p:sldId id="3252" r:id="rId9"/>
    <p:sldId id="2054" r:id="rId10"/>
    <p:sldId id="2086" r:id="rId11"/>
    <p:sldId id="263" r:id="rId12"/>
    <p:sldId id="2102" r:id="rId13"/>
    <p:sldId id="2142532744" r:id="rId14"/>
    <p:sldId id="3251" r:id="rId15"/>
    <p:sldId id="2100" r:id="rId16"/>
    <p:sldId id="264" r:id="rId17"/>
    <p:sldId id="2101" r:id="rId18"/>
    <p:sldId id="2147480167" r:id="rId19"/>
    <p:sldId id="2147480165" r:id="rId20"/>
    <p:sldId id="2147480164" r:id="rId21"/>
    <p:sldId id="2147480163" r:id="rId22"/>
    <p:sldId id="265" r:id="rId23"/>
    <p:sldId id="266" r:id="rId24"/>
    <p:sldId id="2147480161" r:id="rId25"/>
    <p:sldId id="2103" r:id="rId26"/>
    <p:sldId id="267" r:id="rId27"/>
    <p:sldId id="268" r:id="rId28"/>
    <p:sldId id="3254" r:id="rId29"/>
    <p:sldId id="2121" r:id="rId30"/>
    <p:sldId id="3255" r:id="rId31"/>
    <p:sldId id="2147480162" r:id="rId32"/>
    <p:sldId id="2147480177" r:id="rId33"/>
    <p:sldId id="2147480168" r:id="rId34"/>
    <p:sldId id="2147480174" r:id="rId35"/>
    <p:sldId id="2147480175" r:id="rId36"/>
    <p:sldId id="2147480169" r:id="rId37"/>
    <p:sldId id="2147469493" r:id="rId38"/>
    <p:sldId id="2147480171" r:id="rId39"/>
    <p:sldId id="2147480172" r:id="rId40"/>
    <p:sldId id="2147480173" r:id="rId41"/>
    <p:sldId id="316" r:id="rId42"/>
    <p:sldId id="2088" r:id="rId43"/>
    <p:sldId id="2147480170" r:id="rId44"/>
    <p:sldId id="2089" r:id="rId45"/>
    <p:sldId id="270" r:id="rId46"/>
    <p:sldId id="277" r:id="rId47"/>
    <p:sldId id="280" r:id="rId48"/>
    <p:sldId id="323" r:id="rId49"/>
    <p:sldId id="324" r:id="rId50"/>
    <p:sldId id="325" r:id="rId51"/>
    <p:sldId id="292" r:id="rId52"/>
    <p:sldId id="291" r:id="rId53"/>
    <p:sldId id="295" r:id="rId54"/>
    <p:sldId id="327" r:id="rId55"/>
    <p:sldId id="296" r:id="rId56"/>
    <p:sldId id="297" r:id="rId57"/>
    <p:sldId id="298" r:id="rId58"/>
    <p:sldId id="299" r:id="rId59"/>
    <p:sldId id="302" r:id="rId60"/>
    <p:sldId id="307" r:id="rId61"/>
    <p:sldId id="308" r:id="rId62"/>
    <p:sldId id="309" r:id="rId63"/>
    <p:sldId id="310" r:id="rId64"/>
    <p:sldId id="311" r:id="rId65"/>
    <p:sldId id="312" r:id="rId66"/>
    <p:sldId id="313" r:id="rId67"/>
    <p:sldId id="406" r:id="rId68"/>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34" autoAdjust="0"/>
    <p:restoredTop sz="94660"/>
  </p:normalViewPr>
  <p:slideViewPr>
    <p:cSldViewPr>
      <p:cViewPr varScale="1">
        <p:scale>
          <a:sx n="62" d="100"/>
          <a:sy n="62" d="100"/>
        </p:scale>
        <p:origin x="51" y="439"/>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00B0F0"/>
            </a:solidFill>
          </c:spPr>
          <c:dPt>
            <c:idx val="0"/>
            <c:bubble3D val="0"/>
            <c:spPr>
              <a:solidFill>
                <a:srgbClr val="00B0F0"/>
              </a:solidFill>
              <a:ln w="19050">
                <a:noFill/>
              </a:ln>
              <a:effectLst/>
            </c:spPr>
            <c:extLst>
              <c:ext xmlns:c16="http://schemas.microsoft.com/office/drawing/2014/chart" uri="{C3380CC4-5D6E-409C-BE32-E72D297353CC}">
                <c16:uniqueId val="{00000001-E48C-0B4B-9A88-9EC2CF77C21E}"/>
              </c:ext>
            </c:extLst>
          </c:dPt>
          <c:dPt>
            <c:idx val="1"/>
            <c:bubble3D val="0"/>
            <c:spPr>
              <a:solidFill>
                <a:srgbClr val="00B0F0"/>
              </a:solidFill>
              <a:ln w="19050">
                <a:noFill/>
              </a:ln>
              <a:effectLst/>
            </c:spPr>
            <c:extLst>
              <c:ext xmlns:c16="http://schemas.microsoft.com/office/drawing/2014/chart" uri="{C3380CC4-5D6E-409C-BE32-E72D297353CC}">
                <c16:uniqueId val="{00000003-E48C-0B4B-9A88-9EC2CF77C21E}"/>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E48C-0B4B-9A88-9EC2CF77C21E}"/>
            </c:ext>
          </c:extLst>
        </c:ser>
        <c:dLbls>
          <c:showLegendKey val="0"/>
          <c:showVal val="0"/>
          <c:showCatName val="0"/>
          <c:showSerName val="0"/>
          <c:showPercent val="0"/>
          <c:showBubbleSize val="0"/>
          <c:showLeaderLines val="1"/>
        </c:dLbls>
        <c:firstSliceAng val="234"/>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ED2ED2-9387-4DE5-A6D0-4D83C99F3FDC}" type="doc">
      <dgm:prSet loTypeId="urn:microsoft.com/office/officeart/2005/8/layout/hierarchy2" loCatId="hierarchy" qsTypeId="urn:microsoft.com/office/officeart/2005/8/quickstyle/simple1" qsCatId="simple" csTypeId="urn:microsoft.com/office/officeart/2005/8/colors/accent1_1" csCatId="accent1" phldr="1"/>
      <dgm:spPr/>
      <dgm:t>
        <a:bodyPr/>
        <a:lstStyle/>
        <a:p>
          <a:endParaRPr lang="en-US"/>
        </a:p>
      </dgm:t>
    </dgm:pt>
    <dgm:pt modelId="{66EC336B-9A0B-4177-A009-64ADFF56E5D8}">
      <dgm:prSet phldrT="[Text]"/>
      <dgm:spPr/>
      <dgm:t>
        <a:bodyPr/>
        <a:lstStyle/>
        <a:p>
          <a:r>
            <a:rPr lang="en-US" dirty="0"/>
            <a:t>Open-AI LLM</a:t>
          </a:r>
        </a:p>
      </dgm:t>
    </dgm:pt>
    <dgm:pt modelId="{13FB2DC5-EAC3-46ED-9370-54A932CAC2D5}" type="parTrans" cxnId="{5533C447-AE91-453E-8B4B-635A40CBADCC}">
      <dgm:prSet/>
      <dgm:spPr/>
      <dgm:t>
        <a:bodyPr/>
        <a:lstStyle/>
        <a:p>
          <a:endParaRPr lang="en-US"/>
        </a:p>
      </dgm:t>
    </dgm:pt>
    <dgm:pt modelId="{1CEF0873-6653-43C8-8A1E-6758A84AC8B0}" type="sibTrans" cxnId="{5533C447-AE91-453E-8B4B-635A40CBADCC}">
      <dgm:prSet/>
      <dgm:spPr/>
      <dgm:t>
        <a:bodyPr/>
        <a:lstStyle/>
        <a:p>
          <a:endParaRPr lang="en-US"/>
        </a:p>
      </dgm:t>
    </dgm:pt>
    <dgm:pt modelId="{D3E600D5-C5A0-48BA-A3A7-630D7F48AED6}">
      <dgm:prSet phldrT="[Text]"/>
      <dgm:spPr/>
      <dgm:t>
        <a:bodyPr/>
        <a:lstStyle/>
        <a:p>
          <a:r>
            <a:rPr lang="en-US" dirty="0"/>
            <a:t>Cloud hosted API only</a:t>
          </a:r>
        </a:p>
      </dgm:t>
    </dgm:pt>
    <dgm:pt modelId="{728220EC-BFA5-4E86-B995-A57295637090}" type="parTrans" cxnId="{4A9C94C1-DBC0-45E0-827D-BAF47855DDE4}">
      <dgm:prSet/>
      <dgm:spPr/>
      <dgm:t>
        <a:bodyPr/>
        <a:lstStyle/>
        <a:p>
          <a:endParaRPr lang="en-US"/>
        </a:p>
      </dgm:t>
    </dgm:pt>
    <dgm:pt modelId="{EDCE1F72-2C01-43B4-B018-EC5961FDF54A}" type="sibTrans" cxnId="{4A9C94C1-DBC0-45E0-827D-BAF47855DDE4}">
      <dgm:prSet/>
      <dgm:spPr/>
      <dgm:t>
        <a:bodyPr/>
        <a:lstStyle/>
        <a:p>
          <a:endParaRPr lang="en-US"/>
        </a:p>
      </dgm:t>
    </dgm:pt>
    <dgm:pt modelId="{BCCF2FD1-EDFE-45BA-9614-048ED0FE27B3}">
      <dgm:prSet phldrT="[Text]"/>
      <dgm:spPr/>
      <dgm:t>
        <a:bodyPr/>
        <a:lstStyle/>
        <a:p>
          <a:r>
            <a:rPr lang="en-US" dirty="0"/>
            <a:t>Azure hosted</a:t>
          </a:r>
        </a:p>
      </dgm:t>
    </dgm:pt>
    <dgm:pt modelId="{502BC67F-C47B-4974-97FF-CB90EF80C2B5}" type="parTrans" cxnId="{BBE7F908-0D83-4937-98CB-677A07B8D3BB}">
      <dgm:prSet/>
      <dgm:spPr/>
      <dgm:t>
        <a:bodyPr/>
        <a:lstStyle/>
        <a:p>
          <a:endParaRPr lang="en-US"/>
        </a:p>
      </dgm:t>
    </dgm:pt>
    <dgm:pt modelId="{1E097160-BEDC-4B16-BBB8-82C245206D6E}" type="sibTrans" cxnId="{BBE7F908-0D83-4937-98CB-677A07B8D3BB}">
      <dgm:prSet/>
      <dgm:spPr/>
      <dgm:t>
        <a:bodyPr/>
        <a:lstStyle/>
        <a:p>
          <a:endParaRPr lang="en-US"/>
        </a:p>
      </dgm:t>
    </dgm:pt>
    <dgm:pt modelId="{F82C4E72-E7D9-4A8B-BD28-4E41F9EEFF32}">
      <dgm:prSet phldrT="[Text]"/>
      <dgm:spPr/>
      <dgm:t>
        <a:bodyPr/>
        <a:lstStyle/>
        <a:p>
          <a:r>
            <a:rPr lang="en-US" dirty="0"/>
            <a:t>OpenAI Hosted</a:t>
          </a:r>
        </a:p>
      </dgm:t>
    </dgm:pt>
    <dgm:pt modelId="{482462DC-1E2C-45C1-8548-A50712E7D3E9}" type="parTrans" cxnId="{458C6523-3EFC-4BA0-BAF2-6B03C78E1A3A}">
      <dgm:prSet/>
      <dgm:spPr/>
      <dgm:t>
        <a:bodyPr/>
        <a:lstStyle/>
        <a:p>
          <a:endParaRPr lang="en-US"/>
        </a:p>
      </dgm:t>
    </dgm:pt>
    <dgm:pt modelId="{F743C47C-BA09-4E76-ABD5-0CA08D18D0D9}" type="sibTrans" cxnId="{458C6523-3EFC-4BA0-BAF2-6B03C78E1A3A}">
      <dgm:prSet/>
      <dgm:spPr/>
      <dgm:t>
        <a:bodyPr/>
        <a:lstStyle/>
        <a:p>
          <a:endParaRPr lang="en-US"/>
        </a:p>
      </dgm:t>
    </dgm:pt>
    <dgm:pt modelId="{666E7533-F56A-4CE7-8189-DCC36B1E8884}" type="pres">
      <dgm:prSet presAssocID="{0BED2ED2-9387-4DE5-A6D0-4D83C99F3FDC}" presName="diagram" presStyleCnt="0">
        <dgm:presLayoutVars>
          <dgm:chPref val="1"/>
          <dgm:dir/>
          <dgm:animOne val="branch"/>
          <dgm:animLvl val="lvl"/>
          <dgm:resizeHandles val="exact"/>
        </dgm:presLayoutVars>
      </dgm:prSet>
      <dgm:spPr/>
    </dgm:pt>
    <dgm:pt modelId="{9FBE1253-2C86-497A-88AD-DB44CFF4A0E6}" type="pres">
      <dgm:prSet presAssocID="{66EC336B-9A0B-4177-A009-64ADFF56E5D8}" presName="root1" presStyleCnt="0"/>
      <dgm:spPr/>
    </dgm:pt>
    <dgm:pt modelId="{9661353A-3DC3-4BF6-993C-7FE661BDFFB8}" type="pres">
      <dgm:prSet presAssocID="{66EC336B-9A0B-4177-A009-64ADFF56E5D8}" presName="LevelOneTextNode" presStyleLbl="node0" presStyleIdx="0" presStyleCnt="1">
        <dgm:presLayoutVars>
          <dgm:chPref val="3"/>
        </dgm:presLayoutVars>
      </dgm:prSet>
      <dgm:spPr/>
    </dgm:pt>
    <dgm:pt modelId="{8FE2AC92-6C0B-4AB5-BC2F-21234EAD5AED}" type="pres">
      <dgm:prSet presAssocID="{66EC336B-9A0B-4177-A009-64ADFF56E5D8}" presName="level2hierChild" presStyleCnt="0"/>
      <dgm:spPr/>
    </dgm:pt>
    <dgm:pt modelId="{0BEA7CF8-612E-404A-B7FC-6E0B4F0311E8}" type="pres">
      <dgm:prSet presAssocID="{728220EC-BFA5-4E86-B995-A57295637090}" presName="conn2-1" presStyleLbl="parChTrans1D2" presStyleIdx="0" presStyleCnt="1"/>
      <dgm:spPr/>
    </dgm:pt>
    <dgm:pt modelId="{65E0080B-9BEC-499E-B171-CEBAD11DBB40}" type="pres">
      <dgm:prSet presAssocID="{728220EC-BFA5-4E86-B995-A57295637090}" presName="connTx" presStyleLbl="parChTrans1D2" presStyleIdx="0" presStyleCnt="1"/>
      <dgm:spPr/>
    </dgm:pt>
    <dgm:pt modelId="{E88A889C-BB11-4559-9167-FEFE8E9C2661}" type="pres">
      <dgm:prSet presAssocID="{D3E600D5-C5A0-48BA-A3A7-630D7F48AED6}" presName="root2" presStyleCnt="0"/>
      <dgm:spPr/>
    </dgm:pt>
    <dgm:pt modelId="{FF0F2BC3-6086-4B11-B23E-E9FEC9E0E944}" type="pres">
      <dgm:prSet presAssocID="{D3E600D5-C5A0-48BA-A3A7-630D7F48AED6}" presName="LevelTwoTextNode" presStyleLbl="node2" presStyleIdx="0" presStyleCnt="1">
        <dgm:presLayoutVars>
          <dgm:chPref val="3"/>
        </dgm:presLayoutVars>
      </dgm:prSet>
      <dgm:spPr/>
    </dgm:pt>
    <dgm:pt modelId="{88608CD9-83EF-448B-8C41-812ECD0EE037}" type="pres">
      <dgm:prSet presAssocID="{D3E600D5-C5A0-48BA-A3A7-630D7F48AED6}" presName="level3hierChild" presStyleCnt="0"/>
      <dgm:spPr/>
    </dgm:pt>
    <dgm:pt modelId="{5E404732-9315-4825-A573-C4A63B0A15BE}" type="pres">
      <dgm:prSet presAssocID="{502BC67F-C47B-4974-97FF-CB90EF80C2B5}" presName="conn2-1" presStyleLbl="parChTrans1D3" presStyleIdx="0" presStyleCnt="2"/>
      <dgm:spPr/>
    </dgm:pt>
    <dgm:pt modelId="{C507D3CF-D256-449D-ABB2-3541B67AC7C9}" type="pres">
      <dgm:prSet presAssocID="{502BC67F-C47B-4974-97FF-CB90EF80C2B5}" presName="connTx" presStyleLbl="parChTrans1D3" presStyleIdx="0" presStyleCnt="2"/>
      <dgm:spPr/>
    </dgm:pt>
    <dgm:pt modelId="{44CF7A27-C5A3-4CFA-835A-A832940EA7FB}" type="pres">
      <dgm:prSet presAssocID="{BCCF2FD1-EDFE-45BA-9614-048ED0FE27B3}" presName="root2" presStyleCnt="0"/>
      <dgm:spPr/>
    </dgm:pt>
    <dgm:pt modelId="{CE934AAB-ABFA-4C7F-B3E3-AB6C01A788F2}" type="pres">
      <dgm:prSet presAssocID="{BCCF2FD1-EDFE-45BA-9614-048ED0FE27B3}" presName="LevelTwoTextNode" presStyleLbl="node3" presStyleIdx="0" presStyleCnt="2">
        <dgm:presLayoutVars>
          <dgm:chPref val="3"/>
        </dgm:presLayoutVars>
      </dgm:prSet>
      <dgm:spPr/>
    </dgm:pt>
    <dgm:pt modelId="{1A835D05-B889-4A5E-A5C7-C584222A6D70}" type="pres">
      <dgm:prSet presAssocID="{BCCF2FD1-EDFE-45BA-9614-048ED0FE27B3}" presName="level3hierChild" presStyleCnt="0"/>
      <dgm:spPr/>
    </dgm:pt>
    <dgm:pt modelId="{E9DDA02A-98BD-4C43-B513-0E5D4AE4A044}" type="pres">
      <dgm:prSet presAssocID="{482462DC-1E2C-45C1-8548-A50712E7D3E9}" presName="conn2-1" presStyleLbl="parChTrans1D3" presStyleIdx="1" presStyleCnt="2"/>
      <dgm:spPr/>
    </dgm:pt>
    <dgm:pt modelId="{5D69FFD9-C72E-442F-BA7F-84047A226524}" type="pres">
      <dgm:prSet presAssocID="{482462DC-1E2C-45C1-8548-A50712E7D3E9}" presName="connTx" presStyleLbl="parChTrans1D3" presStyleIdx="1" presStyleCnt="2"/>
      <dgm:spPr/>
    </dgm:pt>
    <dgm:pt modelId="{3FEDD4B2-83AD-4D1A-AEC8-875D894F24B8}" type="pres">
      <dgm:prSet presAssocID="{F82C4E72-E7D9-4A8B-BD28-4E41F9EEFF32}" presName="root2" presStyleCnt="0"/>
      <dgm:spPr/>
    </dgm:pt>
    <dgm:pt modelId="{321CF856-C46B-4A5B-9876-CBEBF9FEA447}" type="pres">
      <dgm:prSet presAssocID="{F82C4E72-E7D9-4A8B-BD28-4E41F9EEFF32}" presName="LevelTwoTextNode" presStyleLbl="node3" presStyleIdx="1" presStyleCnt="2">
        <dgm:presLayoutVars>
          <dgm:chPref val="3"/>
        </dgm:presLayoutVars>
      </dgm:prSet>
      <dgm:spPr/>
    </dgm:pt>
    <dgm:pt modelId="{BD2678EB-CAE4-4E92-B355-DF2D75CBB6D7}" type="pres">
      <dgm:prSet presAssocID="{F82C4E72-E7D9-4A8B-BD28-4E41F9EEFF32}" presName="level3hierChild" presStyleCnt="0"/>
      <dgm:spPr/>
    </dgm:pt>
  </dgm:ptLst>
  <dgm:cxnLst>
    <dgm:cxn modelId="{75AE8F08-F0B0-4049-9466-F42BBA97333E}" type="presOf" srcId="{482462DC-1E2C-45C1-8548-A50712E7D3E9}" destId="{E9DDA02A-98BD-4C43-B513-0E5D4AE4A044}" srcOrd="0" destOrd="0" presId="urn:microsoft.com/office/officeart/2005/8/layout/hierarchy2"/>
    <dgm:cxn modelId="{BBE7F908-0D83-4937-98CB-677A07B8D3BB}" srcId="{D3E600D5-C5A0-48BA-A3A7-630D7F48AED6}" destId="{BCCF2FD1-EDFE-45BA-9614-048ED0FE27B3}" srcOrd="0" destOrd="0" parTransId="{502BC67F-C47B-4974-97FF-CB90EF80C2B5}" sibTransId="{1E097160-BEDC-4B16-BBB8-82C245206D6E}"/>
    <dgm:cxn modelId="{458C6523-3EFC-4BA0-BAF2-6B03C78E1A3A}" srcId="{D3E600D5-C5A0-48BA-A3A7-630D7F48AED6}" destId="{F82C4E72-E7D9-4A8B-BD28-4E41F9EEFF32}" srcOrd="1" destOrd="0" parTransId="{482462DC-1E2C-45C1-8548-A50712E7D3E9}" sibTransId="{F743C47C-BA09-4E76-ABD5-0CA08D18D0D9}"/>
    <dgm:cxn modelId="{659BD842-0680-4B4A-AF26-E9480DA9C10D}" type="presOf" srcId="{502BC67F-C47B-4974-97FF-CB90EF80C2B5}" destId="{C507D3CF-D256-449D-ABB2-3541B67AC7C9}" srcOrd="1" destOrd="0" presId="urn:microsoft.com/office/officeart/2005/8/layout/hierarchy2"/>
    <dgm:cxn modelId="{5533C447-AE91-453E-8B4B-635A40CBADCC}" srcId="{0BED2ED2-9387-4DE5-A6D0-4D83C99F3FDC}" destId="{66EC336B-9A0B-4177-A009-64ADFF56E5D8}" srcOrd="0" destOrd="0" parTransId="{13FB2DC5-EAC3-46ED-9370-54A932CAC2D5}" sibTransId="{1CEF0873-6653-43C8-8A1E-6758A84AC8B0}"/>
    <dgm:cxn modelId="{4C74C46B-3CC2-4913-8A7C-615FEFF7DE94}" type="presOf" srcId="{0BED2ED2-9387-4DE5-A6D0-4D83C99F3FDC}" destId="{666E7533-F56A-4CE7-8189-DCC36B1E8884}" srcOrd="0" destOrd="0" presId="urn:microsoft.com/office/officeart/2005/8/layout/hierarchy2"/>
    <dgm:cxn modelId="{0AFF9776-94F8-4EB7-B466-1D6EE388AB6A}" type="presOf" srcId="{66EC336B-9A0B-4177-A009-64ADFF56E5D8}" destId="{9661353A-3DC3-4BF6-993C-7FE661BDFFB8}" srcOrd="0" destOrd="0" presId="urn:microsoft.com/office/officeart/2005/8/layout/hierarchy2"/>
    <dgm:cxn modelId="{C020F859-DFCB-43EA-99D4-98338A097DA0}" type="presOf" srcId="{D3E600D5-C5A0-48BA-A3A7-630D7F48AED6}" destId="{FF0F2BC3-6086-4B11-B23E-E9FEC9E0E944}" srcOrd="0" destOrd="0" presId="urn:microsoft.com/office/officeart/2005/8/layout/hierarchy2"/>
    <dgm:cxn modelId="{4D3E087B-1C9F-4288-842C-D2A4F897B702}" type="presOf" srcId="{728220EC-BFA5-4E86-B995-A57295637090}" destId="{0BEA7CF8-612E-404A-B7FC-6E0B4F0311E8}" srcOrd="0" destOrd="0" presId="urn:microsoft.com/office/officeart/2005/8/layout/hierarchy2"/>
    <dgm:cxn modelId="{C44E1C84-03E6-4487-83EB-9DDEE169998C}" type="presOf" srcId="{502BC67F-C47B-4974-97FF-CB90EF80C2B5}" destId="{5E404732-9315-4825-A573-C4A63B0A15BE}" srcOrd="0" destOrd="0" presId="urn:microsoft.com/office/officeart/2005/8/layout/hierarchy2"/>
    <dgm:cxn modelId="{ECA38488-0ACE-42D2-9F5B-15B4637BEB0F}" type="presOf" srcId="{F82C4E72-E7D9-4A8B-BD28-4E41F9EEFF32}" destId="{321CF856-C46B-4A5B-9876-CBEBF9FEA447}" srcOrd="0" destOrd="0" presId="urn:microsoft.com/office/officeart/2005/8/layout/hierarchy2"/>
    <dgm:cxn modelId="{08DE3197-8E27-4895-93EB-9EBCF29B842A}" type="presOf" srcId="{BCCF2FD1-EDFE-45BA-9614-048ED0FE27B3}" destId="{CE934AAB-ABFA-4C7F-B3E3-AB6C01A788F2}" srcOrd="0" destOrd="0" presId="urn:microsoft.com/office/officeart/2005/8/layout/hierarchy2"/>
    <dgm:cxn modelId="{4A9C94C1-DBC0-45E0-827D-BAF47855DDE4}" srcId="{66EC336B-9A0B-4177-A009-64ADFF56E5D8}" destId="{D3E600D5-C5A0-48BA-A3A7-630D7F48AED6}" srcOrd="0" destOrd="0" parTransId="{728220EC-BFA5-4E86-B995-A57295637090}" sibTransId="{EDCE1F72-2C01-43B4-B018-EC5961FDF54A}"/>
    <dgm:cxn modelId="{08B25FD9-938A-466E-A950-45C9D5EE7FDF}" type="presOf" srcId="{728220EC-BFA5-4E86-B995-A57295637090}" destId="{65E0080B-9BEC-499E-B171-CEBAD11DBB40}" srcOrd="1" destOrd="0" presId="urn:microsoft.com/office/officeart/2005/8/layout/hierarchy2"/>
    <dgm:cxn modelId="{F116E1F5-A037-4906-BB13-85DD95707BDF}" type="presOf" srcId="{482462DC-1E2C-45C1-8548-A50712E7D3E9}" destId="{5D69FFD9-C72E-442F-BA7F-84047A226524}" srcOrd="1" destOrd="0" presId="urn:microsoft.com/office/officeart/2005/8/layout/hierarchy2"/>
    <dgm:cxn modelId="{070819A9-D5CA-4647-9D8D-89162B83E89C}" type="presParOf" srcId="{666E7533-F56A-4CE7-8189-DCC36B1E8884}" destId="{9FBE1253-2C86-497A-88AD-DB44CFF4A0E6}" srcOrd="0" destOrd="0" presId="urn:microsoft.com/office/officeart/2005/8/layout/hierarchy2"/>
    <dgm:cxn modelId="{D9BEA752-DF9C-451E-BE2B-4CEB529E6189}" type="presParOf" srcId="{9FBE1253-2C86-497A-88AD-DB44CFF4A0E6}" destId="{9661353A-3DC3-4BF6-993C-7FE661BDFFB8}" srcOrd="0" destOrd="0" presId="urn:microsoft.com/office/officeart/2005/8/layout/hierarchy2"/>
    <dgm:cxn modelId="{A50B1AC1-716A-4E94-AD55-808E153E793B}" type="presParOf" srcId="{9FBE1253-2C86-497A-88AD-DB44CFF4A0E6}" destId="{8FE2AC92-6C0B-4AB5-BC2F-21234EAD5AED}" srcOrd="1" destOrd="0" presId="urn:microsoft.com/office/officeart/2005/8/layout/hierarchy2"/>
    <dgm:cxn modelId="{6914BFEE-7AED-4628-9724-B5EB74CAF811}" type="presParOf" srcId="{8FE2AC92-6C0B-4AB5-BC2F-21234EAD5AED}" destId="{0BEA7CF8-612E-404A-B7FC-6E0B4F0311E8}" srcOrd="0" destOrd="0" presId="urn:microsoft.com/office/officeart/2005/8/layout/hierarchy2"/>
    <dgm:cxn modelId="{B699760D-1CA9-4B75-9590-21212BD1835E}" type="presParOf" srcId="{0BEA7CF8-612E-404A-B7FC-6E0B4F0311E8}" destId="{65E0080B-9BEC-499E-B171-CEBAD11DBB40}" srcOrd="0" destOrd="0" presId="urn:microsoft.com/office/officeart/2005/8/layout/hierarchy2"/>
    <dgm:cxn modelId="{ED7832EA-813D-477D-A965-8247C0E5D7E3}" type="presParOf" srcId="{8FE2AC92-6C0B-4AB5-BC2F-21234EAD5AED}" destId="{E88A889C-BB11-4559-9167-FEFE8E9C2661}" srcOrd="1" destOrd="0" presId="urn:microsoft.com/office/officeart/2005/8/layout/hierarchy2"/>
    <dgm:cxn modelId="{43E60A82-B8E4-456D-8237-69EBFF5E0344}" type="presParOf" srcId="{E88A889C-BB11-4559-9167-FEFE8E9C2661}" destId="{FF0F2BC3-6086-4B11-B23E-E9FEC9E0E944}" srcOrd="0" destOrd="0" presId="urn:microsoft.com/office/officeart/2005/8/layout/hierarchy2"/>
    <dgm:cxn modelId="{D165E424-DB76-4906-B5D7-021A11404C88}" type="presParOf" srcId="{E88A889C-BB11-4559-9167-FEFE8E9C2661}" destId="{88608CD9-83EF-448B-8C41-812ECD0EE037}" srcOrd="1" destOrd="0" presId="urn:microsoft.com/office/officeart/2005/8/layout/hierarchy2"/>
    <dgm:cxn modelId="{61C648DC-6DF4-429D-9334-DF7F71EDA271}" type="presParOf" srcId="{88608CD9-83EF-448B-8C41-812ECD0EE037}" destId="{5E404732-9315-4825-A573-C4A63B0A15BE}" srcOrd="0" destOrd="0" presId="urn:microsoft.com/office/officeart/2005/8/layout/hierarchy2"/>
    <dgm:cxn modelId="{F48CAE43-4318-4C47-AF37-8FAC75B6BAEE}" type="presParOf" srcId="{5E404732-9315-4825-A573-C4A63B0A15BE}" destId="{C507D3CF-D256-449D-ABB2-3541B67AC7C9}" srcOrd="0" destOrd="0" presId="urn:microsoft.com/office/officeart/2005/8/layout/hierarchy2"/>
    <dgm:cxn modelId="{F1B5B22E-9E16-4286-B826-4907D4E2F3AA}" type="presParOf" srcId="{88608CD9-83EF-448B-8C41-812ECD0EE037}" destId="{44CF7A27-C5A3-4CFA-835A-A832940EA7FB}" srcOrd="1" destOrd="0" presId="urn:microsoft.com/office/officeart/2005/8/layout/hierarchy2"/>
    <dgm:cxn modelId="{AC5F271C-FE79-4876-8731-83F50065431A}" type="presParOf" srcId="{44CF7A27-C5A3-4CFA-835A-A832940EA7FB}" destId="{CE934AAB-ABFA-4C7F-B3E3-AB6C01A788F2}" srcOrd="0" destOrd="0" presId="urn:microsoft.com/office/officeart/2005/8/layout/hierarchy2"/>
    <dgm:cxn modelId="{65D6F687-0FFB-4833-ADF0-036F0C45CB1A}" type="presParOf" srcId="{44CF7A27-C5A3-4CFA-835A-A832940EA7FB}" destId="{1A835D05-B889-4A5E-A5C7-C584222A6D70}" srcOrd="1" destOrd="0" presId="urn:microsoft.com/office/officeart/2005/8/layout/hierarchy2"/>
    <dgm:cxn modelId="{F67235E0-5FE7-4996-8A01-676360A8AE49}" type="presParOf" srcId="{88608CD9-83EF-448B-8C41-812ECD0EE037}" destId="{E9DDA02A-98BD-4C43-B513-0E5D4AE4A044}" srcOrd="2" destOrd="0" presId="urn:microsoft.com/office/officeart/2005/8/layout/hierarchy2"/>
    <dgm:cxn modelId="{747FE00B-5B7E-4243-9F08-8AB806B2582D}" type="presParOf" srcId="{E9DDA02A-98BD-4C43-B513-0E5D4AE4A044}" destId="{5D69FFD9-C72E-442F-BA7F-84047A226524}" srcOrd="0" destOrd="0" presId="urn:microsoft.com/office/officeart/2005/8/layout/hierarchy2"/>
    <dgm:cxn modelId="{4B5DDD0D-DE6C-49B9-B518-4D3E5C8E47C2}" type="presParOf" srcId="{88608CD9-83EF-448B-8C41-812ECD0EE037}" destId="{3FEDD4B2-83AD-4D1A-AEC8-875D894F24B8}" srcOrd="3" destOrd="0" presId="urn:microsoft.com/office/officeart/2005/8/layout/hierarchy2"/>
    <dgm:cxn modelId="{29B3D8C8-FBE4-4350-8F21-112AC4361E00}" type="presParOf" srcId="{3FEDD4B2-83AD-4D1A-AEC8-875D894F24B8}" destId="{321CF856-C46B-4A5B-9876-CBEBF9FEA447}" srcOrd="0" destOrd="0" presId="urn:microsoft.com/office/officeart/2005/8/layout/hierarchy2"/>
    <dgm:cxn modelId="{168990C7-23B8-4B71-B5B8-5ACEE04B1AB9}" type="presParOf" srcId="{3FEDD4B2-83AD-4D1A-AEC8-875D894F24B8}" destId="{BD2678EB-CAE4-4E92-B355-DF2D75CBB6D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1353A-3DC3-4BF6-993C-7FE661BDFFB8}">
      <dsp:nvSpPr>
        <dsp:cNvPr id="0" name=""/>
        <dsp:cNvSpPr/>
      </dsp:nvSpPr>
      <dsp:spPr>
        <a:xfrm>
          <a:off x="2116" y="2174875"/>
          <a:ext cx="2137833" cy="106891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Open-AI LLM</a:t>
          </a:r>
        </a:p>
      </dsp:txBody>
      <dsp:txXfrm>
        <a:off x="33423" y="2206182"/>
        <a:ext cx="2075219" cy="1006302"/>
      </dsp:txXfrm>
    </dsp:sp>
    <dsp:sp modelId="{0BEA7CF8-612E-404A-B7FC-6E0B4F0311E8}">
      <dsp:nvSpPr>
        <dsp:cNvPr id="0" name=""/>
        <dsp:cNvSpPr/>
      </dsp:nvSpPr>
      <dsp:spPr>
        <a:xfrm>
          <a:off x="2139949" y="2691579"/>
          <a:ext cx="855133" cy="35507"/>
        </a:xfrm>
        <a:custGeom>
          <a:avLst/>
          <a:gdLst/>
          <a:ahLst/>
          <a:cxnLst/>
          <a:rect l="0" t="0" r="0" b="0"/>
          <a:pathLst>
            <a:path>
              <a:moveTo>
                <a:pt x="0" y="17753"/>
              </a:moveTo>
              <a:lnTo>
                <a:pt x="855133" y="177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6138" y="2687955"/>
        <a:ext cx="42756" cy="42756"/>
      </dsp:txXfrm>
    </dsp:sp>
    <dsp:sp modelId="{FF0F2BC3-6086-4B11-B23E-E9FEC9E0E944}">
      <dsp:nvSpPr>
        <dsp:cNvPr id="0" name=""/>
        <dsp:cNvSpPr/>
      </dsp:nvSpPr>
      <dsp:spPr>
        <a:xfrm>
          <a:off x="2995083" y="2174875"/>
          <a:ext cx="2137833" cy="106891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Cloud hosted API only</a:t>
          </a:r>
        </a:p>
      </dsp:txBody>
      <dsp:txXfrm>
        <a:off x="3026390" y="2206182"/>
        <a:ext cx="2075219" cy="1006302"/>
      </dsp:txXfrm>
    </dsp:sp>
    <dsp:sp modelId="{5E404732-9315-4825-A573-C4A63B0A15BE}">
      <dsp:nvSpPr>
        <dsp:cNvPr id="0" name=""/>
        <dsp:cNvSpPr/>
      </dsp:nvSpPr>
      <dsp:spPr>
        <a:xfrm rot="19457599">
          <a:off x="5033933" y="2384266"/>
          <a:ext cx="1053099" cy="35507"/>
        </a:xfrm>
        <a:custGeom>
          <a:avLst/>
          <a:gdLst/>
          <a:ahLst/>
          <a:cxnLst/>
          <a:rect l="0" t="0" r="0" b="0"/>
          <a:pathLst>
            <a:path>
              <a:moveTo>
                <a:pt x="0" y="17753"/>
              </a:moveTo>
              <a:lnTo>
                <a:pt x="1053099" y="1775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34155" y="2375692"/>
        <a:ext cx="52654" cy="52654"/>
      </dsp:txXfrm>
    </dsp:sp>
    <dsp:sp modelId="{CE934AAB-ABFA-4C7F-B3E3-AB6C01A788F2}">
      <dsp:nvSpPr>
        <dsp:cNvPr id="0" name=""/>
        <dsp:cNvSpPr/>
      </dsp:nvSpPr>
      <dsp:spPr>
        <a:xfrm>
          <a:off x="5988050" y="1560248"/>
          <a:ext cx="2137833" cy="106891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Azure hosted</a:t>
          </a:r>
        </a:p>
      </dsp:txBody>
      <dsp:txXfrm>
        <a:off x="6019357" y="1591555"/>
        <a:ext cx="2075219" cy="1006302"/>
      </dsp:txXfrm>
    </dsp:sp>
    <dsp:sp modelId="{E9DDA02A-98BD-4C43-B513-0E5D4AE4A044}">
      <dsp:nvSpPr>
        <dsp:cNvPr id="0" name=""/>
        <dsp:cNvSpPr/>
      </dsp:nvSpPr>
      <dsp:spPr>
        <a:xfrm rot="2142401">
          <a:off x="5033933" y="2998893"/>
          <a:ext cx="1053099" cy="35507"/>
        </a:xfrm>
        <a:custGeom>
          <a:avLst/>
          <a:gdLst/>
          <a:ahLst/>
          <a:cxnLst/>
          <a:rect l="0" t="0" r="0" b="0"/>
          <a:pathLst>
            <a:path>
              <a:moveTo>
                <a:pt x="0" y="17753"/>
              </a:moveTo>
              <a:lnTo>
                <a:pt x="1053099" y="1775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34155" y="2990319"/>
        <a:ext cx="52654" cy="52654"/>
      </dsp:txXfrm>
    </dsp:sp>
    <dsp:sp modelId="{321CF856-C46B-4A5B-9876-CBEBF9FEA447}">
      <dsp:nvSpPr>
        <dsp:cNvPr id="0" name=""/>
        <dsp:cNvSpPr/>
      </dsp:nvSpPr>
      <dsp:spPr>
        <a:xfrm>
          <a:off x="5988050" y="2789502"/>
          <a:ext cx="2137833" cy="106891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OpenAI Hosted</a:t>
          </a:r>
        </a:p>
      </dsp:txBody>
      <dsp:txXfrm>
        <a:off x="6019357" y="2820809"/>
        <a:ext cx="2075219" cy="100630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CCBB127-BD54-4B5C-B92E-33C0FD492F8A}" type="datetimeFigureOut">
              <a:rPr lang="en-US" smtClean="0"/>
              <a:t>3/8/2024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77FB0210-77C2-4F5F-91CC-B339DFD15C23}" type="slidenum">
              <a:rPr lang="en-US" smtClean="0"/>
              <a:t>‹#›</a:t>
            </a:fld>
            <a:endParaRPr lang="en-US"/>
          </a:p>
        </p:txBody>
      </p:sp>
    </p:spTree>
    <p:extLst>
      <p:ext uri="{BB962C8B-B14F-4D97-AF65-F5344CB8AC3E}">
        <p14:creationId xmlns:p14="http://schemas.microsoft.com/office/powerpoint/2010/main" val="3621954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Overview of generative AI capabilities for inspiration.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83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98000082-733C-7745-B6B2-DEBD02307451}" type="datetime8">
              <a:rPr lang="en-CA" smtClean="0"/>
              <a:t>2024-03-08 5:18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313060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47A2E4F-BB31-4076-9FE3-BCC5C07A072C}" type="slidenum">
              <a:rPr lang="en-US" smtClean="0"/>
              <a:t>14</a:t>
            </a:fld>
            <a:endParaRPr lang="en-US" dirty="0"/>
          </a:p>
        </p:txBody>
      </p:sp>
    </p:spTree>
    <p:extLst>
      <p:ext uri="{BB962C8B-B14F-4D97-AF65-F5344CB8AC3E}">
        <p14:creationId xmlns:p14="http://schemas.microsoft.com/office/powerpoint/2010/main" val="1730856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https://news.microsoft.com/10-ai-terms/</a:t>
            </a:r>
          </a:p>
        </p:txBody>
      </p:sp>
      <p:sp>
        <p:nvSpPr>
          <p:cNvPr id="4" name="Slide Number Placeholder 3"/>
          <p:cNvSpPr>
            <a:spLocks noGrp="1"/>
          </p:cNvSpPr>
          <p:nvPr>
            <p:ph type="sldNum" sz="quarter" idx="5"/>
          </p:nvPr>
        </p:nvSpPr>
        <p:spPr/>
        <p:txBody>
          <a:bodyPr/>
          <a:lstStyle/>
          <a:p>
            <a:fld id="{77FB0210-77C2-4F5F-91CC-B339DFD15C23}" type="slidenum">
              <a:rPr lang="en-US" smtClean="0"/>
              <a:t>17</a:t>
            </a:fld>
            <a:endParaRPr lang="en-US"/>
          </a:p>
        </p:txBody>
      </p:sp>
    </p:spTree>
    <p:extLst>
      <p:ext uri="{BB962C8B-B14F-4D97-AF65-F5344CB8AC3E}">
        <p14:creationId xmlns:p14="http://schemas.microsoft.com/office/powerpoint/2010/main" val="2918148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BAC11-CC7C-AEC1-63AE-2D55264331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987FF6-9318-54E2-AC95-260DD89DEF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CA7BE-7D54-0FBE-4E78-E6AAF4152D36}"/>
              </a:ext>
            </a:extLst>
          </p:cNvPr>
          <p:cNvSpPr>
            <a:spLocks noGrp="1"/>
          </p:cNvSpPr>
          <p:nvPr>
            <p:ph type="body" idx="1"/>
          </p:nvPr>
        </p:nvSpPr>
        <p:spPr/>
        <p:txBody>
          <a:bodyPr/>
          <a:lstStyle/>
          <a:p>
            <a:r>
              <a:rPr lang="en-US" dirty="0"/>
              <a:t>https://news.microsoft.com/10-ai-terms/</a:t>
            </a:r>
          </a:p>
        </p:txBody>
      </p:sp>
      <p:sp>
        <p:nvSpPr>
          <p:cNvPr id="4" name="Slide Number Placeholder 3">
            <a:extLst>
              <a:ext uri="{FF2B5EF4-FFF2-40B4-BE49-F238E27FC236}">
                <a16:creationId xmlns:a16="http://schemas.microsoft.com/office/drawing/2014/main" id="{F0E13C5D-9808-CECE-09CD-662CE3C3C1CE}"/>
              </a:ext>
            </a:extLst>
          </p:cNvPr>
          <p:cNvSpPr>
            <a:spLocks noGrp="1"/>
          </p:cNvSpPr>
          <p:nvPr>
            <p:ph type="sldNum" sz="quarter" idx="5"/>
          </p:nvPr>
        </p:nvSpPr>
        <p:spPr/>
        <p:txBody>
          <a:bodyPr/>
          <a:lstStyle/>
          <a:p>
            <a:fld id="{77FB0210-77C2-4F5F-91CC-B339DFD15C23}" type="slidenum">
              <a:rPr lang="en-US" smtClean="0"/>
              <a:t>18</a:t>
            </a:fld>
            <a:endParaRPr lang="en-US"/>
          </a:p>
        </p:txBody>
      </p:sp>
    </p:spTree>
    <p:extLst>
      <p:ext uri="{BB962C8B-B14F-4D97-AF65-F5344CB8AC3E}">
        <p14:creationId xmlns:p14="http://schemas.microsoft.com/office/powerpoint/2010/main" val="581821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0365B-3080-C9A8-5721-111B1022F9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4B212-3620-E117-14BC-7897C35323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9846C8-0CDA-7167-86D5-E5BAEA55D88D}"/>
              </a:ext>
            </a:extLst>
          </p:cNvPr>
          <p:cNvSpPr>
            <a:spLocks noGrp="1"/>
          </p:cNvSpPr>
          <p:nvPr>
            <p:ph type="body" idx="1"/>
          </p:nvPr>
        </p:nvSpPr>
        <p:spPr/>
        <p:txBody>
          <a:bodyPr/>
          <a:lstStyle/>
          <a:p>
            <a:r>
              <a:rPr lang="en-US" dirty="0"/>
              <a:t>https://news.microsoft.com/10-ai-terms/</a:t>
            </a:r>
          </a:p>
        </p:txBody>
      </p:sp>
      <p:sp>
        <p:nvSpPr>
          <p:cNvPr id="4" name="Slide Number Placeholder 3">
            <a:extLst>
              <a:ext uri="{FF2B5EF4-FFF2-40B4-BE49-F238E27FC236}">
                <a16:creationId xmlns:a16="http://schemas.microsoft.com/office/drawing/2014/main" id="{047C7176-30C4-7934-7EE5-F928BDAD9E7F}"/>
              </a:ext>
            </a:extLst>
          </p:cNvPr>
          <p:cNvSpPr>
            <a:spLocks noGrp="1"/>
          </p:cNvSpPr>
          <p:nvPr>
            <p:ph type="sldNum" sz="quarter" idx="5"/>
          </p:nvPr>
        </p:nvSpPr>
        <p:spPr/>
        <p:txBody>
          <a:bodyPr/>
          <a:lstStyle/>
          <a:p>
            <a:fld id="{77FB0210-77C2-4F5F-91CC-B339DFD15C23}" type="slidenum">
              <a:rPr lang="en-US" smtClean="0"/>
              <a:t>19</a:t>
            </a:fld>
            <a:endParaRPr lang="en-US"/>
          </a:p>
        </p:txBody>
      </p:sp>
    </p:spTree>
    <p:extLst>
      <p:ext uri="{BB962C8B-B14F-4D97-AF65-F5344CB8AC3E}">
        <p14:creationId xmlns:p14="http://schemas.microsoft.com/office/powerpoint/2010/main" val="1741523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7670C-5710-D2C7-8F47-898A0F2EAE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AD5884-CD0F-6D09-7A3D-0A9FB2F1D3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02BAB-8AF4-430D-5A88-3F635CE05760}"/>
              </a:ext>
            </a:extLst>
          </p:cNvPr>
          <p:cNvSpPr>
            <a:spLocks noGrp="1"/>
          </p:cNvSpPr>
          <p:nvPr>
            <p:ph type="body" idx="1"/>
          </p:nvPr>
        </p:nvSpPr>
        <p:spPr/>
        <p:txBody>
          <a:bodyPr/>
          <a:lstStyle/>
          <a:p>
            <a:r>
              <a:rPr lang="en-US" dirty="0"/>
              <a:t>https://news.microsoft.com/10-ai-terms/</a:t>
            </a:r>
          </a:p>
        </p:txBody>
      </p:sp>
      <p:sp>
        <p:nvSpPr>
          <p:cNvPr id="4" name="Slide Number Placeholder 3">
            <a:extLst>
              <a:ext uri="{FF2B5EF4-FFF2-40B4-BE49-F238E27FC236}">
                <a16:creationId xmlns:a16="http://schemas.microsoft.com/office/drawing/2014/main" id="{BDD9FF48-FC51-4015-269F-5DE5903674DE}"/>
              </a:ext>
            </a:extLst>
          </p:cNvPr>
          <p:cNvSpPr>
            <a:spLocks noGrp="1"/>
          </p:cNvSpPr>
          <p:nvPr>
            <p:ph type="sldNum" sz="quarter" idx="5"/>
          </p:nvPr>
        </p:nvSpPr>
        <p:spPr/>
        <p:txBody>
          <a:bodyPr/>
          <a:lstStyle/>
          <a:p>
            <a:fld id="{77FB0210-77C2-4F5F-91CC-B339DFD15C23}" type="slidenum">
              <a:rPr lang="en-US" smtClean="0"/>
              <a:t>20</a:t>
            </a:fld>
            <a:endParaRPr lang="en-US"/>
          </a:p>
        </p:txBody>
      </p:sp>
    </p:spTree>
    <p:extLst>
      <p:ext uri="{BB962C8B-B14F-4D97-AF65-F5344CB8AC3E}">
        <p14:creationId xmlns:p14="http://schemas.microsoft.com/office/powerpoint/2010/main" val="3883869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kern="100">
                <a:effectLst/>
                <a:latin typeface="Calibri" panose="020F0502020204030204" pitchFamily="34" charset="0"/>
                <a:ea typeface="Calibri" panose="020F0502020204030204" pitchFamily="34" charset="0"/>
                <a:cs typeface="Times New Roman" panose="02020603050405020304" pitchFamily="18" charset="0"/>
              </a:rPr>
              <a:t>GPT3 – GPT3.5 AND GPT 4 now - can understand and generate text. providing a prompt this model will generate an answer with natural language (image inputs coming in the future) </a:t>
            </a:r>
          </a:p>
          <a:p>
            <a:pPr marL="342900" marR="0" lvl="0" indent="-342900">
              <a:lnSpc>
                <a:spcPct val="107000"/>
              </a:lnSpc>
              <a:spcBef>
                <a:spcPts val="0"/>
              </a:spcBef>
              <a:spcAft>
                <a:spcPts val="800"/>
              </a:spcAft>
              <a:buFont typeface="Calibri" panose="020F0502020204030204" pitchFamily="34" charset="0"/>
              <a:buChar char="-"/>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kern="100">
                <a:effectLst/>
                <a:latin typeface="Calibri" panose="020F0502020204030204" pitchFamily="34" charset="0"/>
                <a:ea typeface="Calibri" panose="020F0502020204030204" pitchFamily="34" charset="0"/>
                <a:cs typeface="Times New Roman" panose="02020603050405020304" pitchFamily="18" charset="0"/>
              </a:rPr>
              <a:t>Codex – translates natural language to code, powers Github Co-Pilot, proficient in a dozen programming languages, a descendant of GPT3 model</a:t>
            </a:r>
          </a:p>
          <a:p>
            <a:pPr marL="342900" marR="0" lvl="0" indent="-342900">
              <a:lnSpc>
                <a:spcPct val="107000"/>
              </a:lnSpc>
              <a:spcBef>
                <a:spcPts val="0"/>
              </a:spcBef>
              <a:spcAft>
                <a:spcPts val="800"/>
              </a:spcAft>
              <a:buFont typeface="Calibri" panose="020F0502020204030204" pitchFamily="34" charset="0"/>
              <a:buChar char="-"/>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kern="100">
                <a:effectLst/>
                <a:latin typeface="Calibri" panose="020F0502020204030204" pitchFamily="34" charset="0"/>
                <a:ea typeface="Calibri" panose="020F0502020204030204" pitchFamily="34" charset="0"/>
                <a:cs typeface="Times New Roman" panose="02020603050405020304" pitchFamily="18" charset="0"/>
              </a:rPr>
              <a:t>DALLE – created original and realistic art from a text description</a:t>
            </a:r>
          </a:p>
          <a:p>
            <a:pPr marL="0" marR="0" lvl="0" indent="0">
              <a:lnSpc>
                <a:spcPct val="107000"/>
              </a:lnSpc>
              <a:spcBef>
                <a:spcPts val="0"/>
              </a:spcBef>
              <a:spcAft>
                <a:spcPts val="800"/>
              </a:spcAft>
              <a:buFont typeface="Calibri" panose="020F0502020204030204" pitchFamily="34" charset="0"/>
              <a:buNone/>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kern="100" err="1">
                <a:effectLst/>
                <a:latin typeface="Calibri" panose="020F0502020204030204" pitchFamily="34" charset="0"/>
                <a:ea typeface="Calibri" panose="020F0502020204030204" pitchFamily="34" charset="0"/>
                <a:cs typeface="Times New Roman" panose="02020603050405020304" pitchFamily="18" charset="0"/>
              </a:rPr>
              <a:t>ChatGPT</a:t>
            </a:r>
            <a:r>
              <a:rPr lang="en-US" sz="1800" kern="100">
                <a:effectLst/>
                <a:latin typeface="Calibri" panose="020F0502020204030204" pitchFamily="34" charset="0"/>
                <a:ea typeface="Calibri" panose="020F0502020204030204" pitchFamily="34" charset="0"/>
                <a:cs typeface="Times New Roman" panose="02020603050405020304" pitchFamily="18" charset="0"/>
              </a:rPr>
              <a:t> – interacts in a conversational way, conversation allows for follow up questions that hold context</a:t>
            </a: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18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https://www.microsoft.com/en-us/ai/responsible-ai</a:t>
            </a:r>
          </a:p>
        </p:txBody>
      </p:sp>
      <p:sp>
        <p:nvSpPr>
          <p:cNvPr id="4" name="Slide Number Placeholder 3"/>
          <p:cNvSpPr>
            <a:spLocks noGrp="1"/>
          </p:cNvSpPr>
          <p:nvPr>
            <p:ph type="sldNum" sz="quarter" idx="5"/>
          </p:nvPr>
        </p:nvSpPr>
        <p:spPr/>
        <p:txBody>
          <a:bodyPr/>
          <a:lstStyle/>
          <a:p>
            <a:fld id="{77FB0210-77C2-4F5F-91CC-B339DFD15C23}" type="slidenum">
              <a:rPr lang="en-US" smtClean="0"/>
              <a:t>67</a:t>
            </a:fld>
            <a:endParaRPr lang="en-US"/>
          </a:p>
        </p:txBody>
      </p:sp>
    </p:spTree>
    <p:extLst>
      <p:ext uri="{BB962C8B-B14F-4D97-AF65-F5344CB8AC3E}">
        <p14:creationId xmlns:p14="http://schemas.microsoft.com/office/powerpoint/2010/main" val="880018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91F2C"/>
          </a:solidFill>
        </p:spPr>
        <p:txBody>
          <a:bodyPr wrap="square" lIns="0" tIns="0" rIns="0" bIns="0" rtlCol="0"/>
          <a:lstStyle/>
          <a:p>
            <a:endParaRPr/>
          </a:p>
        </p:txBody>
      </p:sp>
      <p:sp>
        <p:nvSpPr>
          <p:cNvPr id="2" name="Holder 2"/>
          <p:cNvSpPr>
            <a:spLocks noGrp="1"/>
          </p:cNvSpPr>
          <p:nvPr>
            <p:ph type="ctrTitle"/>
          </p:nvPr>
        </p:nvSpPr>
        <p:spPr>
          <a:xfrm>
            <a:off x="571601" y="361899"/>
            <a:ext cx="5075555" cy="3321482"/>
          </a:xfrm>
          <a:prstGeom prst="rect">
            <a:avLst/>
          </a:prstGeom>
        </p:spPr>
        <p:txBody>
          <a:bodyPr wrap="square" lIns="0" tIns="0" rIns="0" bIns="0">
            <a:spAutoFit/>
          </a:bodyPr>
          <a:lstStyle>
            <a:lvl1pPr>
              <a:defRPr sz="3600" b="1" i="0">
                <a:solidFill>
                  <a:schemeClr val="bg1"/>
                </a:solidFill>
                <a:latin typeface="Segoe UI Semibold"/>
                <a:cs typeface="Segoe UI Semibold"/>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1600" b="0" i="0">
                <a:solidFill>
                  <a:schemeClr val="bg1"/>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843808"/>
            <a:ext cx="7454644" cy="520053"/>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756740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1600" b="0" i="0">
                <a:solidFill>
                  <a:schemeClr val="bg1"/>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bg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48146" y="1709420"/>
            <a:ext cx="5147309" cy="3970654"/>
          </a:xfrm>
          <a:prstGeom prst="rect">
            <a:avLst/>
          </a:prstGeom>
        </p:spPr>
        <p:txBody>
          <a:bodyPr wrap="square" lIns="0" tIns="0" rIns="0" bIns="0">
            <a:spAutoFit/>
          </a:bodyPr>
          <a:lstStyle>
            <a:lvl1pPr>
              <a:defRPr sz="2000" b="1" i="0">
                <a:solidFill>
                  <a:schemeClr val="bg1"/>
                </a:solidFill>
                <a:latin typeface="Segoe UI Semibold"/>
                <a:cs typeface="Segoe UI Semibold"/>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bg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90174205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45862121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293193"/>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23757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4199096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575563" y="432561"/>
            <a:ext cx="11040872" cy="944880"/>
          </a:xfrm>
          <a:prstGeom prst="rect">
            <a:avLst/>
          </a:prstGeom>
        </p:spPr>
        <p:txBody>
          <a:bodyPr wrap="square" lIns="0" tIns="0" rIns="0" bIns="0">
            <a:spAutoFit/>
          </a:bodyPr>
          <a:lstStyle>
            <a:lvl1pPr>
              <a:defRPr sz="36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a:xfrm>
            <a:off x="754481" y="1988947"/>
            <a:ext cx="10683036" cy="4507865"/>
          </a:xfrm>
          <a:prstGeom prst="rect">
            <a:avLst/>
          </a:prstGeom>
        </p:spPr>
        <p:txBody>
          <a:bodyPr wrap="square" lIns="0" tIns="0" rIns="0" bIns="0">
            <a:spAutoFit/>
          </a:bodyPr>
          <a:lstStyle>
            <a:lvl1pPr>
              <a:defRPr sz="1600" b="0" i="0">
                <a:solidFill>
                  <a:schemeClr val="bg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3/8/2024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 id="2147483668" r:id="rId7"/>
    <p:sldLayoutId id="2147483669" r:id="rId8"/>
    <p:sldLayoutId id="2147483670" r:id="rId9"/>
    <p:sldLayoutId id="2147483671" r:id="rId10"/>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58.jp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jp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image" Target="../media/image52.jpg"/><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png"/><Relationship Id="rId5" Type="http://schemas.openxmlformats.org/officeDocument/2006/relationships/image" Target="../media/image55.jp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sessionize.com/"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hyperlink" Target="https://www.microsoft.com/" TargetMode="External"/><Relationship Id="rId1" Type="http://schemas.openxmlformats.org/officeDocument/2006/relationships/slideLayout" Target="../slideLayouts/slideLayout4.xml"/><Relationship Id="rId6" Type="http://schemas.openxmlformats.org/officeDocument/2006/relationships/hyperlink" Target="https://telenoc.org/" TargetMode="External"/><Relationship Id="rId11" Type="http://schemas.openxmlformats.org/officeDocument/2006/relationships/image" Target="../media/image8.jpeg"/><Relationship Id="rId5" Type="http://schemas.openxmlformats.org/officeDocument/2006/relationships/image" Target="../media/image5.png"/><Relationship Id="rId10" Type="http://schemas.openxmlformats.org/officeDocument/2006/relationships/hyperlink" Target="https://mena.tablet.academy/" TargetMode="External"/><Relationship Id="rId4" Type="http://schemas.openxmlformats.org/officeDocument/2006/relationships/hyperlink" Target="https://9xero.com/" TargetMode="Externa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3" Type="http://schemas.openxmlformats.org/officeDocument/2006/relationships/image" Target="../media/image89.png"/><Relationship Id="rId18" Type="http://schemas.openxmlformats.org/officeDocument/2006/relationships/image" Target="../media/image94.png"/><Relationship Id="rId26" Type="http://schemas.openxmlformats.org/officeDocument/2006/relationships/image" Target="../media/image102.png"/><Relationship Id="rId39" Type="http://schemas.openxmlformats.org/officeDocument/2006/relationships/image" Target="../media/image115.png"/><Relationship Id="rId21" Type="http://schemas.openxmlformats.org/officeDocument/2006/relationships/image" Target="../media/image97.png"/><Relationship Id="rId34" Type="http://schemas.openxmlformats.org/officeDocument/2006/relationships/image" Target="../media/image110.png"/><Relationship Id="rId42" Type="http://schemas.openxmlformats.org/officeDocument/2006/relationships/image" Target="../media/image118.png"/><Relationship Id="rId7" Type="http://schemas.openxmlformats.org/officeDocument/2006/relationships/image" Target="../media/image83.png"/><Relationship Id="rId2" Type="http://schemas.openxmlformats.org/officeDocument/2006/relationships/image" Target="../media/image78.png"/><Relationship Id="rId16" Type="http://schemas.openxmlformats.org/officeDocument/2006/relationships/image" Target="../media/image92.png"/><Relationship Id="rId20" Type="http://schemas.openxmlformats.org/officeDocument/2006/relationships/image" Target="../media/image96.png"/><Relationship Id="rId29" Type="http://schemas.openxmlformats.org/officeDocument/2006/relationships/image" Target="../media/image105.png"/><Relationship Id="rId41"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24" Type="http://schemas.openxmlformats.org/officeDocument/2006/relationships/image" Target="../media/image100.png"/><Relationship Id="rId32" Type="http://schemas.openxmlformats.org/officeDocument/2006/relationships/image" Target="../media/image108.png"/><Relationship Id="rId37" Type="http://schemas.openxmlformats.org/officeDocument/2006/relationships/image" Target="../media/image113.png"/><Relationship Id="rId40" Type="http://schemas.openxmlformats.org/officeDocument/2006/relationships/image" Target="../media/image116.png"/><Relationship Id="rId5" Type="http://schemas.openxmlformats.org/officeDocument/2006/relationships/image" Target="../media/image81.png"/><Relationship Id="rId15" Type="http://schemas.openxmlformats.org/officeDocument/2006/relationships/image" Target="../media/image91.png"/><Relationship Id="rId23" Type="http://schemas.openxmlformats.org/officeDocument/2006/relationships/image" Target="../media/image99.png"/><Relationship Id="rId28" Type="http://schemas.openxmlformats.org/officeDocument/2006/relationships/image" Target="../media/image104.png"/><Relationship Id="rId36" Type="http://schemas.openxmlformats.org/officeDocument/2006/relationships/image" Target="../media/image112.png"/><Relationship Id="rId10" Type="http://schemas.openxmlformats.org/officeDocument/2006/relationships/image" Target="../media/image86.png"/><Relationship Id="rId19" Type="http://schemas.openxmlformats.org/officeDocument/2006/relationships/image" Target="../media/image95.png"/><Relationship Id="rId31" Type="http://schemas.openxmlformats.org/officeDocument/2006/relationships/image" Target="../media/image107.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png"/><Relationship Id="rId30" Type="http://schemas.openxmlformats.org/officeDocument/2006/relationships/image" Target="../media/image106.png"/><Relationship Id="rId35" Type="http://schemas.openxmlformats.org/officeDocument/2006/relationships/image" Target="../media/image111.png"/><Relationship Id="rId8" Type="http://schemas.openxmlformats.org/officeDocument/2006/relationships/image" Target="../media/image84.png"/><Relationship Id="rId3" Type="http://schemas.openxmlformats.org/officeDocument/2006/relationships/image" Target="../media/image79.png"/><Relationship Id="rId12" Type="http://schemas.openxmlformats.org/officeDocument/2006/relationships/image" Target="../media/image88.png"/><Relationship Id="rId17" Type="http://schemas.openxmlformats.org/officeDocument/2006/relationships/image" Target="../media/image93.png"/><Relationship Id="rId25" Type="http://schemas.openxmlformats.org/officeDocument/2006/relationships/image" Target="../media/image101.png"/><Relationship Id="rId33" Type="http://schemas.openxmlformats.org/officeDocument/2006/relationships/image" Target="../media/image109.png"/><Relationship Id="rId38" Type="http://schemas.openxmlformats.org/officeDocument/2006/relationships/image" Target="../media/image114.png"/></Relationships>
</file>

<file path=ppt/slides/_rels/slide23.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18" Type="http://schemas.openxmlformats.org/officeDocument/2006/relationships/image" Target="../media/image135.png"/><Relationship Id="rId3" Type="http://schemas.openxmlformats.org/officeDocument/2006/relationships/image" Target="../media/image120.png"/><Relationship Id="rId21" Type="http://schemas.openxmlformats.org/officeDocument/2006/relationships/image" Target="../media/image138.png"/><Relationship Id="rId7" Type="http://schemas.openxmlformats.org/officeDocument/2006/relationships/image" Target="../media/image124.png"/><Relationship Id="rId12" Type="http://schemas.openxmlformats.org/officeDocument/2006/relationships/image" Target="../media/image129.png"/><Relationship Id="rId17" Type="http://schemas.openxmlformats.org/officeDocument/2006/relationships/image" Target="../media/image134.png"/><Relationship Id="rId2" Type="http://schemas.openxmlformats.org/officeDocument/2006/relationships/image" Target="../media/image119.png"/><Relationship Id="rId16" Type="http://schemas.openxmlformats.org/officeDocument/2006/relationships/image" Target="../media/image133.png"/><Relationship Id="rId20"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2.png"/><Relationship Id="rId10" Type="http://schemas.openxmlformats.org/officeDocument/2006/relationships/image" Target="../media/image127.png"/><Relationship Id="rId19" Type="http://schemas.openxmlformats.org/officeDocument/2006/relationships/image" Target="../media/image136.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131.png"/></Relationships>
</file>

<file path=ppt/slides/_rels/slide24.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52.png"/><Relationship Id="rId18" Type="http://schemas.openxmlformats.org/officeDocument/2006/relationships/image" Target="../media/image156.png"/><Relationship Id="rId3" Type="http://schemas.openxmlformats.org/officeDocument/2006/relationships/image" Target="../media/image143.png"/><Relationship Id="rId21" Type="http://schemas.openxmlformats.org/officeDocument/2006/relationships/image" Target="../media/image159.png"/><Relationship Id="rId7" Type="http://schemas.openxmlformats.org/officeDocument/2006/relationships/image" Target="../media/image147.png"/><Relationship Id="rId12" Type="http://schemas.openxmlformats.org/officeDocument/2006/relationships/image" Target="../media/image151.png"/><Relationship Id="rId17" Type="http://schemas.openxmlformats.org/officeDocument/2006/relationships/image" Target="../media/image155.png"/><Relationship Id="rId25" Type="http://schemas.openxmlformats.org/officeDocument/2006/relationships/image" Target="../media/image163.png"/><Relationship Id="rId2" Type="http://schemas.openxmlformats.org/officeDocument/2006/relationships/image" Target="../media/image142.png"/><Relationship Id="rId16" Type="http://schemas.openxmlformats.org/officeDocument/2006/relationships/image" Target="../media/image125.png"/><Relationship Id="rId20" Type="http://schemas.openxmlformats.org/officeDocument/2006/relationships/image" Target="../media/image158.png"/><Relationship Id="rId1" Type="http://schemas.openxmlformats.org/officeDocument/2006/relationships/slideLayout" Target="../slideLayouts/slideLayout5.xml"/><Relationship Id="rId6" Type="http://schemas.openxmlformats.org/officeDocument/2006/relationships/image" Target="../media/image146.png"/><Relationship Id="rId11" Type="http://schemas.openxmlformats.org/officeDocument/2006/relationships/image" Target="../media/image150.png"/><Relationship Id="rId24" Type="http://schemas.openxmlformats.org/officeDocument/2006/relationships/image" Target="../media/image162.png"/><Relationship Id="rId5" Type="http://schemas.openxmlformats.org/officeDocument/2006/relationships/image" Target="../media/image145.png"/><Relationship Id="rId15" Type="http://schemas.openxmlformats.org/officeDocument/2006/relationships/image" Target="../media/image154.png"/><Relationship Id="rId23" Type="http://schemas.openxmlformats.org/officeDocument/2006/relationships/image" Target="../media/image161.png"/><Relationship Id="rId10" Type="http://schemas.openxmlformats.org/officeDocument/2006/relationships/image" Target="../media/image149.png"/><Relationship Id="rId19" Type="http://schemas.openxmlformats.org/officeDocument/2006/relationships/image" Target="../media/image157.png"/><Relationship Id="rId4" Type="http://schemas.openxmlformats.org/officeDocument/2006/relationships/image" Target="../media/image144.png"/><Relationship Id="rId9" Type="http://schemas.openxmlformats.org/officeDocument/2006/relationships/image" Target="../media/image148.png"/><Relationship Id="rId14" Type="http://schemas.openxmlformats.org/officeDocument/2006/relationships/image" Target="../media/image153.png"/><Relationship Id="rId22" Type="http://schemas.openxmlformats.org/officeDocument/2006/relationships/image" Target="../media/image160.png"/></Relationships>
</file>

<file path=ppt/slides/_rels/slide27.xml.rels><?xml version="1.0" encoding="UTF-8" standalone="yes"?>
<Relationships xmlns="http://schemas.openxmlformats.org/package/2006/relationships"><Relationship Id="rId13" Type="http://schemas.openxmlformats.org/officeDocument/2006/relationships/image" Target="../media/image175.png"/><Relationship Id="rId18" Type="http://schemas.openxmlformats.org/officeDocument/2006/relationships/image" Target="../media/image180.png"/><Relationship Id="rId26" Type="http://schemas.openxmlformats.org/officeDocument/2006/relationships/image" Target="../media/image187.png"/><Relationship Id="rId3" Type="http://schemas.openxmlformats.org/officeDocument/2006/relationships/image" Target="../media/image165.png"/><Relationship Id="rId21" Type="http://schemas.openxmlformats.org/officeDocument/2006/relationships/image" Target="../media/image182.png"/><Relationship Id="rId7" Type="http://schemas.openxmlformats.org/officeDocument/2006/relationships/image" Target="../media/image169.png"/><Relationship Id="rId12" Type="http://schemas.openxmlformats.org/officeDocument/2006/relationships/image" Target="../media/image174.png"/><Relationship Id="rId17" Type="http://schemas.openxmlformats.org/officeDocument/2006/relationships/image" Target="../media/image179.png"/><Relationship Id="rId25" Type="http://schemas.openxmlformats.org/officeDocument/2006/relationships/image" Target="../media/image186.png"/><Relationship Id="rId33" Type="http://schemas.openxmlformats.org/officeDocument/2006/relationships/image" Target="../media/image193.png"/><Relationship Id="rId2" Type="http://schemas.openxmlformats.org/officeDocument/2006/relationships/image" Target="../media/image164.png"/><Relationship Id="rId16" Type="http://schemas.openxmlformats.org/officeDocument/2006/relationships/image" Target="../media/image178.png"/><Relationship Id="rId20" Type="http://schemas.openxmlformats.org/officeDocument/2006/relationships/image" Target="../media/image181.png"/><Relationship Id="rId29" Type="http://schemas.openxmlformats.org/officeDocument/2006/relationships/image" Target="../media/image190.png"/><Relationship Id="rId1" Type="http://schemas.openxmlformats.org/officeDocument/2006/relationships/slideLayout" Target="../slideLayouts/slideLayout5.xml"/><Relationship Id="rId6" Type="http://schemas.openxmlformats.org/officeDocument/2006/relationships/image" Target="../media/image168.png"/><Relationship Id="rId11" Type="http://schemas.openxmlformats.org/officeDocument/2006/relationships/image" Target="../media/image173.png"/><Relationship Id="rId24" Type="http://schemas.openxmlformats.org/officeDocument/2006/relationships/image" Target="../media/image185.png"/><Relationship Id="rId32" Type="http://schemas.openxmlformats.org/officeDocument/2006/relationships/image" Target="../media/image125.png"/><Relationship Id="rId5" Type="http://schemas.openxmlformats.org/officeDocument/2006/relationships/image" Target="../media/image167.png"/><Relationship Id="rId15" Type="http://schemas.openxmlformats.org/officeDocument/2006/relationships/image" Target="../media/image177.png"/><Relationship Id="rId23" Type="http://schemas.openxmlformats.org/officeDocument/2006/relationships/image" Target="../media/image184.png"/><Relationship Id="rId28" Type="http://schemas.openxmlformats.org/officeDocument/2006/relationships/image" Target="../media/image189.png"/><Relationship Id="rId10" Type="http://schemas.openxmlformats.org/officeDocument/2006/relationships/image" Target="../media/image172.png"/><Relationship Id="rId19" Type="http://schemas.openxmlformats.org/officeDocument/2006/relationships/image" Target="../media/image135.png"/><Relationship Id="rId31" Type="http://schemas.openxmlformats.org/officeDocument/2006/relationships/image" Target="../media/image192.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 Id="rId22" Type="http://schemas.openxmlformats.org/officeDocument/2006/relationships/image" Target="../media/image183.png"/><Relationship Id="rId27" Type="http://schemas.openxmlformats.org/officeDocument/2006/relationships/image" Target="../media/image188.png"/><Relationship Id="rId30" Type="http://schemas.openxmlformats.org/officeDocument/2006/relationships/image" Target="../media/image191.png"/><Relationship Id="rId8" Type="http://schemas.openxmlformats.org/officeDocument/2006/relationships/image" Target="../media/image170.png"/></Relationships>
</file>

<file path=ppt/slides/_rels/slide2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18" Type="http://schemas.openxmlformats.org/officeDocument/2006/relationships/image" Target="../media/image25.jpeg"/><Relationship Id="rId3" Type="http://schemas.openxmlformats.org/officeDocument/2006/relationships/image" Target="../media/image10.png"/><Relationship Id="rId7" Type="http://schemas.openxmlformats.org/officeDocument/2006/relationships/image" Target="../media/image14.jpg"/><Relationship Id="rId12" Type="http://schemas.openxmlformats.org/officeDocument/2006/relationships/image" Target="../media/image19.jpeg"/><Relationship Id="rId17" Type="http://schemas.openxmlformats.org/officeDocument/2006/relationships/image" Target="../media/image24.png"/><Relationship Id="rId2" Type="http://schemas.openxmlformats.org/officeDocument/2006/relationships/image" Target="../media/image9.jpeg"/><Relationship Id="rId16" Type="http://schemas.openxmlformats.org/officeDocument/2006/relationships/image" Target="../media/image23.jpeg"/><Relationship Id="rId1" Type="http://schemas.openxmlformats.org/officeDocument/2006/relationships/slideLayout" Target="../slideLayouts/slideLayout9.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jpg"/><Relationship Id="rId15" Type="http://schemas.openxmlformats.org/officeDocument/2006/relationships/image" Target="../media/image22.jpeg"/><Relationship Id="rId10" Type="http://schemas.openxmlformats.org/officeDocument/2006/relationships/image" Target="../media/image17.png"/><Relationship Id="rId19" Type="http://schemas.openxmlformats.org/officeDocument/2006/relationships/image" Target="../media/image26.jpe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jpeg"/></Relationships>
</file>

<file path=ppt/slides/_rels/slide3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09.png"/><Relationship Id="rId11" Type="http://schemas.openxmlformats.org/officeDocument/2006/relationships/image" Target="../media/image214.png"/><Relationship Id="rId5" Type="http://schemas.openxmlformats.org/officeDocument/2006/relationships/image" Target="../media/image208.png"/><Relationship Id="rId10" Type="http://schemas.openxmlformats.org/officeDocument/2006/relationships/image" Target="../media/image213.png"/><Relationship Id="rId4" Type="http://schemas.openxmlformats.org/officeDocument/2006/relationships/image" Target="../media/image207.png"/><Relationship Id="rId9" Type="http://schemas.openxmlformats.org/officeDocument/2006/relationships/image" Target="../media/image212.png"/></Relationships>
</file>

<file path=ppt/slides/_rels/slide42.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jpg"/><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4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4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 Id="rId5" Type="http://schemas.openxmlformats.org/officeDocument/2006/relationships/image" Target="../media/image228.jpg"/><Relationship Id="rId4" Type="http://schemas.openxmlformats.org/officeDocument/2006/relationships/image" Target="../media/image227.png"/></Relationships>
</file>

<file path=ppt/slides/_rels/slide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3.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3.xml"/><Relationship Id="rId4" Type="http://schemas.openxmlformats.org/officeDocument/2006/relationships/image" Target="../media/image236.png"/></Relationships>
</file>

<file path=ppt/slides/_rels/slide5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3.xml"/><Relationship Id="rId4" Type="http://schemas.openxmlformats.org/officeDocument/2006/relationships/image" Target="../media/image236.png"/></Relationships>
</file>

<file path=ppt/slides/_rels/slide5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png"/><Relationship Id="rId18" Type="http://schemas.openxmlformats.org/officeDocument/2006/relationships/image" Target="../media/image255.png"/><Relationship Id="rId3" Type="http://schemas.openxmlformats.org/officeDocument/2006/relationships/image" Target="../media/image240.png"/><Relationship Id="rId7" Type="http://schemas.openxmlformats.org/officeDocument/2006/relationships/image" Target="../media/image244.png"/><Relationship Id="rId12" Type="http://schemas.openxmlformats.org/officeDocument/2006/relationships/image" Target="../media/image249.png"/><Relationship Id="rId17" Type="http://schemas.openxmlformats.org/officeDocument/2006/relationships/image" Target="../media/image254.png"/><Relationship Id="rId2" Type="http://schemas.openxmlformats.org/officeDocument/2006/relationships/image" Target="../media/image239.png"/><Relationship Id="rId16" Type="http://schemas.openxmlformats.org/officeDocument/2006/relationships/image" Target="../media/image253.png"/><Relationship Id="rId20" Type="http://schemas.openxmlformats.org/officeDocument/2006/relationships/image" Target="../media/image257.png"/><Relationship Id="rId1" Type="http://schemas.openxmlformats.org/officeDocument/2006/relationships/slideLayout" Target="../slideLayouts/slideLayout2.xml"/><Relationship Id="rId6" Type="http://schemas.openxmlformats.org/officeDocument/2006/relationships/image" Target="../media/image243.png"/><Relationship Id="rId11" Type="http://schemas.openxmlformats.org/officeDocument/2006/relationships/image" Target="../media/image248.png"/><Relationship Id="rId5" Type="http://schemas.openxmlformats.org/officeDocument/2006/relationships/image" Target="../media/image242.png"/><Relationship Id="rId15" Type="http://schemas.openxmlformats.org/officeDocument/2006/relationships/image" Target="../media/image252.png"/><Relationship Id="rId10" Type="http://schemas.openxmlformats.org/officeDocument/2006/relationships/image" Target="../media/image247.png"/><Relationship Id="rId19" Type="http://schemas.openxmlformats.org/officeDocument/2006/relationships/image" Target="../media/image256.png"/><Relationship Id="rId4" Type="http://schemas.openxmlformats.org/officeDocument/2006/relationships/image" Target="../media/image241.png"/><Relationship Id="rId9" Type="http://schemas.openxmlformats.org/officeDocument/2006/relationships/image" Target="../media/image246.png"/><Relationship Id="rId14" Type="http://schemas.openxmlformats.org/officeDocument/2006/relationships/image" Target="../media/image251.png"/></Relationships>
</file>

<file path=ppt/slides/_rels/slide55.xml.rels><?xml version="1.0" encoding="UTF-8" standalone="yes"?>
<Relationships xmlns="http://schemas.openxmlformats.org/package/2006/relationships"><Relationship Id="rId8" Type="http://schemas.openxmlformats.org/officeDocument/2006/relationships/image" Target="../media/image264.png"/><Relationship Id="rId13" Type="http://schemas.openxmlformats.org/officeDocument/2006/relationships/image" Target="../media/image269.png"/><Relationship Id="rId18" Type="http://schemas.openxmlformats.org/officeDocument/2006/relationships/image" Target="../media/image274.png"/><Relationship Id="rId3" Type="http://schemas.openxmlformats.org/officeDocument/2006/relationships/image" Target="../media/image259.png"/><Relationship Id="rId7" Type="http://schemas.openxmlformats.org/officeDocument/2006/relationships/image" Target="../media/image263.png"/><Relationship Id="rId12" Type="http://schemas.openxmlformats.org/officeDocument/2006/relationships/image" Target="../media/image268.png"/><Relationship Id="rId17" Type="http://schemas.openxmlformats.org/officeDocument/2006/relationships/image" Target="../media/image273.png"/><Relationship Id="rId2" Type="http://schemas.openxmlformats.org/officeDocument/2006/relationships/image" Target="../media/image258.png"/><Relationship Id="rId16" Type="http://schemas.openxmlformats.org/officeDocument/2006/relationships/image" Target="../media/image272.png"/><Relationship Id="rId1" Type="http://schemas.openxmlformats.org/officeDocument/2006/relationships/slideLayout" Target="../slideLayouts/slideLayout5.xml"/><Relationship Id="rId6" Type="http://schemas.openxmlformats.org/officeDocument/2006/relationships/image" Target="../media/image262.png"/><Relationship Id="rId11" Type="http://schemas.openxmlformats.org/officeDocument/2006/relationships/image" Target="../media/image267.png"/><Relationship Id="rId5" Type="http://schemas.openxmlformats.org/officeDocument/2006/relationships/image" Target="../media/image261.png"/><Relationship Id="rId15" Type="http://schemas.openxmlformats.org/officeDocument/2006/relationships/image" Target="../media/image271.png"/><Relationship Id="rId10" Type="http://schemas.openxmlformats.org/officeDocument/2006/relationships/image" Target="../media/image266.png"/><Relationship Id="rId19" Type="http://schemas.openxmlformats.org/officeDocument/2006/relationships/image" Target="../media/image28.png"/><Relationship Id="rId4" Type="http://schemas.openxmlformats.org/officeDocument/2006/relationships/image" Target="../media/image260.png"/><Relationship Id="rId9" Type="http://schemas.openxmlformats.org/officeDocument/2006/relationships/image" Target="../media/image265.png"/><Relationship Id="rId14" Type="http://schemas.openxmlformats.org/officeDocument/2006/relationships/image" Target="../media/image270.png"/></Relationships>
</file>

<file path=ppt/slides/_rels/slide56.xml.rels><?xml version="1.0" encoding="UTF-8" standalone="yes"?>
<Relationships xmlns="http://schemas.openxmlformats.org/package/2006/relationships"><Relationship Id="rId8" Type="http://schemas.openxmlformats.org/officeDocument/2006/relationships/image" Target="../media/image281.png"/><Relationship Id="rId13" Type="http://schemas.openxmlformats.org/officeDocument/2006/relationships/image" Target="../media/image28.png"/><Relationship Id="rId3" Type="http://schemas.openxmlformats.org/officeDocument/2006/relationships/image" Target="../media/image276.png"/><Relationship Id="rId7" Type="http://schemas.openxmlformats.org/officeDocument/2006/relationships/image" Target="../media/image280.png"/><Relationship Id="rId12" Type="http://schemas.openxmlformats.org/officeDocument/2006/relationships/image" Target="../media/image285.png"/><Relationship Id="rId2" Type="http://schemas.openxmlformats.org/officeDocument/2006/relationships/image" Target="../media/image275.png"/><Relationship Id="rId1" Type="http://schemas.openxmlformats.org/officeDocument/2006/relationships/slideLayout" Target="../slideLayouts/slideLayout5.xml"/><Relationship Id="rId6" Type="http://schemas.openxmlformats.org/officeDocument/2006/relationships/image" Target="../media/image279.png"/><Relationship Id="rId11" Type="http://schemas.openxmlformats.org/officeDocument/2006/relationships/image" Target="../media/image284.png"/><Relationship Id="rId5" Type="http://schemas.openxmlformats.org/officeDocument/2006/relationships/image" Target="../media/image278.png"/><Relationship Id="rId10" Type="http://schemas.openxmlformats.org/officeDocument/2006/relationships/image" Target="../media/image283.png"/><Relationship Id="rId4" Type="http://schemas.openxmlformats.org/officeDocument/2006/relationships/image" Target="../media/image277.png"/><Relationship Id="rId9" Type="http://schemas.openxmlformats.org/officeDocument/2006/relationships/image" Target="../media/image282.png"/></Relationships>
</file>

<file path=ppt/slides/_rels/slide57.xml.rels><?xml version="1.0" encoding="UTF-8" standalone="yes"?>
<Relationships xmlns="http://schemas.openxmlformats.org/package/2006/relationships"><Relationship Id="rId8" Type="http://schemas.openxmlformats.org/officeDocument/2006/relationships/image" Target="../media/image292.png"/><Relationship Id="rId13" Type="http://schemas.openxmlformats.org/officeDocument/2006/relationships/image" Target="../media/image297.png"/><Relationship Id="rId3" Type="http://schemas.openxmlformats.org/officeDocument/2006/relationships/image" Target="../media/image287.png"/><Relationship Id="rId7" Type="http://schemas.openxmlformats.org/officeDocument/2006/relationships/image" Target="../media/image291.png"/><Relationship Id="rId12" Type="http://schemas.openxmlformats.org/officeDocument/2006/relationships/image" Target="../media/image296.png"/><Relationship Id="rId2" Type="http://schemas.openxmlformats.org/officeDocument/2006/relationships/image" Target="../media/image286.png"/><Relationship Id="rId1" Type="http://schemas.openxmlformats.org/officeDocument/2006/relationships/slideLayout" Target="../slideLayouts/slideLayout4.xml"/><Relationship Id="rId6" Type="http://schemas.openxmlformats.org/officeDocument/2006/relationships/image" Target="../media/image290.png"/><Relationship Id="rId11" Type="http://schemas.openxmlformats.org/officeDocument/2006/relationships/image" Target="../media/image295.png"/><Relationship Id="rId5" Type="http://schemas.openxmlformats.org/officeDocument/2006/relationships/image" Target="../media/image289.png"/><Relationship Id="rId15" Type="http://schemas.openxmlformats.org/officeDocument/2006/relationships/image" Target="../media/image299.png"/><Relationship Id="rId10" Type="http://schemas.openxmlformats.org/officeDocument/2006/relationships/image" Target="../media/image294.png"/><Relationship Id="rId4" Type="http://schemas.openxmlformats.org/officeDocument/2006/relationships/image" Target="../media/image288.png"/><Relationship Id="rId9" Type="http://schemas.openxmlformats.org/officeDocument/2006/relationships/image" Target="../media/image293.png"/><Relationship Id="rId14" Type="http://schemas.openxmlformats.org/officeDocument/2006/relationships/image" Target="../media/image298.png"/></Relationships>
</file>

<file path=ppt/slides/_rels/slide58.xml.rels><?xml version="1.0" encoding="UTF-8" standalone="yes"?>
<Relationships xmlns="http://schemas.openxmlformats.org/package/2006/relationships"><Relationship Id="rId8" Type="http://schemas.openxmlformats.org/officeDocument/2006/relationships/image" Target="../media/image306.png"/><Relationship Id="rId3" Type="http://schemas.openxmlformats.org/officeDocument/2006/relationships/image" Target="../media/image301.png"/><Relationship Id="rId7" Type="http://schemas.openxmlformats.org/officeDocument/2006/relationships/image" Target="../media/image305.png"/><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png"/></Relationships>
</file>

<file path=ppt/slides/_rels/slide59.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21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09.png"/><Relationship Id="rId7" Type="http://schemas.openxmlformats.org/officeDocument/2006/relationships/image" Target="../media/image313.png"/><Relationship Id="rId2" Type="http://schemas.openxmlformats.org/officeDocument/2006/relationships/image" Target="../media/image308.png"/><Relationship Id="rId1" Type="http://schemas.openxmlformats.org/officeDocument/2006/relationships/slideLayout" Target="../slideLayouts/slideLayout5.xml"/><Relationship Id="rId6" Type="http://schemas.openxmlformats.org/officeDocument/2006/relationships/image" Target="../media/image312.png"/><Relationship Id="rId5" Type="http://schemas.openxmlformats.org/officeDocument/2006/relationships/image" Target="../media/image311.png"/><Relationship Id="rId4" Type="http://schemas.openxmlformats.org/officeDocument/2006/relationships/image" Target="../media/image310.png"/></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318.png"/><Relationship Id="rId4" Type="http://schemas.openxmlformats.org/officeDocument/2006/relationships/image" Target="../media/image317.png"/></Relationships>
</file>

<file path=ppt/slides/_rels/slide63.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5.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321.png"/><Relationship Id="rId4" Type="http://schemas.openxmlformats.org/officeDocument/2006/relationships/image" Target="../media/image320.png"/></Relationships>
</file>

<file path=ppt/slides/_rels/slide64.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5.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321.png"/><Relationship Id="rId4" Type="http://schemas.openxmlformats.org/officeDocument/2006/relationships/image" Target="../media/image320.png"/></Relationships>
</file>

<file path=ppt/slides/_rels/slide65.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5.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21.png"/><Relationship Id="rId4" Type="http://schemas.openxmlformats.org/officeDocument/2006/relationships/image" Target="../media/image320.png"/></Relationships>
</file>

<file path=ppt/slides/_rels/slide66.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15.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hyperlink" Target="https://learn.microsoft.com/en-us/legal/cognitive-services/openai/transparency-note?context=%2Fazure%2Fcognitive-services%2Fopenai%2Fcontext%2Fcontext&amp;considerations-when-choosing-a-use-case" TargetMode="External"/><Relationship Id="rId4" Type="http://schemas.openxmlformats.org/officeDocument/2006/relationships/image" Target="../media/image323.png"/></Relationships>
</file>

<file path=ppt/slides/_rels/slide6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24.png"/><Relationship Id="rId7" Type="http://schemas.openxmlformats.org/officeDocument/2006/relationships/image" Target="../media/image32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7.xml.rels><?xml version="1.0" encoding="UTF-8" standalone="yes"?>
<Relationships xmlns="http://schemas.openxmlformats.org/package/2006/relationships"><Relationship Id="rId2" Type="http://schemas.openxmlformats.org/officeDocument/2006/relationships/image" Target="../media/image30.bin"/><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pic>
        <p:nvPicPr>
          <p:cNvPr id="3" name="object 3"/>
          <p:cNvPicPr/>
          <p:nvPr/>
        </p:nvPicPr>
        <p:blipFill>
          <a:blip r:embed="rId2" cstate="print"/>
          <a:stretch>
            <a:fillRect/>
          </a:stretch>
        </p:blipFill>
        <p:spPr>
          <a:xfrm>
            <a:off x="5867400" y="291530"/>
            <a:ext cx="6277355" cy="3965448"/>
          </a:xfrm>
          <a:prstGeom prst="rect">
            <a:avLst/>
          </a:prstGeom>
        </p:spPr>
      </p:pic>
      <p:sp>
        <p:nvSpPr>
          <p:cNvPr id="4" name="object 4"/>
          <p:cNvSpPr txBox="1">
            <a:spLocks noGrp="1"/>
          </p:cNvSpPr>
          <p:nvPr>
            <p:ph type="ctrTitle"/>
          </p:nvPr>
        </p:nvSpPr>
        <p:spPr>
          <a:xfrm>
            <a:off x="571601" y="361899"/>
            <a:ext cx="8877199" cy="1243930"/>
          </a:xfrm>
          <a:prstGeom prst="rect">
            <a:avLst/>
          </a:prstGeom>
        </p:spPr>
        <p:txBody>
          <a:bodyPr vert="horz" wrap="square" lIns="0" tIns="12700" rIns="0" bIns="0" rtlCol="0">
            <a:spAutoFit/>
          </a:bodyPr>
          <a:lstStyle/>
          <a:p>
            <a:pPr marL="12700" marR="1604010">
              <a:lnSpc>
                <a:spcPct val="100000"/>
              </a:lnSpc>
              <a:spcBef>
                <a:spcPts val="100"/>
              </a:spcBef>
            </a:pPr>
            <a:r>
              <a:rPr lang="en-US" sz="4000" b="1" spc="-45" dirty="0">
                <a:solidFill>
                  <a:srgbClr val="4BB0FF"/>
                </a:solidFill>
                <a:latin typeface="Calibri"/>
                <a:cs typeface="Calibri"/>
              </a:rPr>
              <a:t>Unlashing the Power of Generative AI In Azure</a:t>
            </a:r>
            <a:endParaRPr sz="1800" b="0" spc="-25" dirty="0">
              <a:solidFill>
                <a:srgbClr val="4BB0FF"/>
              </a:solidFill>
              <a:latin typeface="Calibri"/>
              <a:cs typeface="Calibri"/>
            </a:endParaRPr>
          </a:p>
        </p:txBody>
      </p:sp>
      <p:pic>
        <p:nvPicPr>
          <p:cNvPr id="1026" name="Picture 2" descr="MCT Summit Middle East 2024">
            <a:extLst>
              <a:ext uri="{FF2B5EF4-FFF2-40B4-BE49-F238E27FC236}">
                <a16:creationId xmlns:a16="http://schemas.microsoft.com/office/drawing/2014/main" id="{237174E2-4F77-D77E-F9DD-4004E5E29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429000"/>
            <a:ext cx="7848600" cy="29141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DAD426-744B-6753-CC79-2E4CBBEF5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11E8BED3-243D-A08B-2951-F4E614C17F1A}"/>
              </a:ext>
            </a:extLst>
          </p:cNvPr>
          <p:cNvSpPr txBox="1"/>
          <p:nvPr/>
        </p:nvSpPr>
        <p:spPr>
          <a:xfrm>
            <a:off x="304800" y="1676400"/>
            <a:ext cx="6160654" cy="1200329"/>
          </a:xfrm>
          <a:prstGeom prst="rect">
            <a:avLst/>
          </a:prstGeom>
          <a:noFill/>
        </p:spPr>
        <p:txBody>
          <a:bodyPr wrap="square">
            <a:spAutoFit/>
          </a:bodyPr>
          <a:lstStyle/>
          <a:p>
            <a:r>
              <a:rPr lang="en-US" sz="1800" dirty="0">
                <a:solidFill>
                  <a:schemeClr val="bg2"/>
                </a:solidFill>
              </a:rPr>
              <a:t>Strong AI </a:t>
            </a:r>
            <a:r>
              <a:rPr lang="en-US" sz="1800" b="0" dirty="0">
                <a:solidFill>
                  <a:schemeClr val="bg2"/>
                </a:solidFill>
              </a:rPr>
              <a:t>is AI that acts exactly as a human would, think C-3PO, the Terminator or Commander Data. They exhibit emotions, real creativity, and can even have a sense of purpose.</a:t>
            </a:r>
          </a:p>
        </p:txBody>
      </p:sp>
      <p:sp>
        <p:nvSpPr>
          <p:cNvPr id="8" name="TextBox 7">
            <a:extLst>
              <a:ext uri="{FF2B5EF4-FFF2-40B4-BE49-F238E27FC236}">
                <a16:creationId xmlns:a16="http://schemas.microsoft.com/office/drawing/2014/main" id="{D96C77EB-2B9C-580A-5658-AAFC0AE47012}"/>
              </a:ext>
            </a:extLst>
          </p:cNvPr>
          <p:cNvSpPr txBox="1"/>
          <p:nvPr/>
        </p:nvSpPr>
        <p:spPr>
          <a:xfrm>
            <a:off x="6553200" y="1260901"/>
            <a:ext cx="5791200" cy="2031325"/>
          </a:xfrm>
          <a:prstGeom prst="rect">
            <a:avLst/>
          </a:prstGeom>
          <a:noFill/>
        </p:spPr>
        <p:txBody>
          <a:bodyPr wrap="square">
            <a:spAutoFit/>
          </a:bodyPr>
          <a:lstStyle/>
          <a:p>
            <a:pPr marL="0" indent="0">
              <a:buNone/>
            </a:pPr>
            <a:r>
              <a:rPr lang="en-US" sz="1800" b="0" dirty="0">
                <a:solidFill>
                  <a:schemeClr val="bg2"/>
                </a:solidFill>
              </a:rPr>
              <a:t> </a:t>
            </a:r>
          </a:p>
          <a:p>
            <a:r>
              <a:rPr lang="en-US" sz="1800" dirty="0">
                <a:solidFill>
                  <a:schemeClr val="bg2"/>
                </a:solidFill>
              </a:rPr>
              <a:t>Weak AI </a:t>
            </a:r>
            <a:r>
              <a:rPr lang="en-US" sz="1800" b="0" dirty="0">
                <a:solidFill>
                  <a:schemeClr val="bg2"/>
                </a:solidFill>
              </a:rPr>
              <a:t>is AI that is confined to a narrow task, like when a system processes language into text or sorts all the pictures on your pc. </a:t>
            </a:r>
          </a:p>
          <a:p>
            <a:pPr marL="0" indent="0">
              <a:buNone/>
            </a:pPr>
            <a:endParaRPr lang="en-US" sz="1800" b="0" dirty="0">
              <a:solidFill>
                <a:schemeClr val="bg2"/>
              </a:solidFill>
            </a:endParaRPr>
          </a:p>
          <a:p>
            <a:r>
              <a:rPr lang="en-US" sz="1800" b="0" dirty="0">
                <a:solidFill>
                  <a:schemeClr val="bg2"/>
                </a:solidFill>
              </a:rPr>
              <a:t>Examples of Weak AI include: Siri, Cortana, Bing, Netflix, and even ChatGPT</a:t>
            </a:r>
            <a:endParaRPr lang="en-US" dirty="0">
              <a:solidFill>
                <a:schemeClr val="bg2"/>
              </a:solidFill>
            </a:endParaRPr>
          </a:p>
        </p:txBody>
      </p:sp>
    </p:spTree>
    <p:extLst>
      <p:ext uri="{BB962C8B-B14F-4D97-AF65-F5344CB8AC3E}">
        <p14:creationId xmlns:p14="http://schemas.microsoft.com/office/powerpoint/2010/main" val="39987815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7804" y="880872"/>
            <a:ext cx="4516120" cy="5657215"/>
            <a:chOff x="717804" y="880872"/>
            <a:chExt cx="4516120" cy="5657215"/>
          </a:xfrm>
        </p:grpSpPr>
        <p:sp>
          <p:nvSpPr>
            <p:cNvPr id="3" name="object 3"/>
            <p:cNvSpPr/>
            <p:nvPr/>
          </p:nvSpPr>
          <p:spPr>
            <a:xfrm>
              <a:off x="717804" y="880872"/>
              <a:ext cx="4516120" cy="5657215"/>
            </a:xfrm>
            <a:custGeom>
              <a:avLst/>
              <a:gdLst/>
              <a:ahLst/>
              <a:cxnLst/>
              <a:rect l="l" t="t" r="r" b="b"/>
              <a:pathLst>
                <a:path w="4516120" h="5657215">
                  <a:moveTo>
                    <a:pt x="4337812" y="0"/>
                  </a:moveTo>
                  <a:lnTo>
                    <a:pt x="177825" y="0"/>
                  </a:lnTo>
                  <a:lnTo>
                    <a:pt x="130552" y="6352"/>
                  </a:lnTo>
                  <a:lnTo>
                    <a:pt x="88074" y="24280"/>
                  </a:lnTo>
                  <a:lnTo>
                    <a:pt x="52084" y="52085"/>
                  </a:lnTo>
                  <a:lnTo>
                    <a:pt x="24278" y="88072"/>
                  </a:lnTo>
                  <a:lnTo>
                    <a:pt x="6352" y="130542"/>
                  </a:lnTo>
                  <a:lnTo>
                    <a:pt x="0" y="177800"/>
                  </a:lnTo>
                  <a:lnTo>
                    <a:pt x="0" y="5479262"/>
                  </a:lnTo>
                  <a:lnTo>
                    <a:pt x="6352" y="5526535"/>
                  </a:lnTo>
                  <a:lnTo>
                    <a:pt x="24278" y="5569013"/>
                  </a:lnTo>
                  <a:lnTo>
                    <a:pt x="52084" y="5605003"/>
                  </a:lnTo>
                  <a:lnTo>
                    <a:pt x="88074" y="5632809"/>
                  </a:lnTo>
                  <a:lnTo>
                    <a:pt x="130552" y="5650735"/>
                  </a:lnTo>
                  <a:lnTo>
                    <a:pt x="177825" y="5657088"/>
                  </a:lnTo>
                  <a:lnTo>
                    <a:pt x="4337812" y="5657088"/>
                  </a:lnTo>
                  <a:lnTo>
                    <a:pt x="4385069" y="5650735"/>
                  </a:lnTo>
                  <a:lnTo>
                    <a:pt x="4427539" y="5632809"/>
                  </a:lnTo>
                  <a:lnTo>
                    <a:pt x="4463526" y="5605003"/>
                  </a:lnTo>
                  <a:lnTo>
                    <a:pt x="4491331" y="5569013"/>
                  </a:lnTo>
                  <a:lnTo>
                    <a:pt x="4509259" y="5526535"/>
                  </a:lnTo>
                  <a:lnTo>
                    <a:pt x="4515612" y="5479262"/>
                  </a:lnTo>
                  <a:lnTo>
                    <a:pt x="4515612" y="177800"/>
                  </a:lnTo>
                  <a:lnTo>
                    <a:pt x="4509259" y="130542"/>
                  </a:lnTo>
                  <a:lnTo>
                    <a:pt x="4491331" y="88072"/>
                  </a:lnTo>
                  <a:lnTo>
                    <a:pt x="4463526" y="52085"/>
                  </a:lnTo>
                  <a:lnTo>
                    <a:pt x="4427539" y="24280"/>
                  </a:lnTo>
                  <a:lnTo>
                    <a:pt x="4385069" y="6352"/>
                  </a:lnTo>
                  <a:lnTo>
                    <a:pt x="4337812" y="0"/>
                  </a:lnTo>
                  <a:close/>
                </a:path>
              </a:pathLst>
            </a:custGeom>
            <a:solidFill>
              <a:srgbClr val="0078D3"/>
            </a:solidFill>
          </p:spPr>
          <p:txBody>
            <a:bodyPr wrap="square" lIns="0" tIns="0" rIns="0" bIns="0" rtlCol="0"/>
            <a:lstStyle/>
            <a:p>
              <a:endParaRPr/>
            </a:p>
          </p:txBody>
        </p:sp>
        <p:sp>
          <p:nvSpPr>
            <p:cNvPr id="4" name="object 4"/>
            <p:cNvSpPr/>
            <p:nvPr/>
          </p:nvSpPr>
          <p:spPr>
            <a:xfrm>
              <a:off x="1379220" y="2004060"/>
              <a:ext cx="3779520" cy="4456430"/>
            </a:xfrm>
            <a:custGeom>
              <a:avLst/>
              <a:gdLst/>
              <a:ahLst/>
              <a:cxnLst/>
              <a:rect l="l" t="t" r="r" b="b"/>
              <a:pathLst>
                <a:path w="3779520" h="4456430">
                  <a:moveTo>
                    <a:pt x="3630676" y="0"/>
                  </a:moveTo>
                  <a:lnTo>
                    <a:pt x="148844" y="0"/>
                  </a:lnTo>
                  <a:lnTo>
                    <a:pt x="101811" y="7591"/>
                  </a:lnTo>
                  <a:lnTo>
                    <a:pt x="60953" y="28728"/>
                  </a:lnTo>
                  <a:lnTo>
                    <a:pt x="28728" y="60953"/>
                  </a:lnTo>
                  <a:lnTo>
                    <a:pt x="7591" y="101811"/>
                  </a:lnTo>
                  <a:lnTo>
                    <a:pt x="0" y="148843"/>
                  </a:lnTo>
                  <a:lnTo>
                    <a:pt x="0" y="4307344"/>
                  </a:lnTo>
                  <a:lnTo>
                    <a:pt x="7591" y="4354385"/>
                  </a:lnTo>
                  <a:lnTo>
                    <a:pt x="28728" y="4395241"/>
                  </a:lnTo>
                  <a:lnTo>
                    <a:pt x="60953" y="4427459"/>
                  </a:lnTo>
                  <a:lnTo>
                    <a:pt x="101811" y="4448588"/>
                  </a:lnTo>
                  <a:lnTo>
                    <a:pt x="148844" y="4456176"/>
                  </a:lnTo>
                  <a:lnTo>
                    <a:pt x="3630676" y="4456176"/>
                  </a:lnTo>
                  <a:lnTo>
                    <a:pt x="3677708" y="4448588"/>
                  </a:lnTo>
                  <a:lnTo>
                    <a:pt x="3718566" y="4427459"/>
                  </a:lnTo>
                  <a:lnTo>
                    <a:pt x="3750791" y="4395241"/>
                  </a:lnTo>
                  <a:lnTo>
                    <a:pt x="3771928" y="4354385"/>
                  </a:lnTo>
                  <a:lnTo>
                    <a:pt x="3779520" y="4307344"/>
                  </a:lnTo>
                  <a:lnTo>
                    <a:pt x="3779520" y="148843"/>
                  </a:lnTo>
                  <a:lnTo>
                    <a:pt x="3771928" y="101811"/>
                  </a:lnTo>
                  <a:lnTo>
                    <a:pt x="3750791" y="60953"/>
                  </a:lnTo>
                  <a:lnTo>
                    <a:pt x="3718566" y="28728"/>
                  </a:lnTo>
                  <a:lnTo>
                    <a:pt x="3677708" y="7591"/>
                  </a:lnTo>
                  <a:lnTo>
                    <a:pt x="3630676" y="0"/>
                  </a:lnTo>
                  <a:close/>
                </a:path>
              </a:pathLst>
            </a:custGeom>
            <a:solidFill>
              <a:srgbClr val="005A9F"/>
            </a:solidFill>
          </p:spPr>
          <p:txBody>
            <a:bodyPr wrap="square" lIns="0" tIns="0" rIns="0" bIns="0" rtlCol="0"/>
            <a:lstStyle/>
            <a:p>
              <a:endParaRPr/>
            </a:p>
          </p:txBody>
        </p:sp>
        <p:sp>
          <p:nvSpPr>
            <p:cNvPr id="5" name="object 5"/>
            <p:cNvSpPr/>
            <p:nvPr/>
          </p:nvSpPr>
          <p:spPr>
            <a:xfrm>
              <a:off x="2025395" y="3829811"/>
              <a:ext cx="3049905" cy="2528570"/>
            </a:xfrm>
            <a:custGeom>
              <a:avLst/>
              <a:gdLst/>
              <a:ahLst/>
              <a:cxnLst/>
              <a:rect l="l" t="t" r="r" b="b"/>
              <a:pathLst>
                <a:path w="3049904" h="2528570">
                  <a:moveTo>
                    <a:pt x="2949956" y="0"/>
                  </a:moveTo>
                  <a:lnTo>
                    <a:pt x="99568" y="0"/>
                  </a:lnTo>
                  <a:lnTo>
                    <a:pt x="60811" y="7824"/>
                  </a:lnTo>
                  <a:lnTo>
                    <a:pt x="29162" y="29162"/>
                  </a:lnTo>
                  <a:lnTo>
                    <a:pt x="7824" y="60811"/>
                  </a:lnTo>
                  <a:lnTo>
                    <a:pt x="0" y="99568"/>
                  </a:lnTo>
                  <a:lnTo>
                    <a:pt x="0" y="2428748"/>
                  </a:lnTo>
                  <a:lnTo>
                    <a:pt x="7824" y="2467504"/>
                  </a:lnTo>
                  <a:lnTo>
                    <a:pt x="29162" y="2499153"/>
                  </a:lnTo>
                  <a:lnTo>
                    <a:pt x="60811" y="2520491"/>
                  </a:lnTo>
                  <a:lnTo>
                    <a:pt x="99568" y="2528316"/>
                  </a:lnTo>
                  <a:lnTo>
                    <a:pt x="2949956" y="2528316"/>
                  </a:lnTo>
                  <a:lnTo>
                    <a:pt x="2988712" y="2520491"/>
                  </a:lnTo>
                  <a:lnTo>
                    <a:pt x="3020361" y="2499153"/>
                  </a:lnTo>
                  <a:lnTo>
                    <a:pt x="3041699" y="2467504"/>
                  </a:lnTo>
                  <a:lnTo>
                    <a:pt x="3049524" y="2428748"/>
                  </a:lnTo>
                  <a:lnTo>
                    <a:pt x="3049524" y="99568"/>
                  </a:lnTo>
                  <a:lnTo>
                    <a:pt x="3041699" y="60811"/>
                  </a:lnTo>
                  <a:lnTo>
                    <a:pt x="3020361" y="29162"/>
                  </a:lnTo>
                  <a:lnTo>
                    <a:pt x="2988712" y="7824"/>
                  </a:lnTo>
                  <a:lnTo>
                    <a:pt x="2949956" y="0"/>
                  </a:lnTo>
                  <a:close/>
                </a:path>
              </a:pathLst>
            </a:custGeom>
            <a:solidFill>
              <a:srgbClr val="003B6A"/>
            </a:solidFill>
          </p:spPr>
          <p:txBody>
            <a:bodyPr wrap="square" lIns="0" tIns="0" rIns="0" bIns="0" rtlCol="0"/>
            <a:lstStyle/>
            <a:p>
              <a:endParaRPr/>
            </a:p>
          </p:txBody>
        </p:sp>
        <p:pic>
          <p:nvPicPr>
            <p:cNvPr id="6" name="object 6"/>
            <p:cNvPicPr/>
            <p:nvPr/>
          </p:nvPicPr>
          <p:blipFill>
            <a:blip r:embed="rId2" cstate="print"/>
            <a:stretch>
              <a:fillRect/>
            </a:stretch>
          </p:blipFill>
          <p:spPr>
            <a:xfrm>
              <a:off x="894791" y="1036701"/>
              <a:ext cx="2481122" cy="251206"/>
            </a:xfrm>
            <a:prstGeom prst="rect">
              <a:avLst/>
            </a:prstGeom>
          </p:spPr>
        </p:pic>
        <p:pic>
          <p:nvPicPr>
            <p:cNvPr id="7" name="object 7"/>
            <p:cNvPicPr/>
            <p:nvPr/>
          </p:nvPicPr>
          <p:blipFill>
            <a:blip r:embed="rId3" cstate="print"/>
            <a:stretch>
              <a:fillRect/>
            </a:stretch>
          </p:blipFill>
          <p:spPr>
            <a:xfrm>
              <a:off x="1559179" y="2210561"/>
              <a:ext cx="2092960" cy="248158"/>
            </a:xfrm>
            <a:prstGeom prst="rect">
              <a:avLst/>
            </a:prstGeom>
          </p:spPr>
        </p:pic>
        <p:pic>
          <p:nvPicPr>
            <p:cNvPr id="8" name="object 8"/>
            <p:cNvPicPr/>
            <p:nvPr/>
          </p:nvPicPr>
          <p:blipFill>
            <a:blip r:embed="rId4" cstate="print"/>
            <a:stretch>
              <a:fillRect/>
            </a:stretch>
          </p:blipFill>
          <p:spPr>
            <a:xfrm>
              <a:off x="2155698" y="3981704"/>
              <a:ext cx="1695196" cy="247522"/>
            </a:xfrm>
            <a:prstGeom prst="rect">
              <a:avLst/>
            </a:prstGeom>
          </p:spPr>
        </p:pic>
      </p:grpSp>
      <p:sp>
        <p:nvSpPr>
          <p:cNvPr id="9" name="object 9"/>
          <p:cNvSpPr/>
          <p:nvPr/>
        </p:nvSpPr>
        <p:spPr>
          <a:xfrm>
            <a:off x="6388608" y="876300"/>
            <a:ext cx="56515" cy="104139"/>
          </a:xfrm>
          <a:custGeom>
            <a:avLst/>
            <a:gdLst/>
            <a:ahLst/>
            <a:cxnLst/>
            <a:rect l="l" t="t" r="r" b="b"/>
            <a:pathLst>
              <a:path w="56514" h="104140">
                <a:moveTo>
                  <a:pt x="28193" y="0"/>
                </a:moveTo>
                <a:lnTo>
                  <a:pt x="17037" y="1976"/>
                </a:lnTo>
                <a:lnTo>
                  <a:pt x="8096" y="7429"/>
                </a:lnTo>
                <a:lnTo>
                  <a:pt x="2155" y="15644"/>
                </a:lnTo>
                <a:lnTo>
                  <a:pt x="0" y="25908"/>
                </a:lnTo>
                <a:lnTo>
                  <a:pt x="0" y="77724"/>
                </a:lnTo>
                <a:lnTo>
                  <a:pt x="2155" y="87987"/>
                </a:lnTo>
                <a:lnTo>
                  <a:pt x="8096" y="96202"/>
                </a:lnTo>
                <a:lnTo>
                  <a:pt x="17037" y="101655"/>
                </a:lnTo>
                <a:lnTo>
                  <a:pt x="28193" y="103632"/>
                </a:lnTo>
                <a:lnTo>
                  <a:pt x="39350" y="101655"/>
                </a:lnTo>
                <a:lnTo>
                  <a:pt x="48291" y="96202"/>
                </a:lnTo>
                <a:lnTo>
                  <a:pt x="54232" y="87987"/>
                </a:lnTo>
                <a:lnTo>
                  <a:pt x="56387" y="77724"/>
                </a:lnTo>
                <a:lnTo>
                  <a:pt x="56387" y="25908"/>
                </a:lnTo>
                <a:lnTo>
                  <a:pt x="54232" y="15644"/>
                </a:lnTo>
                <a:lnTo>
                  <a:pt x="48291" y="7429"/>
                </a:lnTo>
                <a:lnTo>
                  <a:pt x="39350" y="1976"/>
                </a:lnTo>
                <a:lnTo>
                  <a:pt x="28193" y="0"/>
                </a:lnTo>
                <a:close/>
              </a:path>
            </a:pathLst>
          </a:custGeom>
          <a:solidFill>
            <a:srgbClr val="50E6FF">
              <a:alpha val="56861"/>
            </a:srgbClr>
          </a:solidFill>
        </p:spPr>
        <p:txBody>
          <a:bodyPr wrap="square" lIns="0" tIns="0" rIns="0" bIns="0" rtlCol="0"/>
          <a:lstStyle/>
          <a:p>
            <a:endParaRPr/>
          </a:p>
        </p:txBody>
      </p:sp>
      <p:sp>
        <p:nvSpPr>
          <p:cNvPr id="10" name="object 10"/>
          <p:cNvSpPr/>
          <p:nvPr/>
        </p:nvSpPr>
        <p:spPr>
          <a:xfrm>
            <a:off x="6275832" y="1083309"/>
            <a:ext cx="637540" cy="381000"/>
          </a:xfrm>
          <a:custGeom>
            <a:avLst/>
            <a:gdLst/>
            <a:ahLst/>
            <a:cxnLst/>
            <a:rect l="l" t="t" r="r" b="b"/>
            <a:pathLst>
              <a:path w="637540" h="381000">
                <a:moveTo>
                  <a:pt x="637032" y="0"/>
                </a:moveTo>
                <a:lnTo>
                  <a:pt x="0" y="0"/>
                </a:lnTo>
                <a:lnTo>
                  <a:pt x="0" y="52070"/>
                </a:lnTo>
                <a:lnTo>
                  <a:pt x="0" y="328930"/>
                </a:lnTo>
                <a:lnTo>
                  <a:pt x="0" y="381000"/>
                </a:lnTo>
                <a:lnTo>
                  <a:pt x="637032" y="381000"/>
                </a:lnTo>
                <a:lnTo>
                  <a:pt x="637032" y="329311"/>
                </a:lnTo>
                <a:lnTo>
                  <a:pt x="637032" y="328930"/>
                </a:lnTo>
                <a:lnTo>
                  <a:pt x="637032" y="52197"/>
                </a:lnTo>
                <a:lnTo>
                  <a:pt x="580771" y="52197"/>
                </a:lnTo>
                <a:lnTo>
                  <a:pt x="580771" y="328930"/>
                </a:lnTo>
                <a:lnTo>
                  <a:pt x="56261" y="328930"/>
                </a:lnTo>
                <a:lnTo>
                  <a:pt x="56261" y="52070"/>
                </a:lnTo>
                <a:lnTo>
                  <a:pt x="637032" y="52070"/>
                </a:lnTo>
                <a:lnTo>
                  <a:pt x="637032" y="0"/>
                </a:lnTo>
                <a:close/>
              </a:path>
            </a:pathLst>
          </a:custGeom>
          <a:solidFill>
            <a:srgbClr val="50E6FF">
              <a:alpha val="56861"/>
            </a:srgbClr>
          </a:solidFill>
        </p:spPr>
        <p:txBody>
          <a:bodyPr wrap="square" lIns="0" tIns="0" rIns="0" bIns="0" rtlCol="0"/>
          <a:lstStyle/>
          <a:p>
            <a:endParaRPr/>
          </a:p>
        </p:txBody>
      </p:sp>
      <p:sp>
        <p:nvSpPr>
          <p:cNvPr id="11" name="object 11"/>
          <p:cNvSpPr txBox="1"/>
          <p:nvPr/>
        </p:nvSpPr>
        <p:spPr>
          <a:xfrm>
            <a:off x="6332092" y="1150112"/>
            <a:ext cx="524510" cy="239395"/>
          </a:xfrm>
          <a:prstGeom prst="rect">
            <a:avLst/>
          </a:prstGeom>
        </p:spPr>
        <p:txBody>
          <a:bodyPr vert="horz" wrap="square" lIns="0" tIns="13335" rIns="0" bIns="0" rtlCol="0">
            <a:spAutoFit/>
          </a:bodyPr>
          <a:lstStyle/>
          <a:p>
            <a:pPr marL="69850">
              <a:lnSpc>
                <a:spcPct val="100000"/>
              </a:lnSpc>
              <a:spcBef>
                <a:spcPts val="105"/>
              </a:spcBef>
            </a:pPr>
            <a:r>
              <a:rPr sz="1400" spc="-20" dirty="0">
                <a:solidFill>
                  <a:srgbClr val="FFFFFF"/>
                </a:solidFill>
                <a:latin typeface="Segoe UI"/>
                <a:cs typeface="Segoe UI"/>
              </a:rPr>
              <a:t>1956</a:t>
            </a:r>
            <a:endParaRPr sz="1400" dirty="0">
              <a:latin typeface="Segoe UI"/>
              <a:cs typeface="Segoe UI"/>
            </a:endParaRPr>
          </a:p>
        </p:txBody>
      </p:sp>
      <p:grpSp>
        <p:nvGrpSpPr>
          <p:cNvPr id="12" name="object 12"/>
          <p:cNvGrpSpPr/>
          <p:nvPr/>
        </p:nvGrpSpPr>
        <p:grpSpPr>
          <a:xfrm>
            <a:off x="6275832" y="876300"/>
            <a:ext cx="637540" cy="172720"/>
            <a:chOff x="6275832" y="876300"/>
            <a:chExt cx="637540" cy="172720"/>
          </a:xfrm>
        </p:grpSpPr>
        <p:sp>
          <p:nvSpPr>
            <p:cNvPr id="13" name="object 13"/>
            <p:cNvSpPr/>
            <p:nvPr/>
          </p:nvSpPr>
          <p:spPr>
            <a:xfrm>
              <a:off x="6743700" y="876300"/>
              <a:ext cx="56515" cy="104139"/>
            </a:xfrm>
            <a:custGeom>
              <a:avLst/>
              <a:gdLst/>
              <a:ahLst/>
              <a:cxnLst/>
              <a:rect l="l" t="t" r="r" b="b"/>
              <a:pathLst>
                <a:path w="56515" h="104140">
                  <a:moveTo>
                    <a:pt x="28194" y="0"/>
                  </a:moveTo>
                  <a:lnTo>
                    <a:pt x="17037" y="1976"/>
                  </a:lnTo>
                  <a:lnTo>
                    <a:pt x="8096" y="7429"/>
                  </a:lnTo>
                  <a:lnTo>
                    <a:pt x="2155" y="15644"/>
                  </a:lnTo>
                  <a:lnTo>
                    <a:pt x="0" y="25908"/>
                  </a:lnTo>
                  <a:lnTo>
                    <a:pt x="0" y="77724"/>
                  </a:lnTo>
                  <a:lnTo>
                    <a:pt x="2155" y="87987"/>
                  </a:lnTo>
                  <a:lnTo>
                    <a:pt x="8096" y="96202"/>
                  </a:lnTo>
                  <a:lnTo>
                    <a:pt x="17037" y="101655"/>
                  </a:lnTo>
                  <a:lnTo>
                    <a:pt x="28194" y="103632"/>
                  </a:lnTo>
                  <a:lnTo>
                    <a:pt x="39350" y="101655"/>
                  </a:lnTo>
                  <a:lnTo>
                    <a:pt x="48291" y="96202"/>
                  </a:lnTo>
                  <a:lnTo>
                    <a:pt x="54232" y="87987"/>
                  </a:lnTo>
                  <a:lnTo>
                    <a:pt x="56388" y="77724"/>
                  </a:lnTo>
                  <a:lnTo>
                    <a:pt x="56388" y="25908"/>
                  </a:lnTo>
                  <a:lnTo>
                    <a:pt x="54232" y="15644"/>
                  </a:lnTo>
                  <a:lnTo>
                    <a:pt x="48291" y="7429"/>
                  </a:lnTo>
                  <a:lnTo>
                    <a:pt x="39350" y="1976"/>
                  </a:lnTo>
                  <a:lnTo>
                    <a:pt x="28194" y="0"/>
                  </a:lnTo>
                  <a:close/>
                </a:path>
              </a:pathLst>
            </a:custGeom>
            <a:solidFill>
              <a:srgbClr val="50E6FF">
                <a:alpha val="56861"/>
              </a:srgbClr>
            </a:solidFill>
          </p:spPr>
          <p:txBody>
            <a:bodyPr wrap="square" lIns="0" tIns="0" rIns="0" bIns="0" rtlCol="0"/>
            <a:lstStyle/>
            <a:p>
              <a:endParaRPr/>
            </a:p>
          </p:txBody>
        </p:sp>
        <p:sp>
          <p:nvSpPr>
            <p:cNvPr id="14" name="object 14"/>
            <p:cNvSpPr/>
            <p:nvPr/>
          </p:nvSpPr>
          <p:spPr>
            <a:xfrm>
              <a:off x="6275832" y="928115"/>
              <a:ext cx="637540" cy="120650"/>
            </a:xfrm>
            <a:custGeom>
              <a:avLst/>
              <a:gdLst/>
              <a:ahLst/>
              <a:cxnLst/>
              <a:rect l="l" t="t" r="r" b="b"/>
              <a:pathLst>
                <a:path w="637540" h="120650">
                  <a:moveTo>
                    <a:pt x="637032" y="0"/>
                  </a:moveTo>
                  <a:lnTo>
                    <a:pt x="562101" y="0"/>
                  </a:lnTo>
                  <a:lnTo>
                    <a:pt x="562101" y="25781"/>
                  </a:lnTo>
                  <a:lnTo>
                    <a:pt x="556988" y="49331"/>
                  </a:lnTo>
                  <a:lnTo>
                    <a:pt x="543004" y="68453"/>
                  </a:lnTo>
                  <a:lnTo>
                    <a:pt x="522186" y="81287"/>
                  </a:lnTo>
                  <a:lnTo>
                    <a:pt x="496569" y="85979"/>
                  </a:lnTo>
                  <a:lnTo>
                    <a:pt x="470880" y="81287"/>
                  </a:lnTo>
                  <a:lnTo>
                    <a:pt x="450024" y="68453"/>
                  </a:lnTo>
                  <a:lnTo>
                    <a:pt x="436026" y="49331"/>
                  </a:lnTo>
                  <a:lnTo>
                    <a:pt x="430911" y="25781"/>
                  </a:lnTo>
                  <a:lnTo>
                    <a:pt x="430911" y="0"/>
                  </a:lnTo>
                  <a:lnTo>
                    <a:pt x="206120" y="0"/>
                  </a:lnTo>
                  <a:lnTo>
                    <a:pt x="206120" y="25781"/>
                  </a:lnTo>
                  <a:lnTo>
                    <a:pt x="201005" y="49331"/>
                  </a:lnTo>
                  <a:lnTo>
                    <a:pt x="187007" y="68453"/>
                  </a:lnTo>
                  <a:lnTo>
                    <a:pt x="166151" y="81287"/>
                  </a:lnTo>
                  <a:lnTo>
                    <a:pt x="140462" y="85979"/>
                  </a:lnTo>
                  <a:lnTo>
                    <a:pt x="114845" y="81287"/>
                  </a:lnTo>
                  <a:lnTo>
                    <a:pt x="94027" y="68453"/>
                  </a:lnTo>
                  <a:lnTo>
                    <a:pt x="80043" y="49331"/>
                  </a:lnTo>
                  <a:lnTo>
                    <a:pt x="74929" y="25781"/>
                  </a:lnTo>
                  <a:lnTo>
                    <a:pt x="74929" y="0"/>
                  </a:lnTo>
                  <a:lnTo>
                    <a:pt x="0" y="0"/>
                  </a:lnTo>
                  <a:lnTo>
                    <a:pt x="0" y="120396"/>
                  </a:lnTo>
                  <a:lnTo>
                    <a:pt x="637032" y="120396"/>
                  </a:lnTo>
                  <a:lnTo>
                    <a:pt x="637032" y="0"/>
                  </a:lnTo>
                  <a:close/>
                </a:path>
              </a:pathLst>
            </a:custGeom>
            <a:solidFill>
              <a:srgbClr val="001D33"/>
            </a:solidFill>
          </p:spPr>
          <p:txBody>
            <a:bodyPr wrap="square" lIns="0" tIns="0" rIns="0" bIns="0" rtlCol="0"/>
            <a:lstStyle/>
            <a:p>
              <a:endParaRPr/>
            </a:p>
          </p:txBody>
        </p:sp>
      </p:grpSp>
      <p:sp>
        <p:nvSpPr>
          <p:cNvPr id="15" name="object 15"/>
          <p:cNvSpPr txBox="1">
            <a:spLocks noGrp="1"/>
          </p:cNvSpPr>
          <p:nvPr>
            <p:ph type="title"/>
          </p:nvPr>
        </p:nvSpPr>
        <p:spPr>
          <a:xfrm>
            <a:off x="7103109" y="886459"/>
            <a:ext cx="275971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3"/>
                </a:solidFill>
                <a:latin typeface="Segoe UI"/>
                <a:cs typeface="Segoe UI"/>
              </a:rPr>
              <a:t>Artificial</a:t>
            </a:r>
            <a:r>
              <a:rPr sz="2400" b="0" spc="-15" dirty="0">
                <a:solidFill>
                  <a:srgbClr val="0078D3"/>
                </a:solidFill>
                <a:latin typeface="Segoe UI"/>
                <a:cs typeface="Segoe UI"/>
              </a:rPr>
              <a:t> </a:t>
            </a:r>
            <a:r>
              <a:rPr sz="2400" b="0" spc="-10" dirty="0">
                <a:solidFill>
                  <a:srgbClr val="0078D3"/>
                </a:solidFill>
                <a:latin typeface="Segoe UI"/>
                <a:cs typeface="Segoe UI"/>
              </a:rPr>
              <a:t>Intelligence</a:t>
            </a:r>
            <a:endParaRPr sz="2400" dirty="0">
              <a:latin typeface="Segoe UI"/>
              <a:cs typeface="Segoe UI"/>
            </a:endParaRPr>
          </a:p>
        </p:txBody>
      </p:sp>
      <p:pic>
        <p:nvPicPr>
          <p:cNvPr id="16" name="object 16"/>
          <p:cNvPicPr/>
          <p:nvPr/>
        </p:nvPicPr>
        <p:blipFill>
          <a:blip r:embed="rId5" cstate="print"/>
          <a:stretch>
            <a:fillRect/>
          </a:stretch>
        </p:blipFill>
        <p:spPr>
          <a:xfrm>
            <a:off x="7119366" y="1318133"/>
            <a:ext cx="4369942" cy="198754"/>
          </a:xfrm>
          <a:prstGeom prst="rect">
            <a:avLst/>
          </a:prstGeom>
        </p:spPr>
      </p:pic>
      <p:pic>
        <p:nvPicPr>
          <p:cNvPr id="17" name="object 17"/>
          <p:cNvPicPr/>
          <p:nvPr/>
        </p:nvPicPr>
        <p:blipFill>
          <a:blip r:embed="rId6" cstate="print"/>
          <a:stretch>
            <a:fillRect/>
          </a:stretch>
        </p:blipFill>
        <p:spPr>
          <a:xfrm>
            <a:off x="7129398" y="1564132"/>
            <a:ext cx="4278122" cy="197738"/>
          </a:xfrm>
          <a:prstGeom prst="rect">
            <a:avLst/>
          </a:prstGeom>
        </p:spPr>
      </p:pic>
      <p:pic>
        <p:nvPicPr>
          <p:cNvPr id="18" name="object 18"/>
          <p:cNvPicPr/>
          <p:nvPr/>
        </p:nvPicPr>
        <p:blipFill>
          <a:blip r:embed="rId7" cstate="print"/>
          <a:stretch>
            <a:fillRect/>
          </a:stretch>
        </p:blipFill>
        <p:spPr>
          <a:xfrm>
            <a:off x="7131557" y="1807972"/>
            <a:ext cx="1673987" cy="197738"/>
          </a:xfrm>
          <a:prstGeom prst="rect">
            <a:avLst/>
          </a:prstGeom>
        </p:spPr>
      </p:pic>
      <p:sp>
        <p:nvSpPr>
          <p:cNvPr id="19" name="object 19"/>
          <p:cNvSpPr/>
          <p:nvPr/>
        </p:nvSpPr>
        <p:spPr>
          <a:xfrm>
            <a:off x="6275832" y="2478023"/>
            <a:ext cx="637540" cy="588010"/>
          </a:xfrm>
          <a:custGeom>
            <a:avLst/>
            <a:gdLst/>
            <a:ahLst/>
            <a:cxnLst/>
            <a:rect l="l" t="t" r="r" b="b"/>
            <a:pathLst>
              <a:path w="637540" h="588010">
                <a:moveTo>
                  <a:pt x="169164" y="26289"/>
                </a:moveTo>
                <a:lnTo>
                  <a:pt x="167005" y="15913"/>
                </a:lnTo>
                <a:lnTo>
                  <a:pt x="161061" y="7581"/>
                </a:lnTo>
                <a:lnTo>
                  <a:pt x="152120" y="2019"/>
                </a:lnTo>
                <a:lnTo>
                  <a:pt x="140970" y="0"/>
                </a:lnTo>
                <a:lnTo>
                  <a:pt x="129806" y="2019"/>
                </a:lnTo>
                <a:lnTo>
                  <a:pt x="120865" y="7581"/>
                </a:lnTo>
                <a:lnTo>
                  <a:pt x="114922" y="15913"/>
                </a:lnTo>
                <a:lnTo>
                  <a:pt x="112776" y="26289"/>
                </a:lnTo>
                <a:lnTo>
                  <a:pt x="112776" y="78867"/>
                </a:lnTo>
                <a:lnTo>
                  <a:pt x="114922" y="89255"/>
                </a:lnTo>
                <a:lnTo>
                  <a:pt x="120865" y="97586"/>
                </a:lnTo>
                <a:lnTo>
                  <a:pt x="129806" y="103149"/>
                </a:lnTo>
                <a:lnTo>
                  <a:pt x="140970" y="105156"/>
                </a:lnTo>
                <a:lnTo>
                  <a:pt x="152120" y="103149"/>
                </a:lnTo>
                <a:lnTo>
                  <a:pt x="161061" y="97586"/>
                </a:lnTo>
                <a:lnTo>
                  <a:pt x="167005" y="89255"/>
                </a:lnTo>
                <a:lnTo>
                  <a:pt x="169164" y="78867"/>
                </a:lnTo>
                <a:lnTo>
                  <a:pt x="169164" y="26289"/>
                </a:lnTo>
                <a:close/>
              </a:path>
              <a:path w="637540" h="588010">
                <a:moveTo>
                  <a:pt x="637032" y="260477"/>
                </a:moveTo>
                <a:lnTo>
                  <a:pt x="580771" y="260477"/>
                </a:lnTo>
                <a:lnTo>
                  <a:pt x="580771" y="536575"/>
                </a:lnTo>
                <a:lnTo>
                  <a:pt x="637032" y="536575"/>
                </a:lnTo>
                <a:lnTo>
                  <a:pt x="637032" y="260477"/>
                </a:lnTo>
                <a:close/>
              </a:path>
              <a:path w="637540" h="588010">
                <a:moveTo>
                  <a:pt x="637032" y="209296"/>
                </a:moveTo>
                <a:lnTo>
                  <a:pt x="0" y="209296"/>
                </a:lnTo>
                <a:lnTo>
                  <a:pt x="0" y="260096"/>
                </a:lnTo>
                <a:lnTo>
                  <a:pt x="0" y="536956"/>
                </a:lnTo>
                <a:lnTo>
                  <a:pt x="0" y="587756"/>
                </a:lnTo>
                <a:lnTo>
                  <a:pt x="637032" y="587756"/>
                </a:lnTo>
                <a:lnTo>
                  <a:pt x="637032" y="536956"/>
                </a:lnTo>
                <a:lnTo>
                  <a:pt x="56261" y="536956"/>
                </a:lnTo>
                <a:lnTo>
                  <a:pt x="56261" y="260096"/>
                </a:lnTo>
                <a:lnTo>
                  <a:pt x="637032" y="260096"/>
                </a:lnTo>
                <a:lnTo>
                  <a:pt x="637032" y="209296"/>
                </a:lnTo>
                <a:close/>
              </a:path>
            </a:pathLst>
          </a:custGeom>
          <a:solidFill>
            <a:srgbClr val="50E6FF">
              <a:alpha val="56861"/>
            </a:srgbClr>
          </a:solidFill>
        </p:spPr>
        <p:txBody>
          <a:bodyPr wrap="square" lIns="0" tIns="0" rIns="0" bIns="0" rtlCol="0"/>
          <a:lstStyle/>
          <a:p>
            <a:endParaRPr/>
          </a:p>
        </p:txBody>
      </p:sp>
      <p:sp>
        <p:nvSpPr>
          <p:cNvPr id="20" name="object 20"/>
          <p:cNvSpPr txBox="1"/>
          <p:nvPr/>
        </p:nvSpPr>
        <p:spPr>
          <a:xfrm>
            <a:off x="6332092" y="2753106"/>
            <a:ext cx="524510" cy="239395"/>
          </a:xfrm>
          <a:prstGeom prst="rect">
            <a:avLst/>
          </a:prstGeom>
        </p:spPr>
        <p:txBody>
          <a:bodyPr vert="horz" wrap="square" lIns="0" tIns="13335" rIns="0" bIns="0" rtlCol="0">
            <a:spAutoFit/>
          </a:bodyPr>
          <a:lstStyle/>
          <a:p>
            <a:pPr marL="69850">
              <a:lnSpc>
                <a:spcPct val="100000"/>
              </a:lnSpc>
              <a:spcBef>
                <a:spcPts val="105"/>
              </a:spcBef>
            </a:pPr>
            <a:r>
              <a:rPr sz="1400" spc="-20" dirty="0">
                <a:solidFill>
                  <a:srgbClr val="FFFFFF"/>
                </a:solidFill>
                <a:latin typeface="Segoe UI"/>
                <a:cs typeface="Segoe UI"/>
              </a:rPr>
              <a:t>1997</a:t>
            </a:r>
            <a:endParaRPr sz="1400">
              <a:latin typeface="Segoe UI"/>
              <a:cs typeface="Segoe UI"/>
            </a:endParaRPr>
          </a:p>
        </p:txBody>
      </p:sp>
      <p:grpSp>
        <p:nvGrpSpPr>
          <p:cNvPr id="21" name="object 21"/>
          <p:cNvGrpSpPr/>
          <p:nvPr/>
        </p:nvGrpSpPr>
        <p:grpSpPr>
          <a:xfrm>
            <a:off x="6275832" y="2478023"/>
            <a:ext cx="637540" cy="173990"/>
            <a:chOff x="6275832" y="2478023"/>
            <a:chExt cx="637540" cy="173990"/>
          </a:xfrm>
        </p:grpSpPr>
        <p:sp>
          <p:nvSpPr>
            <p:cNvPr id="22" name="object 22"/>
            <p:cNvSpPr/>
            <p:nvPr/>
          </p:nvSpPr>
          <p:spPr>
            <a:xfrm>
              <a:off x="6743700" y="2478023"/>
              <a:ext cx="56515" cy="105410"/>
            </a:xfrm>
            <a:custGeom>
              <a:avLst/>
              <a:gdLst/>
              <a:ahLst/>
              <a:cxnLst/>
              <a:rect l="l" t="t" r="r" b="b"/>
              <a:pathLst>
                <a:path w="56515" h="105410">
                  <a:moveTo>
                    <a:pt x="28194" y="0"/>
                  </a:moveTo>
                  <a:lnTo>
                    <a:pt x="17037" y="2018"/>
                  </a:lnTo>
                  <a:lnTo>
                    <a:pt x="8096" y="7572"/>
                  </a:lnTo>
                  <a:lnTo>
                    <a:pt x="2155" y="15912"/>
                  </a:lnTo>
                  <a:lnTo>
                    <a:pt x="0" y="26288"/>
                  </a:lnTo>
                  <a:lnTo>
                    <a:pt x="0" y="78866"/>
                  </a:lnTo>
                  <a:lnTo>
                    <a:pt x="2155" y="89243"/>
                  </a:lnTo>
                  <a:lnTo>
                    <a:pt x="8096" y="97583"/>
                  </a:lnTo>
                  <a:lnTo>
                    <a:pt x="17037" y="103137"/>
                  </a:lnTo>
                  <a:lnTo>
                    <a:pt x="28194" y="105155"/>
                  </a:lnTo>
                  <a:lnTo>
                    <a:pt x="39350" y="103137"/>
                  </a:lnTo>
                  <a:lnTo>
                    <a:pt x="48291" y="97583"/>
                  </a:lnTo>
                  <a:lnTo>
                    <a:pt x="54232" y="89243"/>
                  </a:lnTo>
                  <a:lnTo>
                    <a:pt x="56388" y="78866"/>
                  </a:lnTo>
                  <a:lnTo>
                    <a:pt x="56388" y="26288"/>
                  </a:lnTo>
                  <a:lnTo>
                    <a:pt x="54232" y="15912"/>
                  </a:lnTo>
                  <a:lnTo>
                    <a:pt x="48291" y="7572"/>
                  </a:lnTo>
                  <a:lnTo>
                    <a:pt x="39350" y="2018"/>
                  </a:lnTo>
                  <a:lnTo>
                    <a:pt x="28194" y="0"/>
                  </a:lnTo>
                  <a:close/>
                </a:path>
              </a:pathLst>
            </a:custGeom>
            <a:solidFill>
              <a:srgbClr val="50E6FF">
                <a:alpha val="56861"/>
              </a:srgbClr>
            </a:solidFill>
          </p:spPr>
          <p:txBody>
            <a:bodyPr wrap="square" lIns="0" tIns="0" rIns="0" bIns="0" rtlCol="0"/>
            <a:lstStyle/>
            <a:p>
              <a:endParaRPr/>
            </a:p>
          </p:txBody>
        </p:sp>
        <p:sp>
          <p:nvSpPr>
            <p:cNvPr id="23" name="object 23"/>
            <p:cNvSpPr/>
            <p:nvPr/>
          </p:nvSpPr>
          <p:spPr>
            <a:xfrm>
              <a:off x="6275832" y="2531363"/>
              <a:ext cx="637540" cy="120650"/>
            </a:xfrm>
            <a:custGeom>
              <a:avLst/>
              <a:gdLst/>
              <a:ahLst/>
              <a:cxnLst/>
              <a:rect l="l" t="t" r="r" b="b"/>
              <a:pathLst>
                <a:path w="637540" h="120650">
                  <a:moveTo>
                    <a:pt x="637032" y="0"/>
                  </a:moveTo>
                  <a:lnTo>
                    <a:pt x="562101" y="0"/>
                  </a:lnTo>
                  <a:lnTo>
                    <a:pt x="562101" y="25781"/>
                  </a:lnTo>
                  <a:lnTo>
                    <a:pt x="556988" y="49331"/>
                  </a:lnTo>
                  <a:lnTo>
                    <a:pt x="543004" y="68453"/>
                  </a:lnTo>
                  <a:lnTo>
                    <a:pt x="522186" y="81287"/>
                  </a:lnTo>
                  <a:lnTo>
                    <a:pt x="496569" y="85978"/>
                  </a:lnTo>
                  <a:lnTo>
                    <a:pt x="470880" y="81287"/>
                  </a:lnTo>
                  <a:lnTo>
                    <a:pt x="450024" y="68452"/>
                  </a:lnTo>
                  <a:lnTo>
                    <a:pt x="436026" y="49331"/>
                  </a:lnTo>
                  <a:lnTo>
                    <a:pt x="430911" y="25781"/>
                  </a:lnTo>
                  <a:lnTo>
                    <a:pt x="430911" y="0"/>
                  </a:lnTo>
                  <a:lnTo>
                    <a:pt x="206120" y="0"/>
                  </a:lnTo>
                  <a:lnTo>
                    <a:pt x="206120" y="25781"/>
                  </a:lnTo>
                  <a:lnTo>
                    <a:pt x="201005" y="49331"/>
                  </a:lnTo>
                  <a:lnTo>
                    <a:pt x="187007" y="68453"/>
                  </a:lnTo>
                  <a:lnTo>
                    <a:pt x="166151" y="81287"/>
                  </a:lnTo>
                  <a:lnTo>
                    <a:pt x="140462" y="85978"/>
                  </a:lnTo>
                  <a:lnTo>
                    <a:pt x="114845" y="81287"/>
                  </a:lnTo>
                  <a:lnTo>
                    <a:pt x="94027" y="68452"/>
                  </a:lnTo>
                  <a:lnTo>
                    <a:pt x="80043" y="49331"/>
                  </a:lnTo>
                  <a:lnTo>
                    <a:pt x="74929" y="25781"/>
                  </a:lnTo>
                  <a:lnTo>
                    <a:pt x="74929" y="0"/>
                  </a:lnTo>
                  <a:lnTo>
                    <a:pt x="0" y="0"/>
                  </a:lnTo>
                  <a:lnTo>
                    <a:pt x="0" y="120396"/>
                  </a:lnTo>
                  <a:lnTo>
                    <a:pt x="637032" y="120396"/>
                  </a:lnTo>
                  <a:lnTo>
                    <a:pt x="637032" y="0"/>
                  </a:lnTo>
                  <a:close/>
                </a:path>
              </a:pathLst>
            </a:custGeom>
            <a:solidFill>
              <a:srgbClr val="001D33"/>
            </a:solidFill>
          </p:spPr>
          <p:txBody>
            <a:bodyPr wrap="square" lIns="0" tIns="0" rIns="0" bIns="0" rtlCol="0"/>
            <a:lstStyle/>
            <a:p>
              <a:endParaRPr/>
            </a:p>
          </p:txBody>
        </p:sp>
      </p:grpSp>
      <p:sp>
        <p:nvSpPr>
          <p:cNvPr id="24" name="object 24"/>
          <p:cNvSpPr txBox="1"/>
          <p:nvPr/>
        </p:nvSpPr>
        <p:spPr>
          <a:xfrm>
            <a:off x="7103109" y="2461386"/>
            <a:ext cx="242062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78D3"/>
                </a:solidFill>
                <a:latin typeface="Segoe UI"/>
                <a:cs typeface="Segoe UI"/>
              </a:rPr>
              <a:t>Machine</a:t>
            </a:r>
            <a:r>
              <a:rPr sz="2400" spc="-60" dirty="0">
                <a:solidFill>
                  <a:srgbClr val="0078D3"/>
                </a:solidFill>
                <a:latin typeface="Segoe UI"/>
                <a:cs typeface="Segoe UI"/>
              </a:rPr>
              <a:t> </a:t>
            </a:r>
            <a:r>
              <a:rPr sz="2400" spc="-10" dirty="0">
                <a:solidFill>
                  <a:srgbClr val="0078D3"/>
                </a:solidFill>
                <a:latin typeface="Segoe UI"/>
                <a:cs typeface="Segoe UI"/>
              </a:rPr>
              <a:t>Learning</a:t>
            </a:r>
            <a:endParaRPr sz="2400">
              <a:latin typeface="Segoe UI"/>
              <a:cs typeface="Segoe UI"/>
            </a:endParaRPr>
          </a:p>
        </p:txBody>
      </p:sp>
      <p:pic>
        <p:nvPicPr>
          <p:cNvPr id="25" name="object 25"/>
          <p:cNvPicPr/>
          <p:nvPr/>
        </p:nvPicPr>
        <p:blipFill>
          <a:blip r:embed="rId8" cstate="print"/>
          <a:stretch>
            <a:fillRect/>
          </a:stretch>
        </p:blipFill>
        <p:spPr>
          <a:xfrm>
            <a:off x="7125334" y="2892805"/>
            <a:ext cx="4298442" cy="154559"/>
          </a:xfrm>
          <a:prstGeom prst="rect">
            <a:avLst/>
          </a:prstGeom>
        </p:spPr>
      </p:pic>
      <p:pic>
        <p:nvPicPr>
          <p:cNvPr id="26" name="object 26"/>
          <p:cNvPicPr/>
          <p:nvPr/>
        </p:nvPicPr>
        <p:blipFill>
          <a:blip r:embed="rId9" cstate="print"/>
          <a:stretch>
            <a:fillRect/>
          </a:stretch>
        </p:blipFill>
        <p:spPr>
          <a:xfrm>
            <a:off x="7124572" y="3138804"/>
            <a:ext cx="4456176" cy="197739"/>
          </a:xfrm>
          <a:prstGeom prst="rect">
            <a:avLst/>
          </a:prstGeom>
        </p:spPr>
      </p:pic>
      <p:pic>
        <p:nvPicPr>
          <p:cNvPr id="27" name="object 27"/>
          <p:cNvPicPr/>
          <p:nvPr/>
        </p:nvPicPr>
        <p:blipFill>
          <a:blip r:embed="rId10" cstate="print"/>
          <a:stretch>
            <a:fillRect/>
          </a:stretch>
        </p:blipFill>
        <p:spPr>
          <a:xfrm>
            <a:off x="7124572" y="3382645"/>
            <a:ext cx="2094992" cy="196595"/>
          </a:xfrm>
          <a:prstGeom prst="rect">
            <a:avLst/>
          </a:prstGeom>
        </p:spPr>
      </p:pic>
      <p:sp>
        <p:nvSpPr>
          <p:cNvPr id="28" name="object 28"/>
          <p:cNvSpPr/>
          <p:nvPr/>
        </p:nvSpPr>
        <p:spPr>
          <a:xfrm>
            <a:off x="6275832" y="4024883"/>
            <a:ext cx="637540" cy="586740"/>
          </a:xfrm>
          <a:custGeom>
            <a:avLst/>
            <a:gdLst/>
            <a:ahLst/>
            <a:cxnLst/>
            <a:rect l="l" t="t" r="r" b="b"/>
            <a:pathLst>
              <a:path w="637540" h="586739">
                <a:moveTo>
                  <a:pt x="169164" y="25908"/>
                </a:moveTo>
                <a:lnTo>
                  <a:pt x="167005" y="15646"/>
                </a:lnTo>
                <a:lnTo>
                  <a:pt x="161061" y="7442"/>
                </a:lnTo>
                <a:lnTo>
                  <a:pt x="152120" y="1981"/>
                </a:lnTo>
                <a:lnTo>
                  <a:pt x="140970" y="0"/>
                </a:lnTo>
                <a:lnTo>
                  <a:pt x="129806" y="1981"/>
                </a:lnTo>
                <a:lnTo>
                  <a:pt x="120865" y="7442"/>
                </a:lnTo>
                <a:lnTo>
                  <a:pt x="114922" y="15646"/>
                </a:lnTo>
                <a:lnTo>
                  <a:pt x="112776" y="25908"/>
                </a:lnTo>
                <a:lnTo>
                  <a:pt x="112776" y="77724"/>
                </a:lnTo>
                <a:lnTo>
                  <a:pt x="114922" y="87998"/>
                </a:lnTo>
                <a:lnTo>
                  <a:pt x="120865" y="96202"/>
                </a:lnTo>
                <a:lnTo>
                  <a:pt x="129806" y="101663"/>
                </a:lnTo>
                <a:lnTo>
                  <a:pt x="140970" y="103632"/>
                </a:lnTo>
                <a:lnTo>
                  <a:pt x="152120" y="101663"/>
                </a:lnTo>
                <a:lnTo>
                  <a:pt x="161061" y="96202"/>
                </a:lnTo>
                <a:lnTo>
                  <a:pt x="167005" y="87998"/>
                </a:lnTo>
                <a:lnTo>
                  <a:pt x="169164" y="77724"/>
                </a:lnTo>
                <a:lnTo>
                  <a:pt x="169164" y="25908"/>
                </a:lnTo>
                <a:close/>
              </a:path>
              <a:path w="637540" h="586739">
                <a:moveTo>
                  <a:pt x="637032" y="258953"/>
                </a:moveTo>
                <a:lnTo>
                  <a:pt x="580771" y="258953"/>
                </a:lnTo>
                <a:lnTo>
                  <a:pt x="580771" y="535051"/>
                </a:lnTo>
                <a:lnTo>
                  <a:pt x="637032" y="535051"/>
                </a:lnTo>
                <a:lnTo>
                  <a:pt x="637032" y="258953"/>
                </a:lnTo>
                <a:close/>
              </a:path>
              <a:path w="637540" h="586739">
                <a:moveTo>
                  <a:pt x="637032" y="206756"/>
                </a:moveTo>
                <a:lnTo>
                  <a:pt x="0" y="206756"/>
                </a:lnTo>
                <a:lnTo>
                  <a:pt x="0" y="258826"/>
                </a:lnTo>
                <a:lnTo>
                  <a:pt x="0" y="535686"/>
                </a:lnTo>
                <a:lnTo>
                  <a:pt x="0" y="586486"/>
                </a:lnTo>
                <a:lnTo>
                  <a:pt x="637032" y="586486"/>
                </a:lnTo>
                <a:lnTo>
                  <a:pt x="637032" y="535686"/>
                </a:lnTo>
                <a:lnTo>
                  <a:pt x="56261" y="535686"/>
                </a:lnTo>
                <a:lnTo>
                  <a:pt x="56261" y="258826"/>
                </a:lnTo>
                <a:lnTo>
                  <a:pt x="637032" y="258826"/>
                </a:lnTo>
                <a:lnTo>
                  <a:pt x="637032" y="206756"/>
                </a:lnTo>
                <a:close/>
              </a:path>
            </a:pathLst>
          </a:custGeom>
          <a:solidFill>
            <a:srgbClr val="50E6FF">
              <a:alpha val="56861"/>
            </a:srgbClr>
          </a:solidFill>
        </p:spPr>
        <p:txBody>
          <a:bodyPr wrap="square" lIns="0" tIns="0" rIns="0" bIns="0" rtlCol="0"/>
          <a:lstStyle/>
          <a:p>
            <a:endParaRPr/>
          </a:p>
        </p:txBody>
      </p:sp>
      <p:sp>
        <p:nvSpPr>
          <p:cNvPr id="29" name="object 29"/>
          <p:cNvSpPr txBox="1"/>
          <p:nvPr/>
        </p:nvSpPr>
        <p:spPr>
          <a:xfrm>
            <a:off x="6332092" y="4298950"/>
            <a:ext cx="524510" cy="239395"/>
          </a:xfrm>
          <a:prstGeom prst="rect">
            <a:avLst/>
          </a:prstGeom>
        </p:spPr>
        <p:txBody>
          <a:bodyPr vert="horz" wrap="square" lIns="0" tIns="12700" rIns="0" bIns="0" rtlCol="0">
            <a:spAutoFit/>
          </a:bodyPr>
          <a:lstStyle/>
          <a:p>
            <a:pPr marL="69850">
              <a:lnSpc>
                <a:spcPct val="100000"/>
              </a:lnSpc>
              <a:spcBef>
                <a:spcPts val="100"/>
              </a:spcBef>
            </a:pPr>
            <a:r>
              <a:rPr sz="1400" spc="-20" dirty="0">
                <a:solidFill>
                  <a:srgbClr val="FFFFFF"/>
                </a:solidFill>
                <a:latin typeface="Segoe UI"/>
                <a:cs typeface="Segoe UI"/>
              </a:rPr>
              <a:t>2017</a:t>
            </a:r>
            <a:endParaRPr sz="1400">
              <a:latin typeface="Segoe UI"/>
              <a:cs typeface="Segoe UI"/>
            </a:endParaRPr>
          </a:p>
        </p:txBody>
      </p:sp>
      <p:grpSp>
        <p:nvGrpSpPr>
          <p:cNvPr id="30" name="object 30"/>
          <p:cNvGrpSpPr/>
          <p:nvPr/>
        </p:nvGrpSpPr>
        <p:grpSpPr>
          <a:xfrm>
            <a:off x="6275832" y="4024884"/>
            <a:ext cx="637540" cy="172720"/>
            <a:chOff x="6275832" y="4024884"/>
            <a:chExt cx="637540" cy="172720"/>
          </a:xfrm>
        </p:grpSpPr>
        <p:sp>
          <p:nvSpPr>
            <p:cNvPr id="31" name="object 31"/>
            <p:cNvSpPr/>
            <p:nvPr/>
          </p:nvSpPr>
          <p:spPr>
            <a:xfrm>
              <a:off x="6743700" y="4024884"/>
              <a:ext cx="56515" cy="104139"/>
            </a:xfrm>
            <a:custGeom>
              <a:avLst/>
              <a:gdLst/>
              <a:ahLst/>
              <a:cxnLst/>
              <a:rect l="l" t="t" r="r" b="b"/>
              <a:pathLst>
                <a:path w="56515" h="104139">
                  <a:moveTo>
                    <a:pt x="28194" y="0"/>
                  </a:moveTo>
                  <a:lnTo>
                    <a:pt x="17037" y="1976"/>
                  </a:lnTo>
                  <a:lnTo>
                    <a:pt x="8096" y="7429"/>
                  </a:lnTo>
                  <a:lnTo>
                    <a:pt x="2155" y="15644"/>
                  </a:lnTo>
                  <a:lnTo>
                    <a:pt x="0" y="25908"/>
                  </a:lnTo>
                  <a:lnTo>
                    <a:pt x="0" y="77724"/>
                  </a:lnTo>
                  <a:lnTo>
                    <a:pt x="2155" y="87987"/>
                  </a:lnTo>
                  <a:lnTo>
                    <a:pt x="8096" y="96202"/>
                  </a:lnTo>
                  <a:lnTo>
                    <a:pt x="17037" y="101655"/>
                  </a:lnTo>
                  <a:lnTo>
                    <a:pt x="28194" y="103632"/>
                  </a:lnTo>
                  <a:lnTo>
                    <a:pt x="39350" y="101655"/>
                  </a:lnTo>
                  <a:lnTo>
                    <a:pt x="48291" y="96202"/>
                  </a:lnTo>
                  <a:lnTo>
                    <a:pt x="54232" y="87987"/>
                  </a:lnTo>
                  <a:lnTo>
                    <a:pt x="56388" y="77724"/>
                  </a:lnTo>
                  <a:lnTo>
                    <a:pt x="56388" y="25908"/>
                  </a:lnTo>
                  <a:lnTo>
                    <a:pt x="54232" y="15644"/>
                  </a:lnTo>
                  <a:lnTo>
                    <a:pt x="48291" y="7429"/>
                  </a:lnTo>
                  <a:lnTo>
                    <a:pt x="39350" y="1976"/>
                  </a:lnTo>
                  <a:lnTo>
                    <a:pt x="28194" y="0"/>
                  </a:lnTo>
                  <a:close/>
                </a:path>
              </a:pathLst>
            </a:custGeom>
            <a:solidFill>
              <a:srgbClr val="50E6FF">
                <a:alpha val="56861"/>
              </a:srgbClr>
            </a:solidFill>
          </p:spPr>
          <p:txBody>
            <a:bodyPr wrap="square" lIns="0" tIns="0" rIns="0" bIns="0" rtlCol="0"/>
            <a:lstStyle/>
            <a:p>
              <a:endParaRPr/>
            </a:p>
          </p:txBody>
        </p:sp>
        <p:sp>
          <p:nvSpPr>
            <p:cNvPr id="32" name="object 32"/>
            <p:cNvSpPr/>
            <p:nvPr/>
          </p:nvSpPr>
          <p:spPr>
            <a:xfrm>
              <a:off x="6275832" y="4076700"/>
              <a:ext cx="637540" cy="120650"/>
            </a:xfrm>
            <a:custGeom>
              <a:avLst/>
              <a:gdLst/>
              <a:ahLst/>
              <a:cxnLst/>
              <a:rect l="l" t="t" r="r" b="b"/>
              <a:pathLst>
                <a:path w="637540" h="120650">
                  <a:moveTo>
                    <a:pt x="637032" y="0"/>
                  </a:moveTo>
                  <a:lnTo>
                    <a:pt x="562101" y="0"/>
                  </a:lnTo>
                  <a:lnTo>
                    <a:pt x="562101" y="25781"/>
                  </a:lnTo>
                  <a:lnTo>
                    <a:pt x="556988" y="49331"/>
                  </a:lnTo>
                  <a:lnTo>
                    <a:pt x="543004" y="68453"/>
                  </a:lnTo>
                  <a:lnTo>
                    <a:pt x="522186" y="81287"/>
                  </a:lnTo>
                  <a:lnTo>
                    <a:pt x="496569" y="85979"/>
                  </a:lnTo>
                  <a:lnTo>
                    <a:pt x="470880" y="81287"/>
                  </a:lnTo>
                  <a:lnTo>
                    <a:pt x="450024" y="68453"/>
                  </a:lnTo>
                  <a:lnTo>
                    <a:pt x="436026" y="49331"/>
                  </a:lnTo>
                  <a:lnTo>
                    <a:pt x="430911" y="25781"/>
                  </a:lnTo>
                  <a:lnTo>
                    <a:pt x="430911" y="0"/>
                  </a:lnTo>
                  <a:lnTo>
                    <a:pt x="206120" y="0"/>
                  </a:lnTo>
                  <a:lnTo>
                    <a:pt x="206120" y="25781"/>
                  </a:lnTo>
                  <a:lnTo>
                    <a:pt x="201005" y="49331"/>
                  </a:lnTo>
                  <a:lnTo>
                    <a:pt x="187007" y="68453"/>
                  </a:lnTo>
                  <a:lnTo>
                    <a:pt x="166151" y="81287"/>
                  </a:lnTo>
                  <a:lnTo>
                    <a:pt x="140462" y="85979"/>
                  </a:lnTo>
                  <a:lnTo>
                    <a:pt x="114845" y="81287"/>
                  </a:lnTo>
                  <a:lnTo>
                    <a:pt x="94027" y="68453"/>
                  </a:lnTo>
                  <a:lnTo>
                    <a:pt x="80043" y="49331"/>
                  </a:lnTo>
                  <a:lnTo>
                    <a:pt x="74929" y="25781"/>
                  </a:lnTo>
                  <a:lnTo>
                    <a:pt x="74929" y="0"/>
                  </a:lnTo>
                  <a:lnTo>
                    <a:pt x="0" y="0"/>
                  </a:lnTo>
                  <a:lnTo>
                    <a:pt x="0" y="120395"/>
                  </a:lnTo>
                  <a:lnTo>
                    <a:pt x="637032" y="120395"/>
                  </a:lnTo>
                  <a:lnTo>
                    <a:pt x="637032" y="0"/>
                  </a:lnTo>
                  <a:close/>
                </a:path>
              </a:pathLst>
            </a:custGeom>
            <a:solidFill>
              <a:srgbClr val="001D33"/>
            </a:solidFill>
          </p:spPr>
          <p:txBody>
            <a:bodyPr wrap="square" lIns="0" tIns="0" rIns="0" bIns="0" rtlCol="0"/>
            <a:lstStyle/>
            <a:p>
              <a:endParaRPr/>
            </a:p>
          </p:txBody>
        </p:sp>
      </p:grpSp>
      <p:sp>
        <p:nvSpPr>
          <p:cNvPr id="33" name="object 33"/>
          <p:cNvSpPr txBox="1"/>
          <p:nvPr/>
        </p:nvSpPr>
        <p:spPr>
          <a:xfrm>
            <a:off x="7103109" y="3948810"/>
            <a:ext cx="1983739"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78D3"/>
                </a:solidFill>
                <a:latin typeface="Segoe UI"/>
                <a:cs typeface="Segoe UI"/>
              </a:rPr>
              <a:t>Deep </a:t>
            </a:r>
            <a:r>
              <a:rPr sz="2400" spc="-10" dirty="0">
                <a:solidFill>
                  <a:srgbClr val="0078D3"/>
                </a:solidFill>
                <a:latin typeface="Segoe UI"/>
                <a:cs typeface="Segoe UI"/>
              </a:rPr>
              <a:t>Learning</a:t>
            </a:r>
            <a:endParaRPr sz="2400">
              <a:latin typeface="Segoe UI"/>
              <a:cs typeface="Segoe UI"/>
            </a:endParaRPr>
          </a:p>
        </p:txBody>
      </p:sp>
      <p:pic>
        <p:nvPicPr>
          <p:cNvPr id="34" name="object 34"/>
          <p:cNvPicPr/>
          <p:nvPr/>
        </p:nvPicPr>
        <p:blipFill>
          <a:blip r:embed="rId11" cstate="print"/>
          <a:stretch>
            <a:fillRect/>
          </a:stretch>
        </p:blipFill>
        <p:spPr>
          <a:xfrm>
            <a:off x="7124065" y="4379976"/>
            <a:ext cx="4228718" cy="199898"/>
          </a:xfrm>
          <a:prstGeom prst="rect">
            <a:avLst/>
          </a:prstGeom>
        </p:spPr>
      </p:pic>
      <p:pic>
        <p:nvPicPr>
          <p:cNvPr id="35" name="object 35"/>
          <p:cNvPicPr/>
          <p:nvPr/>
        </p:nvPicPr>
        <p:blipFill>
          <a:blip r:embed="rId12" cstate="print"/>
          <a:stretch>
            <a:fillRect/>
          </a:stretch>
        </p:blipFill>
        <p:spPr>
          <a:xfrm>
            <a:off x="7131557" y="4625975"/>
            <a:ext cx="4027551" cy="196595"/>
          </a:xfrm>
          <a:prstGeom prst="rect">
            <a:avLst/>
          </a:prstGeom>
        </p:spPr>
      </p:pic>
      <p:pic>
        <p:nvPicPr>
          <p:cNvPr id="36" name="object 36"/>
          <p:cNvPicPr/>
          <p:nvPr/>
        </p:nvPicPr>
        <p:blipFill>
          <a:blip r:embed="rId13" cstate="print"/>
          <a:stretch>
            <a:fillRect/>
          </a:stretch>
        </p:blipFill>
        <p:spPr>
          <a:xfrm>
            <a:off x="7131557" y="4869815"/>
            <a:ext cx="1333627" cy="152400"/>
          </a:xfrm>
          <a:prstGeom prst="rect">
            <a:avLst/>
          </a:prstGeom>
        </p:spPr>
      </p:pic>
      <p:sp>
        <p:nvSpPr>
          <p:cNvPr id="37" name="object 37"/>
          <p:cNvSpPr/>
          <p:nvPr/>
        </p:nvSpPr>
        <p:spPr>
          <a:xfrm>
            <a:off x="6995921" y="2186177"/>
            <a:ext cx="4568190" cy="0"/>
          </a:xfrm>
          <a:custGeom>
            <a:avLst/>
            <a:gdLst/>
            <a:ahLst/>
            <a:cxnLst/>
            <a:rect l="l" t="t" r="r" b="b"/>
            <a:pathLst>
              <a:path w="4568190">
                <a:moveTo>
                  <a:pt x="0" y="0"/>
                </a:moveTo>
                <a:lnTo>
                  <a:pt x="4568062" y="0"/>
                </a:lnTo>
              </a:path>
            </a:pathLst>
          </a:custGeom>
          <a:ln w="31750">
            <a:solidFill>
              <a:srgbClr val="66FFFF"/>
            </a:solidFill>
          </a:ln>
        </p:spPr>
        <p:txBody>
          <a:bodyPr wrap="square" lIns="0" tIns="0" rIns="0" bIns="0" rtlCol="0"/>
          <a:lstStyle/>
          <a:p>
            <a:endParaRPr/>
          </a:p>
        </p:txBody>
      </p:sp>
      <p:sp>
        <p:nvSpPr>
          <p:cNvPr id="38" name="object 38"/>
          <p:cNvSpPr/>
          <p:nvPr/>
        </p:nvSpPr>
        <p:spPr>
          <a:xfrm>
            <a:off x="6995921" y="3760470"/>
            <a:ext cx="4568190" cy="0"/>
          </a:xfrm>
          <a:custGeom>
            <a:avLst/>
            <a:gdLst/>
            <a:ahLst/>
            <a:cxnLst/>
            <a:rect l="l" t="t" r="r" b="b"/>
            <a:pathLst>
              <a:path w="4568190">
                <a:moveTo>
                  <a:pt x="0" y="0"/>
                </a:moveTo>
                <a:lnTo>
                  <a:pt x="4568062" y="0"/>
                </a:lnTo>
              </a:path>
            </a:pathLst>
          </a:custGeom>
          <a:ln w="31750">
            <a:solidFill>
              <a:srgbClr val="66FFFF"/>
            </a:solidFill>
          </a:ln>
        </p:spPr>
        <p:txBody>
          <a:bodyPr wrap="square" lIns="0" tIns="0" rIns="0" bIns="0" rtlCol="0"/>
          <a:lstStyle/>
          <a:p>
            <a:endParaRPr/>
          </a:p>
        </p:txBody>
      </p:sp>
      <p:sp>
        <p:nvSpPr>
          <p:cNvPr id="39" name="object 39"/>
          <p:cNvSpPr/>
          <p:nvPr/>
        </p:nvSpPr>
        <p:spPr>
          <a:xfrm>
            <a:off x="6995921" y="5310378"/>
            <a:ext cx="4568190" cy="0"/>
          </a:xfrm>
          <a:custGeom>
            <a:avLst/>
            <a:gdLst/>
            <a:ahLst/>
            <a:cxnLst/>
            <a:rect l="l" t="t" r="r" b="b"/>
            <a:pathLst>
              <a:path w="4568190">
                <a:moveTo>
                  <a:pt x="0" y="0"/>
                </a:moveTo>
                <a:lnTo>
                  <a:pt x="4568062" y="0"/>
                </a:lnTo>
              </a:path>
            </a:pathLst>
          </a:custGeom>
          <a:ln w="31750">
            <a:solidFill>
              <a:srgbClr val="66FFFF"/>
            </a:solidFill>
          </a:ln>
        </p:spPr>
        <p:txBody>
          <a:bodyPr wrap="square" lIns="0" tIns="0" rIns="0" bIns="0" rtlCol="0"/>
          <a:lstStyle/>
          <a:p>
            <a:endParaRPr/>
          </a:p>
        </p:txBody>
      </p:sp>
      <p:sp>
        <p:nvSpPr>
          <p:cNvPr id="40" name="object 40"/>
          <p:cNvSpPr/>
          <p:nvPr/>
        </p:nvSpPr>
        <p:spPr>
          <a:xfrm>
            <a:off x="6275832" y="5570220"/>
            <a:ext cx="637540" cy="586740"/>
          </a:xfrm>
          <a:custGeom>
            <a:avLst/>
            <a:gdLst/>
            <a:ahLst/>
            <a:cxnLst/>
            <a:rect l="l" t="t" r="r" b="b"/>
            <a:pathLst>
              <a:path w="637540" h="586739">
                <a:moveTo>
                  <a:pt x="169164" y="25908"/>
                </a:moveTo>
                <a:lnTo>
                  <a:pt x="167005" y="15646"/>
                </a:lnTo>
                <a:lnTo>
                  <a:pt x="161061" y="7429"/>
                </a:lnTo>
                <a:lnTo>
                  <a:pt x="152120" y="1981"/>
                </a:lnTo>
                <a:lnTo>
                  <a:pt x="140970" y="0"/>
                </a:lnTo>
                <a:lnTo>
                  <a:pt x="129806" y="1981"/>
                </a:lnTo>
                <a:lnTo>
                  <a:pt x="120865" y="7429"/>
                </a:lnTo>
                <a:lnTo>
                  <a:pt x="114922" y="15646"/>
                </a:lnTo>
                <a:lnTo>
                  <a:pt x="112776" y="25908"/>
                </a:lnTo>
                <a:lnTo>
                  <a:pt x="112776" y="77724"/>
                </a:lnTo>
                <a:lnTo>
                  <a:pt x="114922" y="87972"/>
                </a:lnTo>
                <a:lnTo>
                  <a:pt x="120865" y="96189"/>
                </a:lnTo>
                <a:lnTo>
                  <a:pt x="129806" y="101650"/>
                </a:lnTo>
                <a:lnTo>
                  <a:pt x="140970" y="103632"/>
                </a:lnTo>
                <a:lnTo>
                  <a:pt x="152120" y="101650"/>
                </a:lnTo>
                <a:lnTo>
                  <a:pt x="161061" y="96189"/>
                </a:lnTo>
                <a:lnTo>
                  <a:pt x="167005" y="87972"/>
                </a:lnTo>
                <a:lnTo>
                  <a:pt x="169164" y="77724"/>
                </a:lnTo>
                <a:lnTo>
                  <a:pt x="169164" y="25908"/>
                </a:lnTo>
                <a:close/>
              </a:path>
              <a:path w="637540" h="586739">
                <a:moveTo>
                  <a:pt x="637032" y="207010"/>
                </a:moveTo>
                <a:lnTo>
                  <a:pt x="580771" y="207010"/>
                </a:lnTo>
                <a:lnTo>
                  <a:pt x="580771" y="259080"/>
                </a:lnTo>
                <a:lnTo>
                  <a:pt x="580771" y="534670"/>
                </a:lnTo>
                <a:lnTo>
                  <a:pt x="56261" y="534670"/>
                </a:lnTo>
                <a:lnTo>
                  <a:pt x="56261" y="259080"/>
                </a:lnTo>
                <a:lnTo>
                  <a:pt x="580771" y="259080"/>
                </a:lnTo>
                <a:lnTo>
                  <a:pt x="580771" y="207010"/>
                </a:lnTo>
                <a:lnTo>
                  <a:pt x="0" y="207010"/>
                </a:lnTo>
                <a:lnTo>
                  <a:pt x="0" y="259080"/>
                </a:lnTo>
                <a:lnTo>
                  <a:pt x="0" y="534670"/>
                </a:lnTo>
                <a:lnTo>
                  <a:pt x="0" y="586740"/>
                </a:lnTo>
                <a:lnTo>
                  <a:pt x="637032" y="586740"/>
                </a:lnTo>
                <a:lnTo>
                  <a:pt x="637032" y="534987"/>
                </a:lnTo>
                <a:lnTo>
                  <a:pt x="637032" y="534670"/>
                </a:lnTo>
                <a:lnTo>
                  <a:pt x="637032" y="259080"/>
                </a:lnTo>
                <a:lnTo>
                  <a:pt x="637032" y="207010"/>
                </a:lnTo>
                <a:close/>
              </a:path>
            </a:pathLst>
          </a:custGeom>
          <a:solidFill>
            <a:srgbClr val="50E6FF">
              <a:alpha val="56861"/>
            </a:srgbClr>
          </a:solidFill>
        </p:spPr>
        <p:txBody>
          <a:bodyPr wrap="square" lIns="0" tIns="0" rIns="0" bIns="0" rtlCol="0"/>
          <a:lstStyle/>
          <a:p>
            <a:endParaRPr/>
          </a:p>
        </p:txBody>
      </p:sp>
      <p:sp>
        <p:nvSpPr>
          <p:cNvPr id="41" name="object 41"/>
          <p:cNvSpPr txBox="1"/>
          <p:nvPr/>
        </p:nvSpPr>
        <p:spPr>
          <a:xfrm>
            <a:off x="6332092" y="5844641"/>
            <a:ext cx="524510" cy="239395"/>
          </a:xfrm>
          <a:prstGeom prst="rect">
            <a:avLst/>
          </a:prstGeom>
        </p:spPr>
        <p:txBody>
          <a:bodyPr vert="horz" wrap="square" lIns="0" tIns="12700" rIns="0" bIns="0" rtlCol="0">
            <a:spAutoFit/>
          </a:bodyPr>
          <a:lstStyle/>
          <a:p>
            <a:pPr marL="69850">
              <a:lnSpc>
                <a:spcPct val="100000"/>
              </a:lnSpc>
              <a:spcBef>
                <a:spcPts val="100"/>
              </a:spcBef>
            </a:pPr>
            <a:r>
              <a:rPr sz="1400" spc="-20" dirty="0">
                <a:solidFill>
                  <a:srgbClr val="FFFFFF"/>
                </a:solidFill>
                <a:latin typeface="Segoe UI"/>
                <a:cs typeface="Segoe UI"/>
              </a:rPr>
              <a:t>2021</a:t>
            </a:r>
            <a:endParaRPr sz="1400">
              <a:latin typeface="Segoe UI"/>
              <a:cs typeface="Segoe UI"/>
            </a:endParaRPr>
          </a:p>
        </p:txBody>
      </p:sp>
      <p:grpSp>
        <p:nvGrpSpPr>
          <p:cNvPr id="42" name="object 42"/>
          <p:cNvGrpSpPr/>
          <p:nvPr/>
        </p:nvGrpSpPr>
        <p:grpSpPr>
          <a:xfrm>
            <a:off x="6275832" y="5570220"/>
            <a:ext cx="637540" cy="172720"/>
            <a:chOff x="6275832" y="5570220"/>
            <a:chExt cx="637540" cy="172720"/>
          </a:xfrm>
        </p:grpSpPr>
        <p:sp>
          <p:nvSpPr>
            <p:cNvPr id="43" name="object 43"/>
            <p:cNvSpPr/>
            <p:nvPr/>
          </p:nvSpPr>
          <p:spPr>
            <a:xfrm>
              <a:off x="6743700" y="5570220"/>
              <a:ext cx="56515" cy="104139"/>
            </a:xfrm>
            <a:custGeom>
              <a:avLst/>
              <a:gdLst/>
              <a:ahLst/>
              <a:cxnLst/>
              <a:rect l="l" t="t" r="r" b="b"/>
              <a:pathLst>
                <a:path w="56515" h="104139">
                  <a:moveTo>
                    <a:pt x="28194" y="0"/>
                  </a:moveTo>
                  <a:lnTo>
                    <a:pt x="17037" y="1976"/>
                  </a:lnTo>
                  <a:lnTo>
                    <a:pt x="8096" y="7429"/>
                  </a:lnTo>
                  <a:lnTo>
                    <a:pt x="2155" y="15644"/>
                  </a:lnTo>
                  <a:lnTo>
                    <a:pt x="0" y="25907"/>
                  </a:lnTo>
                  <a:lnTo>
                    <a:pt x="0" y="77723"/>
                  </a:lnTo>
                  <a:lnTo>
                    <a:pt x="2155" y="87965"/>
                  </a:lnTo>
                  <a:lnTo>
                    <a:pt x="8096" y="96183"/>
                  </a:lnTo>
                  <a:lnTo>
                    <a:pt x="17037" y="101648"/>
                  </a:lnTo>
                  <a:lnTo>
                    <a:pt x="28194" y="103631"/>
                  </a:lnTo>
                  <a:lnTo>
                    <a:pt x="39350" y="101648"/>
                  </a:lnTo>
                  <a:lnTo>
                    <a:pt x="48291" y="96183"/>
                  </a:lnTo>
                  <a:lnTo>
                    <a:pt x="54232" y="87965"/>
                  </a:lnTo>
                  <a:lnTo>
                    <a:pt x="56388" y="77723"/>
                  </a:lnTo>
                  <a:lnTo>
                    <a:pt x="56388" y="25907"/>
                  </a:lnTo>
                  <a:lnTo>
                    <a:pt x="54232" y="15644"/>
                  </a:lnTo>
                  <a:lnTo>
                    <a:pt x="48291" y="7429"/>
                  </a:lnTo>
                  <a:lnTo>
                    <a:pt x="39350" y="1976"/>
                  </a:lnTo>
                  <a:lnTo>
                    <a:pt x="28194" y="0"/>
                  </a:lnTo>
                  <a:close/>
                </a:path>
              </a:pathLst>
            </a:custGeom>
            <a:solidFill>
              <a:srgbClr val="50E6FF">
                <a:alpha val="56861"/>
              </a:srgbClr>
            </a:solidFill>
          </p:spPr>
          <p:txBody>
            <a:bodyPr wrap="square" lIns="0" tIns="0" rIns="0" bIns="0" rtlCol="0"/>
            <a:lstStyle/>
            <a:p>
              <a:endParaRPr/>
            </a:p>
          </p:txBody>
        </p:sp>
        <p:sp>
          <p:nvSpPr>
            <p:cNvPr id="44" name="object 44"/>
            <p:cNvSpPr/>
            <p:nvPr/>
          </p:nvSpPr>
          <p:spPr>
            <a:xfrm>
              <a:off x="6275832" y="5622036"/>
              <a:ext cx="637540" cy="120650"/>
            </a:xfrm>
            <a:custGeom>
              <a:avLst/>
              <a:gdLst/>
              <a:ahLst/>
              <a:cxnLst/>
              <a:rect l="l" t="t" r="r" b="b"/>
              <a:pathLst>
                <a:path w="637540" h="120650">
                  <a:moveTo>
                    <a:pt x="637032" y="0"/>
                  </a:moveTo>
                  <a:lnTo>
                    <a:pt x="562101" y="0"/>
                  </a:lnTo>
                  <a:lnTo>
                    <a:pt x="562101" y="25793"/>
                  </a:lnTo>
                  <a:lnTo>
                    <a:pt x="556988" y="49349"/>
                  </a:lnTo>
                  <a:lnTo>
                    <a:pt x="543004" y="68470"/>
                  </a:lnTo>
                  <a:lnTo>
                    <a:pt x="522186" y="81302"/>
                  </a:lnTo>
                  <a:lnTo>
                    <a:pt x="496569" y="85991"/>
                  </a:lnTo>
                  <a:lnTo>
                    <a:pt x="470880" y="81302"/>
                  </a:lnTo>
                  <a:lnTo>
                    <a:pt x="450024" y="68470"/>
                  </a:lnTo>
                  <a:lnTo>
                    <a:pt x="436026" y="49349"/>
                  </a:lnTo>
                  <a:lnTo>
                    <a:pt x="430911" y="25793"/>
                  </a:lnTo>
                  <a:lnTo>
                    <a:pt x="430911" y="0"/>
                  </a:lnTo>
                  <a:lnTo>
                    <a:pt x="206120" y="0"/>
                  </a:lnTo>
                  <a:lnTo>
                    <a:pt x="206120" y="25793"/>
                  </a:lnTo>
                  <a:lnTo>
                    <a:pt x="201005" y="49349"/>
                  </a:lnTo>
                  <a:lnTo>
                    <a:pt x="187007" y="68470"/>
                  </a:lnTo>
                  <a:lnTo>
                    <a:pt x="166151" y="81302"/>
                  </a:lnTo>
                  <a:lnTo>
                    <a:pt x="140462" y="85991"/>
                  </a:lnTo>
                  <a:lnTo>
                    <a:pt x="114845" y="81302"/>
                  </a:lnTo>
                  <a:lnTo>
                    <a:pt x="94027" y="68470"/>
                  </a:lnTo>
                  <a:lnTo>
                    <a:pt x="80043" y="49349"/>
                  </a:lnTo>
                  <a:lnTo>
                    <a:pt x="74929" y="25793"/>
                  </a:lnTo>
                  <a:lnTo>
                    <a:pt x="74929" y="0"/>
                  </a:lnTo>
                  <a:lnTo>
                    <a:pt x="0" y="0"/>
                  </a:lnTo>
                  <a:lnTo>
                    <a:pt x="0" y="120395"/>
                  </a:lnTo>
                  <a:lnTo>
                    <a:pt x="637032" y="120395"/>
                  </a:lnTo>
                  <a:lnTo>
                    <a:pt x="637032" y="0"/>
                  </a:lnTo>
                  <a:close/>
                </a:path>
              </a:pathLst>
            </a:custGeom>
            <a:solidFill>
              <a:srgbClr val="001D33"/>
            </a:solidFill>
          </p:spPr>
          <p:txBody>
            <a:bodyPr wrap="square" lIns="0" tIns="0" rIns="0" bIns="0" rtlCol="0"/>
            <a:lstStyle/>
            <a:p>
              <a:endParaRPr/>
            </a:p>
          </p:txBody>
        </p:sp>
      </p:grpSp>
      <p:sp>
        <p:nvSpPr>
          <p:cNvPr id="45" name="object 45"/>
          <p:cNvSpPr txBox="1"/>
          <p:nvPr/>
        </p:nvSpPr>
        <p:spPr>
          <a:xfrm>
            <a:off x="7103109" y="5521553"/>
            <a:ext cx="196977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D73A00"/>
                </a:solidFill>
                <a:latin typeface="Segoe UI"/>
                <a:cs typeface="Segoe UI"/>
              </a:rPr>
              <a:t>Generative</a:t>
            </a:r>
            <a:r>
              <a:rPr sz="2400" b="1" spc="-130" dirty="0">
                <a:solidFill>
                  <a:srgbClr val="D73A00"/>
                </a:solidFill>
                <a:latin typeface="Segoe UI"/>
                <a:cs typeface="Segoe UI"/>
              </a:rPr>
              <a:t> </a:t>
            </a:r>
            <a:r>
              <a:rPr sz="2400" b="1" spc="-25" dirty="0">
                <a:solidFill>
                  <a:srgbClr val="D73A00"/>
                </a:solidFill>
                <a:latin typeface="Segoe UI"/>
                <a:cs typeface="Segoe UI"/>
              </a:rPr>
              <a:t>AI</a:t>
            </a:r>
            <a:endParaRPr sz="2400">
              <a:latin typeface="Segoe UI"/>
              <a:cs typeface="Segoe UI"/>
            </a:endParaRPr>
          </a:p>
        </p:txBody>
      </p:sp>
      <p:pic>
        <p:nvPicPr>
          <p:cNvPr id="46" name="object 46"/>
          <p:cNvPicPr/>
          <p:nvPr/>
        </p:nvPicPr>
        <p:blipFill>
          <a:blip r:embed="rId14" cstate="print"/>
          <a:stretch>
            <a:fillRect/>
          </a:stretch>
        </p:blipFill>
        <p:spPr>
          <a:xfrm>
            <a:off x="7124445" y="5954433"/>
            <a:ext cx="4243578" cy="197739"/>
          </a:xfrm>
          <a:prstGeom prst="rect">
            <a:avLst/>
          </a:prstGeom>
        </p:spPr>
      </p:pic>
      <p:pic>
        <p:nvPicPr>
          <p:cNvPr id="47" name="object 47"/>
          <p:cNvPicPr/>
          <p:nvPr/>
        </p:nvPicPr>
        <p:blipFill>
          <a:blip r:embed="rId15" cstate="print"/>
          <a:stretch>
            <a:fillRect/>
          </a:stretch>
        </p:blipFill>
        <p:spPr>
          <a:xfrm>
            <a:off x="7124641" y="6198273"/>
            <a:ext cx="2756211" cy="197739"/>
          </a:xfrm>
          <a:prstGeom prst="rect">
            <a:avLst/>
          </a:prstGeom>
        </p:spPr>
      </p:pic>
      <p:grpSp>
        <p:nvGrpSpPr>
          <p:cNvPr id="48" name="object 48"/>
          <p:cNvGrpSpPr/>
          <p:nvPr/>
        </p:nvGrpSpPr>
        <p:grpSpPr>
          <a:xfrm>
            <a:off x="2694432" y="5695188"/>
            <a:ext cx="2310765" cy="586740"/>
            <a:chOff x="2694432" y="5695188"/>
            <a:chExt cx="2310765" cy="586740"/>
          </a:xfrm>
        </p:grpSpPr>
        <p:sp>
          <p:nvSpPr>
            <p:cNvPr id="49" name="object 49"/>
            <p:cNvSpPr/>
            <p:nvPr/>
          </p:nvSpPr>
          <p:spPr>
            <a:xfrm>
              <a:off x="2694432" y="5695188"/>
              <a:ext cx="2310765" cy="586740"/>
            </a:xfrm>
            <a:custGeom>
              <a:avLst/>
              <a:gdLst/>
              <a:ahLst/>
              <a:cxnLst/>
              <a:rect l="l" t="t" r="r" b="b"/>
              <a:pathLst>
                <a:path w="2310765" h="586739">
                  <a:moveTo>
                    <a:pt x="2217039" y="0"/>
                  </a:moveTo>
                  <a:lnTo>
                    <a:pt x="93344" y="0"/>
                  </a:lnTo>
                  <a:lnTo>
                    <a:pt x="57007" y="7333"/>
                  </a:lnTo>
                  <a:lnTo>
                    <a:pt x="27336" y="27333"/>
                  </a:lnTo>
                  <a:lnTo>
                    <a:pt x="7334" y="56996"/>
                  </a:lnTo>
                  <a:lnTo>
                    <a:pt x="0" y="93319"/>
                  </a:lnTo>
                  <a:lnTo>
                    <a:pt x="0" y="493420"/>
                  </a:lnTo>
                  <a:lnTo>
                    <a:pt x="7334" y="529743"/>
                  </a:lnTo>
                  <a:lnTo>
                    <a:pt x="27336" y="559406"/>
                  </a:lnTo>
                  <a:lnTo>
                    <a:pt x="57007" y="579406"/>
                  </a:lnTo>
                  <a:lnTo>
                    <a:pt x="93344" y="586740"/>
                  </a:lnTo>
                  <a:lnTo>
                    <a:pt x="2217039" y="586740"/>
                  </a:lnTo>
                  <a:lnTo>
                    <a:pt x="2253376" y="579406"/>
                  </a:lnTo>
                  <a:lnTo>
                    <a:pt x="2283047" y="559406"/>
                  </a:lnTo>
                  <a:lnTo>
                    <a:pt x="2303049" y="529743"/>
                  </a:lnTo>
                  <a:lnTo>
                    <a:pt x="2310384" y="493420"/>
                  </a:lnTo>
                  <a:lnTo>
                    <a:pt x="2310384" y="93319"/>
                  </a:lnTo>
                  <a:lnTo>
                    <a:pt x="2303049" y="56996"/>
                  </a:lnTo>
                  <a:lnTo>
                    <a:pt x="2283047" y="27333"/>
                  </a:lnTo>
                  <a:lnTo>
                    <a:pt x="2253376" y="7333"/>
                  </a:lnTo>
                  <a:lnTo>
                    <a:pt x="2217039" y="0"/>
                  </a:lnTo>
                  <a:close/>
                </a:path>
              </a:pathLst>
            </a:custGeom>
            <a:solidFill>
              <a:srgbClr val="D73A00"/>
            </a:solidFill>
          </p:spPr>
          <p:txBody>
            <a:bodyPr wrap="square" lIns="0" tIns="0" rIns="0" bIns="0" rtlCol="0"/>
            <a:lstStyle/>
            <a:p>
              <a:endParaRPr/>
            </a:p>
          </p:txBody>
        </p:sp>
        <p:pic>
          <p:nvPicPr>
            <p:cNvPr id="50" name="object 50"/>
            <p:cNvPicPr/>
            <p:nvPr/>
          </p:nvPicPr>
          <p:blipFill>
            <a:blip r:embed="rId16" cstate="print"/>
            <a:stretch>
              <a:fillRect/>
            </a:stretch>
          </p:blipFill>
          <p:spPr>
            <a:xfrm>
              <a:off x="3091180" y="5893663"/>
              <a:ext cx="1592071" cy="190881"/>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8785-52FD-7F21-246C-494DBDD0BB46}"/>
              </a:ext>
            </a:extLst>
          </p:cNvPr>
          <p:cNvSpPr>
            <a:spLocks noGrp="1"/>
          </p:cNvSpPr>
          <p:nvPr>
            <p:ph type="title"/>
          </p:nvPr>
        </p:nvSpPr>
        <p:spPr/>
        <p:txBody>
          <a:bodyPr/>
          <a:lstStyle/>
          <a:p>
            <a:r>
              <a:rPr lang="en-US" dirty="0">
                <a:solidFill>
                  <a:schemeClr val="bg2"/>
                </a:solidFill>
              </a:rPr>
              <a:t>Introduction to Generative AI</a:t>
            </a:r>
          </a:p>
        </p:txBody>
      </p:sp>
      <p:sp>
        <p:nvSpPr>
          <p:cNvPr id="6" name="TextBox 5">
            <a:extLst>
              <a:ext uri="{FF2B5EF4-FFF2-40B4-BE49-F238E27FC236}">
                <a16:creationId xmlns:a16="http://schemas.microsoft.com/office/drawing/2014/main" id="{13B8BFEB-E4E1-3852-8382-69F47CC7DB26}"/>
              </a:ext>
            </a:extLst>
          </p:cNvPr>
          <p:cNvSpPr txBox="1"/>
          <p:nvPr/>
        </p:nvSpPr>
        <p:spPr>
          <a:xfrm>
            <a:off x="43873" y="1356479"/>
            <a:ext cx="7467600" cy="3139321"/>
          </a:xfrm>
          <a:prstGeom prst="rect">
            <a:avLst/>
          </a:prstGeom>
          <a:noFill/>
        </p:spPr>
        <p:txBody>
          <a:bodyPr wrap="square">
            <a:spAutoFit/>
          </a:bodyPr>
          <a:lstStyle/>
          <a:p>
            <a:r>
              <a:rPr lang="en-US" dirty="0">
                <a:solidFill>
                  <a:schemeClr val="bg2"/>
                </a:solidFill>
              </a:rPr>
              <a:t>Generative AI refers to a type of artificial intelligence that has the ability to generate content that is, in many cases, indistinguishable from content created by humans. This AI can produce text, images, audio, or even video, often in response to a given input or prompt.</a:t>
            </a:r>
          </a:p>
          <a:p>
            <a:endParaRPr lang="en-US" dirty="0">
              <a:solidFill>
                <a:schemeClr val="bg2"/>
              </a:solidFill>
            </a:endParaRPr>
          </a:p>
          <a:p>
            <a:r>
              <a:rPr lang="en-US" dirty="0">
                <a:solidFill>
                  <a:schemeClr val="bg2"/>
                </a:solidFill>
              </a:rPr>
              <a:t>Generative AI operates by learning patterns and structures from large datasets and then using that knowledge to produce new content that fits within those learned patterns. It's a type of machine learning where the AI model learns to understand and mimic the characteristics of the data it has been trained on.</a:t>
            </a:r>
          </a:p>
          <a:p>
            <a:endParaRPr lang="en-US" dirty="0">
              <a:solidFill>
                <a:schemeClr val="bg2"/>
              </a:solidFill>
            </a:endParaRPr>
          </a:p>
        </p:txBody>
      </p:sp>
      <p:pic>
        <p:nvPicPr>
          <p:cNvPr id="7" name="Picture 6">
            <a:extLst>
              <a:ext uri="{FF2B5EF4-FFF2-40B4-BE49-F238E27FC236}">
                <a16:creationId xmlns:a16="http://schemas.microsoft.com/office/drawing/2014/main" id="{9EC4E704-23B3-343C-918B-FB23A85184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11473" y="1023565"/>
            <a:ext cx="4350618" cy="1810600"/>
          </a:xfrm>
          <a:prstGeom prst="rect">
            <a:avLst/>
          </a:prstGeom>
        </p:spPr>
      </p:pic>
      <p:pic>
        <p:nvPicPr>
          <p:cNvPr id="1026" name="Picture 2" descr="Illustration of an elephant eating a burger.">
            <a:extLst>
              <a:ext uri="{FF2B5EF4-FFF2-40B4-BE49-F238E27FC236}">
                <a16:creationId xmlns:a16="http://schemas.microsoft.com/office/drawing/2014/main" id="{FAD5C568-0F97-2E04-1E85-1E8E782B4B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4645402"/>
            <a:ext cx="1300996" cy="13009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E421CC-68F8-790D-FA8D-5FC5DC3A5FE4}"/>
              </a:ext>
            </a:extLst>
          </p:cNvPr>
          <p:cNvSpPr txBox="1"/>
          <p:nvPr/>
        </p:nvSpPr>
        <p:spPr>
          <a:xfrm>
            <a:off x="152400" y="6096000"/>
            <a:ext cx="6100618" cy="923330"/>
          </a:xfrm>
          <a:prstGeom prst="rect">
            <a:avLst/>
          </a:prstGeom>
          <a:noFill/>
        </p:spPr>
        <p:txBody>
          <a:bodyPr wrap="square">
            <a:spAutoFit/>
          </a:bodyPr>
          <a:lstStyle/>
          <a:p>
            <a:pPr algn="l"/>
            <a:r>
              <a:rPr lang="en-US" b="1" i="0" dirty="0">
                <a:solidFill>
                  <a:srgbClr val="E6E6E6"/>
                </a:solidFill>
                <a:effectLst/>
                <a:latin typeface="Segoe UI" panose="020B0502040204020203" pitchFamily="34" charset="0"/>
              </a:rPr>
              <a:t>Image or Video generation</a:t>
            </a:r>
          </a:p>
          <a:p>
            <a:br>
              <a:rPr lang="en-US" dirty="0"/>
            </a:br>
            <a:endParaRPr lang="en-US" dirty="0"/>
          </a:p>
        </p:txBody>
      </p:sp>
      <p:sp>
        <p:nvSpPr>
          <p:cNvPr id="11" name="TextBox 10">
            <a:extLst>
              <a:ext uri="{FF2B5EF4-FFF2-40B4-BE49-F238E27FC236}">
                <a16:creationId xmlns:a16="http://schemas.microsoft.com/office/drawing/2014/main" id="{531B5798-79CD-920D-B2B7-60DF8D8DA3EA}"/>
              </a:ext>
            </a:extLst>
          </p:cNvPr>
          <p:cNvSpPr txBox="1"/>
          <p:nvPr/>
        </p:nvSpPr>
        <p:spPr>
          <a:xfrm>
            <a:off x="4572000" y="6077527"/>
            <a:ext cx="6100618" cy="923330"/>
          </a:xfrm>
          <a:prstGeom prst="rect">
            <a:avLst/>
          </a:prstGeom>
          <a:noFill/>
        </p:spPr>
        <p:txBody>
          <a:bodyPr wrap="square">
            <a:spAutoFit/>
          </a:bodyPr>
          <a:lstStyle/>
          <a:p>
            <a:pPr algn="l"/>
            <a:r>
              <a:rPr lang="en-US" b="1" i="0" dirty="0">
                <a:solidFill>
                  <a:srgbClr val="E6E6E6"/>
                </a:solidFill>
                <a:effectLst/>
                <a:latin typeface="Segoe UI" panose="020B0502040204020203" pitchFamily="34" charset="0"/>
              </a:rPr>
              <a:t>Code generation</a:t>
            </a:r>
          </a:p>
          <a:p>
            <a:br>
              <a:rPr lang="en-US" dirty="0"/>
            </a:br>
            <a:endParaRPr lang="en-US" dirty="0"/>
          </a:p>
        </p:txBody>
      </p:sp>
      <p:pic>
        <p:nvPicPr>
          <p:cNvPr id="13" name="Picture 12">
            <a:extLst>
              <a:ext uri="{FF2B5EF4-FFF2-40B4-BE49-F238E27FC236}">
                <a16:creationId xmlns:a16="http://schemas.microsoft.com/office/drawing/2014/main" id="{FD4FBB62-0EB4-0776-CD36-30E7E541C494}"/>
              </a:ext>
            </a:extLst>
          </p:cNvPr>
          <p:cNvPicPr>
            <a:picLocks noChangeAspect="1"/>
          </p:cNvPicPr>
          <p:nvPr/>
        </p:nvPicPr>
        <p:blipFill>
          <a:blip r:embed="rId4"/>
          <a:stretch>
            <a:fillRect/>
          </a:stretch>
        </p:blipFill>
        <p:spPr>
          <a:xfrm>
            <a:off x="4191000" y="4916296"/>
            <a:ext cx="2664691" cy="766457"/>
          </a:xfrm>
          <a:prstGeom prst="rect">
            <a:avLst/>
          </a:prstGeom>
        </p:spPr>
      </p:pic>
    </p:spTree>
    <p:extLst>
      <p:ext uri="{BB962C8B-B14F-4D97-AF65-F5344CB8AC3E}">
        <p14:creationId xmlns:p14="http://schemas.microsoft.com/office/powerpoint/2010/main" val="22591423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4A86D3-92C8-9284-ED02-7C32D7720E2F}"/>
              </a:ext>
            </a:extLst>
          </p:cNvPr>
          <p:cNvSpPr txBox="1">
            <a:spLocks noGrp="1"/>
          </p:cNvSpPr>
          <p:nvPr>
            <p:ph type="title" idx="4294967295"/>
          </p:nvPr>
        </p:nvSpPr>
        <p:spPr>
          <a:xfrm>
            <a:off x="293825" y="488293"/>
            <a:ext cx="7263040" cy="794064"/>
          </a:xfrm>
          <a:prstGeom prst="rect">
            <a:avLst/>
          </a:prstGeom>
          <a:noFill/>
          <a:ln>
            <a:noFill/>
            <a:prstDash/>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463668"/>
                </a:solidFill>
                <a:effectLst/>
                <a:uLnTx/>
                <a:uFillTx/>
                <a:latin typeface="+mj-lt"/>
                <a:ea typeface="+mn-ea"/>
                <a:cs typeface="+mn-cs"/>
              </a:rPr>
              <a:t>Generative AI capabilities</a:t>
            </a:r>
            <a:endParaRPr kumimoji="0" lang="en-US" sz="1800" b="0" i="0" u="none" strike="noStrike" kern="1200" cap="none" spc="0" normalizeH="0" baseline="0" noProof="0" dirty="0">
              <a:ln>
                <a:noFill/>
              </a:ln>
              <a:solidFill>
                <a:srgbClr val="463668"/>
              </a:solidFill>
              <a:effectLst/>
              <a:uLnTx/>
              <a:uFillTx/>
              <a:latin typeface="+mj-lt"/>
              <a:ea typeface="+mn-ea"/>
              <a:cs typeface="+mn-cs"/>
            </a:endParaRPr>
          </a:p>
        </p:txBody>
      </p:sp>
      <p:sp>
        <p:nvSpPr>
          <p:cNvPr id="5" name="TextBox 4">
            <a:extLst>
              <a:ext uri="{FF2B5EF4-FFF2-40B4-BE49-F238E27FC236}">
                <a16:creationId xmlns:a16="http://schemas.microsoft.com/office/drawing/2014/main" id="{F8D56A62-F3BE-B800-10B1-4E6149291FCF}"/>
              </a:ext>
              <a:ext uri="{C183D7F6-B498-43B3-948B-1728B52AA6E4}">
                <adec:decorative xmlns:adec="http://schemas.microsoft.com/office/drawing/2017/decorative" val="0"/>
              </a:ext>
            </a:extLst>
          </p:cNvPr>
          <p:cNvSpPr txBox="1"/>
          <p:nvPr/>
        </p:nvSpPr>
        <p:spPr>
          <a:xfrm>
            <a:off x="3417385" y="2939927"/>
            <a:ext cx="5357229" cy="997196"/>
          </a:xfrm>
          <a:prstGeom prst="rect">
            <a:avLst/>
          </a:prstGeom>
        </p:spPr>
        <p:txBody>
          <a:bodyPr vert="horz" wrap="square" lIns="0" tIns="0" rIns="0" bIns="0" rtlCol="0" anchor="t">
            <a:spAutoFit/>
          </a:bodyPr>
          <a:lstStyle>
            <a:lvl1pPr algn="ctr" defTabSz="932742">
              <a:lnSpc>
                <a:spcPct val="90000"/>
              </a:lnSpc>
              <a:spcBef>
                <a:spcPct val="20000"/>
              </a:spcBef>
              <a:buSzPct val="90000"/>
              <a:buNone/>
              <a:defRPr lang="en-US" sz="3600" b="0" cap="none" spc="0" baseline="0" dirty="0" smtClean="0">
                <a:ln w="3175">
                  <a:noFill/>
                </a:ln>
                <a:gradFill>
                  <a:gsLst>
                    <a:gs pos="100000">
                      <a:srgbClr val="8661C5"/>
                    </a:gs>
                    <a:gs pos="0">
                      <a:srgbClr val="0078D4"/>
                    </a:gs>
                  </a:gsLst>
                  <a:lin ang="2700000" scaled="0"/>
                </a:gradFill>
                <a:effectLst/>
                <a:latin typeface="+mj-lt"/>
                <a:cs typeface="Segoe UI" pitchFamily="34" charset="0"/>
              </a:defRPr>
            </a:lvl1pPr>
          </a:lstStyle>
          <a:p>
            <a:pPr marL="0" marR="0" lvl="0" indent="0" algn="ctr" defTabSz="932742" rtl="0" eaLnBrk="1" fontAlgn="auto" latinLnBrk="0" hangingPunct="1">
              <a:lnSpc>
                <a:spcPct val="90000"/>
              </a:lnSpc>
              <a:spcBef>
                <a:spcPct val="20000"/>
              </a:spcBef>
              <a:spcAft>
                <a:spcPts val="0"/>
              </a:spcAft>
              <a:buClrTx/>
              <a:buSzPct val="90000"/>
              <a:buFontTx/>
              <a:buNone/>
              <a:tabLst/>
              <a:defRPr/>
            </a:pPr>
            <a:r>
              <a:rPr lang="en-US" spc="-50">
                <a:solidFill>
                  <a:srgbClr val="463668"/>
                </a:solidFill>
                <a:latin typeface="Segoe UI Semibold" panose="020B0702040204020203" pitchFamily="34" charset="0"/>
                <a:cs typeface="Segoe UI Semibold" panose="020B0702040204020203" pitchFamily="34" charset="0"/>
              </a:rPr>
              <a:t>Limitless generation with a few lines of input</a:t>
            </a:r>
          </a:p>
        </p:txBody>
      </p:sp>
      <p:sp>
        <p:nvSpPr>
          <p:cNvPr id="6" name="Rectangle: Rounded Corners 5">
            <a:extLst>
              <a:ext uri="{FF2B5EF4-FFF2-40B4-BE49-F238E27FC236}">
                <a16:creationId xmlns:a16="http://schemas.microsoft.com/office/drawing/2014/main" id="{B552E787-B2F3-A251-6C7C-FF7A7884FD09}"/>
              </a:ext>
              <a:ext uri="{C183D7F6-B498-43B3-948B-1728B52AA6E4}">
                <adec:decorative xmlns:adec="http://schemas.microsoft.com/office/drawing/2017/decorative" val="1"/>
              </a:ext>
            </a:extLst>
          </p:cNvPr>
          <p:cNvSpPr/>
          <p:nvPr/>
        </p:nvSpPr>
        <p:spPr>
          <a:xfrm>
            <a:off x="831316" y="2307969"/>
            <a:ext cx="1463040" cy="715562"/>
          </a:xfrm>
          <a:prstGeom prst="roundRect">
            <a:avLst>
              <a:gd name="adj" fmla="val 15358"/>
            </a:avLst>
          </a:prstGeom>
          <a:gradFill flip="none" rotWithShape="1">
            <a:gsLst>
              <a:gs pos="89000">
                <a:schemeClr val="bg1">
                  <a:alpha val="35000"/>
                </a:schemeClr>
              </a:gs>
              <a:gs pos="100000">
                <a:schemeClr val="bg1">
                  <a:alpha val="58000"/>
                </a:schemeClr>
              </a:gs>
            </a:gsLst>
            <a:path path="rect">
              <a:fillToRect l="50000" t="50000" r="50000" b="50000"/>
            </a:path>
            <a:tileRect/>
          </a:gra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spcBef>
                <a:spcPts val="0"/>
              </a:spcBef>
              <a:buSzTx/>
              <a:defRPr/>
            </a:pPr>
            <a:r>
              <a:rPr lang="en-US" sz="1600">
                <a:solidFill>
                  <a:srgbClr val="463668"/>
                </a:solidFill>
                <a:latin typeface="Segoe UI Semibold" panose="020B0502040204020203" pitchFamily="34" charset="0"/>
                <a:cs typeface="Segoe UI Semibold" panose="020B0502040204020203" pitchFamily="34" charset="0"/>
              </a:rPr>
              <a:t>Essay </a:t>
            </a:r>
            <a:br>
              <a:rPr lang="en-US" sz="1600">
                <a:solidFill>
                  <a:srgbClr val="463668"/>
                </a:solidFill>
                <a:latin typeface="Segoe UI Semibold" panose="020B0502040204020203" pitchFamily="34" charset="0"/>
                <a:cs typeface="Segoe UI Semibold" panose="020B0502040204020203" pitchFamily="34" charset="0"/>
              </a:rPr>
            </a:br>
            <a:r>
              <a:rPr lang="en-US" sz="1600">
                <a:solidFill>
                  <a:srgbClr val="463668"/>
                </a:solidFill>
                <a:latin typeface="Segoe UI Semibold" panose="020B0502040204020203" pitchFamily="34" charset="0"/>
                <a:cs typeface="Segoe UI Semibold" panose="020B0502040204020203" pitchFamily="34" charset="0"/>
              </a:rPr>
              <a:t>outlines</a:t>
            </a:r>
          </a:p>
        </p:txBody>
      </p:sp>
      <p:sp>
        <p:nvSpPr>
          <p:cNvPr id="7" name="Rectangle: Rounded Corners 6">
            <a:extLst>
              <a:ext uri="{FF2B5EF4-FFF2-40B4-BE49-F238E27FC236}">
                <a16:creationId xmlns:a16="http://schemas.microsoft.com/office/drawing/2014/main" id="{B74D5D1A-E2CF-BAD7-51AB-BB067544844A}"/>
              </a:ext>
              <a:ext uri="{C183D7F6-B498-43B3-948B-1728B52AA6E4}">
                <adec:decorative xmlns:adec="http://schemas.microsoft.com/office/drawing/2017/decorative" val="1"/>
              </a:ext>
            </a:extLst>
          </p:cNvPr>
          <p:cNvSpPr/>
          <p:nvPr/>
        </p:nvSpPr>
        <p:spPr>
          <a:xfrm>
            <a:off x="503219" y="3396942"/>
            <a:ext cx="1463040" cy="715562"/>
          </a:xfrm>
          <a:prstGeom prst="roundRect">
            <a:avLst>
              <a:gd name="adj" fmla="val 15358"/>
            </a:avLst>
          </a:prstGeom>
          <a:gradFill flip="none" rotWithShape="1">
            <a:gsLst>
              <a:gs pos="89000">
                <a:schemeClr val="bg1">
                  <a:alpha val="35000"/>
                </a:schemeClr>
              </a:gs>
              <a:gs pos="100000">
                <a:schemeClr val="bg1">
                  <a:alpha val="58000"/>
                </a:schemeClr>
              </a:gs>
            </a:gsLst>
            <a:path path="rect">
              <a:fillToRect l="50000" t="50000" r="50000" b="50000"/>
            </a:path>
            <a:tileRect/>
          </a:gra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spcBef>
                <a:spcPts val="0"/>
              </a:spcBef>
              <a:buSzTx/>
              <a:defRPr/>
            </a:pPr>
            <a:r>
              <a:rPr lang="en-US" sz="1600">
                <a:solidFill>
                  <a:srgbClr val="463668"/>
                </a:solidFill>
                <a:latin typeface="Segoe UI Semibold" panose="020B0502040204020203" pitchFamily="34" charset="0"/>
                <a:cs typeface="Segoe UI Semibold" panose="020B0502040204020203" pitchFamily="34" charset="0"/>
              </a:rPr>
              <a:t>Summarizing text</a:t>
            </a:r>
          </a:p>
        </p:txBody>
      </p:sp>
      <p:sp>
        <p:nvSpPr>
          <p:cNvPr id="8" name="Rectangle: Rounded Corners 7">
            <a:extLst>
              <a:ext uri="{FF2B5EF4-FFF2-40B4-BE49-F238E27FC236}">
                <a16:creationId xmlns:a16="http://schemas.microsoft.com/office/drawing/2014/main" id="{16C26AC6-27CB-EE48-2B28-D11FB706CD87}"/>
              </a:ext>
              <a:ext uri="{C183D7F6-B498-43B3-948B-1728B52AA6E4}">
                <adec:decorative xmlns:adec="http://schemas.microsoft.com/office/drawing/2017/decorative" val="1"/>
              </a:ext>
            </a:extLst>
          </p:cNvPr>
          <p:cNvSpPr/>
          <p:nvPr/>
        </p:nvSpPr>
        <p:spPr>
          <a:xfrm>
            <a:off x="831316" y="4664613"/>
            <a:ext cx="1463040" cy="715562"/>
          </a:xfrm>
          <a:prstGeom prst="roundRect">
            <a:avLst>
              <a:gd name="adj" fmla="val 15358"/>
            </a:avLst>
          </a:prstGeom>
          <a:gradFill flip="none" rotWithShape="1">
            <a:gsLst>
              <a:gs pos="89000">
                <a:schemeClr val="bg1">
                  <a:alpha val="35000"/>
                </a:schemeClr>
              </a:gs>
              <a:gs pos="100000">
                <a:schemeClr val="bg1">
                  <a:alpha val="58000"/>
                </a:schemeClr>
              </a:gs>
            </a:gsLst>
            <a:path path="rect">
              <a:fillToRect l="50000" t="50000" r="50000" b="50000"/>
            </a:path>
            <a:tileRect/>
          </a:gra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spcBef>
                <a:spcPts val="0"/>
              </a:spcBef>
              <a:buSzTx/>
              <a:defRPr/>
            </a:pPr>
            <a:r>
              <a:rPr lang="en-US" sz="1600">
                <a:solidFill>
                  <a:srgbClr val="463668"/>
                </a:solidFill>
                <a:latin typeface="Segoe UI Semibold" panose="020B0502040204020203" pitchFamily="34" charset="0"/>
                <a:cs typeface="Segoe UI Semibold" panose="020B0502040204020203" pitchFamily="34" charset="0"/>
              </a:rPr>
              <a:t>Virtual Assistants</a:t>
            </a:r>
          </a:p>
        </p:txBody>
      </p:sp>
      <p:sp>
        <p:nvSpPr>
          <p:cNvPr id="9" name="Rectangle: Rounded Corners 8">
            <a:extLst>
              <a:ext uri="{FF2B5EF4-FFF2-40B4-BE49-F238E27FC236}">
                <a16:creationId xmlns:a16="http://schemas.microsoft.com/office/drawing/2014/main" id="{CECACDD4-1809-753A-FA2F-0982254CFAE2}"/>
              </a:ext>
              <a:ext uri="{C183D7F6-B498-43B3-948B-1728B52AA6E4}">
                <adec:decorative xmlns:adec="http://schemas.microsoft.com/office/drawing/2017/decorative" val="1"/>
              </a:ext>
            </a:extLst>
          </p:cNvPr>
          <p:cNvSpPr/>
          <p:nvPr/>
        </p:nvSpPr>
        <p:spPr>
          <a:xfrm>
            <a:off x="2490830" y="1692361"/>
            <a:ext cx="1463040" cy="715562"/>
          </a:xfrm>
          <a:prstGeom prst="roundRect">
            <a:avLst>
              <a:gd name="adj" fmla="val 15358"/>
            </a:avLst>
          </a:prstGeom>
          <a:gradFill flip="none" rotWithShape="1">
            <a:gsLst>
              <a:gs pos="89000">
                <a:schemeClr val="bg1">
                  <a:alpha val="35000"/>
                </a:schemeClr>
              </a:gs>
              <a:gs pos="100000">
                <a:schemeClr val="bg1">
                  <a:alpha val="58000"/>
                </a:schemeClr>
              </a:gs>
            </a:gsLst>
            <a:path path="rect">
              <a:fillToRect l="50000" t="50000" r="50000" b="50000"/>
            </a:path>
            <a:tileRect/>
          </a:gra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spcBef>
                <a:spcPts val="0"/>
              </a:spcBef>
              <a:buSzTx/>
              <a:defRPr/>
            </a:pPr>
            <a:r>
              <a:rPr lang="en-US" sz="1600">
                <a:solidFill>
                  <a:srgbClr val="463668"/>
                </a:solidFill>
                <a:latin typeface="Segoe UI Semibold" panose="020B0502040204020203" pitchFamily="34" charset="0"/>
                <a:cs typeface="Segoe UI Semibold" panose="020B0502040204020203" pitchFamily="34" charset="0"/>
              </a:rPr>
              <a:t>Extracting insights</a:t>
            </a:r>
          </a:p>
        </p:txBody>
      </p:sp>
      <p:sp>
        <p:nvSpPr>
          <p:cNvPr id="10" name="Rectangle: Rounded Corners 9">
            <a:extLst>
              <a:ext uri="{FF2B5EF4-FFF2-40B4-BE49-F238E27FC236}">
                <a16:creationId xmlns:a16="http://schemas.microsoft.com/office/drawing/2014/main" id="{BD6BC837-561A-A47F-82C3-7C7C35A25E04}"/>
              </a:ext>
              <a:ext uri="{C183D7F6-B498-43B3-948B-1728B52AA6E4}">
                <adec:decorative xmlns:adec="http://schemas.microsoft.com/office/drawing/2017/decorative" val="1"/>
              </a:ext>
            </a:extLst>
          </p:cNvPr>
          <p:cNvSpPr/>
          <p:nvPr/>
        </p:nvSpPr>
        <p:spPr>
          <a:xfrm>
            <a:off x="2785027" y="4509744"/>
            <a:ext cx="1463040" cy="715562"/>
          </a:xfrm>
          <a:prstGeom prst="roundRect">
            <a:avLst>
              <a:gd name="adj" fmla="val 15358"/>
            </a:avLst>
          </a:prstGeom>
          <a:gradFill flip="none" rotWithShape="1">
            <a:gsLst>
              <a:gs pos="89000">
                <a:schemeClr val="bg1">
                  <a:alpha val="35000"/>
                </a:schemeClr>
              </a:gs>
              <a:gs pos="100000">
                <a:schemeClr val="bg1">
                  <a:alpha val="58000"/>
                </a:schemeClr>
              </a:gs>
            </a:gsLst>
            <a:path path="rect">
              <a:fillToRect l="50000" t="50000" r="50000" b="50000"/>
            </a:path>
            <a:tileRect/>
          </a:gra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spcBef>
                <a:spcPts val="0"/>
              </a:spcBef>
              <a:buSzTx/>
              <a:defRPr/>
            </a:pPr>
            <a:r>
              <a:rPr lang="en-US" sz="1600">
                <a:solidFill>
                  <a:srgbClr val="463668"/>
                </a:solidFill>
                <a:latin typeface="Segoe UI Semibold" panose="020B0502040204020203" pitchFamily="34" charset="0"/>
                <a:cs typeface="Segoe UI Semibold" panose="020B0502040204020203" pitchFamily="34" charset="0"/>
              </a:rPr>
              <a:t>Classifying text</a:t>
            </a:r>
          </a:p>
        </p:txBody>
      </p:sp>
      <p:sp>
        <p:nvSpPr>
          <p:cNvPr id="11" name="Rectangle: Rounded Corners 10">
            <a:extLst>
              <a:ext uri="{FF2B5EF4-FFF2-40B4-BE49-F238E27FC236}">
                <a16:creationId xmlns:a16="http://schemas.microsoft.com/office/drawing/2014/main" id="{F28241B7-2194-B6E3-21ED-4C936B72C872}"/>
              </a:ext>
              <a:ext uri="{C183D7F6-B498-43B3-948B-1728B52AA6E4}">
                <adec:decorative xmlns:adec="http://schemas.microsoft.com/office/drawing/2017/decorative" val="1"/>
              </a:ext>
            </a:extLst>
          </p:cNvPr>
          <p:cNvSpPr/>
          <p:nvPr/>
        </p:nvSpPr>
        <p:spPr>
          <a:xfrm>
            <a:off x="2480226" y="5574503"/>
            <a:ext cx="1463040" cy="715562"/>
          </a:xfrm>
          <a:prstGeom prst="roundRect">
            <a:avLst>
              <a:gd name="adj" fmla="val 15358"/>
            </a:avLst>
          </a:prstGeom>
          <a:gradFill flip="none" rotWithShape="1">
            <a:gsLst>
              <a:gs pos="89000">
                <a:schemeClr val="bg1">
                  <a:alpha val="35000"/>
                </a:schemeClr>
              </a:gs>
              <a:gs pos="100000">
                <a:schemeClr val="bg1">
                  <a:alpha val="58000"/>
                </a:schemeClr>
              </a:gs>
            </a:gsLst>
            <a:path path="rect">
              <a:fillToRect l="50000" t="50000" r="50000" b="50000"/>
            </a:path>
            <a:tileRect/>
          </a:gra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spcBef>
                <a:spcPts val="0"/>
              </a:spcBef>
              <a:buSzTx/>
              <a:defRPr/>
            </a:pPr>
            <a:r>
              <a:rPr lang="en-US" sz="1600">
                <a:solidFill>
                  <a:srgbClr val="463668"/>
                </a:solidFill>
                <a:latin typeface="Segoe UI Semibold" panose="020B0502040204020203" pitchFamily="34" charset="0"/>
                <a:cs typeface="Segoe UI Semibold" panose="020B0502040204020203" pitchFamily="34" charset="0"/>
              </a:rPr>
              <a:t>Language Translation</a:t>
            </a:r>
          </a:p>
        </p:txBody>
      </p:sp>
      <p:sp>
        <p:nvSpPr>
          <p:cNvPr id="12" name="Rectangle: Rounded Corners 11">
            <a:extLst>
              <a:ext uri="{FF2B5EF4-FFF2-40B4-BE49-F238E27FC236}">
                <a16:creationId xmlns:a16="http://schemas.microsoft.com/office/drawing/2014/main" id="{D9B22C0E-A3E0-4DE6-F230-0E028D618AAD}"/>
              </a:ext>
              <a:ext uri="{C183D7F6-B498-43B3-948B-1728B52AA6E4}">
                <adec:decorative xmlns:adec="http://schemas.microsoft.com/office/drawing/2017/decorative" val="1"/>
              </a:ext>
            </a:extLst>
          </p:cNvPr>
          <p:cNvSpPr/>
          <p:nvPr/>
        </p:nvSpPr>
        <p:spPr>
          <a:xfrm>
            <a:off x="4331843" y="5574503"/>
            <a:ext cx="1463040" cy="715562"/>
          </a:xfrm>
          <a:prstGeom prst="roundRect">
            <a:avLst>
              <a:gd name="adj" fmla="val 15358"/>
            </a:avLst>
          </a:prstGeom>
          <a:gradFill flip="none" rotWithShape="1">
            <a:gsLst>
              <a:gs pos="89000">
                <a:schemeClr val="bg1">
                  <a:alpha val="35000"/>
                </a:schemeClr>
              </a:gs>
              <a:gs pos="100000">
                <a:schemeClr val="bg1">
                  <a:alpha val="58000"/>
                </a:schemeClr>
              </a:gs>
            </a:gsLst>
            <a:path path="rect">
              <a:fillToRect l="50000" t="50000" r="50000" b="50000"/>
            </a:path>
            <a:tileRect/>
          </a:gra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spcBef>
                <a:spcPts val="0"/>
              </a:spcBef>
              <a:buSzTx/>
              <a:defRPr/>
            </a:pPr>
            <a:r>
              <a:rPr lang="en-US" sz="1600">
                <a:solidFill>
                  <a:srgbClr val="463668"/>
                </a:solidFill>
                <a:latin typeface="Segoe UI Semibold" panose="020B0502040204020203" pitchFamily="34" charset="0"/>
                <a:cs typeface="Segoe UI Semibold" panose="020B0502040204020203" pitchFamily="34" charset="0"/>
              </a:rPr>
              <a:t>Poem </a:t>
            </a:r>
            <a:br>
              <a:rPr lang="en-US" sz="1600">
                <a:solidFill>
                  <a:srgbClr val="463668"/>
                </a:solidFill>
                <a:latin typeface="Segoe UI Semibold" panose="020B0502040204020203" pitchFamily="34" charset="0"/>
                <a:cs typeface="Segoe UI Semibold" panose="020B0502040204020203" pitchFamily="34" charset="0"/>
              </a:rPr>
            </a:br>
            <a:r>
              <a:rPr lang="en-US" sz="1600">
                <a:solidFill>
                  <a:srgbClr val="463668"/>
                </a:solidFill>
                <a:latin typeface="Segoe UI Semibold" panose="020B0502040204020203" pitchFamily="34" charset="0"/>
                <a:cs typeface="Segoe UI Semibold" panose="020B0502040204020203" pitchFamily="34" charset="0"/>
              </a:rPr>
              <a:t>creation</a:t>
            </a:r>
          </a:p>
        </p:txBody>
      </p:sp>
      <p:sp>
        <p:nvSpPr>
          <p:cNvPr id="13" name="Rectangle: Rounded Corners 12">
            <a:extLst>
              <a:ext uri="{FF2B5EF4-FFF2-40B4-BE49-F238E27FC236}">
                <a16:creationId xmlns:a16="http://schemas.microsoft.com/office/drawing/2014/main" id="{20384BE1-66CE-9289-789C-5D3D85B98555}"/>
              </a:ext>
              <a:ext uri="{C183D7F6-B498-43B3-948B-1728B52AA6E4}">
                <adec:decorative xmlns:adec="http://schemas.microsoft.com/office/drawing/2017/decorative" val="1"/>
              </a:ext>
            </a:extLst>
          </p:cNvPr>
          <p:cNvSpPr/>
          <p:nvPr/>
        </p:nvSpPr>
        <p:spPr>
          <a:xfrm>
            <a:off x="6175335" y="5574503"/>
            <a:ext cx="1463040" cy="715562"/>
          </a:xfrm>
          <a:prstGeom prst="roundRect">
            <a:avLst>
              <a:gd name="adj" fmla="val 15358"/>
            </a:avLst>
          </a:prstGeom>
          <a:gradFill flip="none" rotWithShape="1">
            <a:gsLst>
              <a:gs pos="89000">
                <a:schemeClr val="bg1">
                  <a:alpha val="35000"/>
                </a:schemeClr>
              </a:gs>
              <a:gs pos="100000">
                <a:schemeClr val="bg1">
                  <a:alpha val="58000"/>
                </a:schemeClr>
              </a:gs>
            </a:gsLst>
            <a:path path="rect">
              <a:fillToRect l="50000" t="50000" r="50000" b="50000"/>
            </a:path>
            <a:tileRect/>
          </a:gra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spcBef>
                <a:spcPts val="0"/>
              </a:spcBef>
              <a:buSzTx/>
              <a:defRPr/>
            </a:pPr>
            <a:r>
              <a:rPr lang="en-US" sz="1600">
                <a:solidFill>
                  <a:srgbClr val="463668"/>
                </a:solidFill>
                <a:latin typeface="Segoe UI Semibold" panose="020B0502040204020203" pitchFamily="34" charset="0"/>
                <a:cs typeface="Segoe UI Semibold" panose="020B0502040204020203" pitchFamily="34" charset="0"/>
              </a:rPr>
              <a:t>Code refactoring</a:t>
            </a:r>
          </a:p>
        </p:txBody>
      </p:sp>
      <p:sp>
        <p:nvSpPr>
          <p:cNvPr id="14" name="Rectangle: Rounded Corners 13">
            <a:extLst>
              <a:ext uri="{FF2B5EF4-FFF2-40B4-BE49-F238E27FC236}">
                <a16:creationId xmlns:a16="http://schemas.microsoft.com/office/drawing/2014/main" id="{6FB61059-A89D-022E-E25F-DFE8EB35A454}"/>
              </a:ext>
              <a:ext uri="{C183D7F6-B498-43B3-948B-1728B52AA6E4}">
                <adec:decorative xmlns:adec="http://schemas.microsoft.com/office/drawing/2017/decorative" val="1"/>
              </a:ext>
            </a:extLst>
          </p:cNvPr>
          <p:cNvSpPr/>
          <p:nvPr/>
        </p:nvSpPr>
        <p:spPr>
          <a:xfrm>
            <a:off x="8018827" y="5574503"/>
            <a:ext cx="1463040" cy="715562"/>
          </a:xfrm>
          <a:prstGeom prst="roundRect">
            <a:avLst>
              <a:gd name="adj" fmla="val 15358"/>
            </a:avLst>
          </a:prstGeom>
          <a:gradFill flip="none" rotWithShape="1">
            <a:gsLst>
              <a:gs pos="89000">
                <a:schemeClr val="bg1">
                  <a:alpha val="35000"/>
                </a:schemeClr>
              </a:gs>
              <a:gs pos="100000">
                <a:schemeClr val="bg1">
                  <a:alpha val="58000"/>
                </a:schemeClr>
              </a:gs>
            </a:gsLst>
            <a:path path="rect">
              <a:fillToRect l="50000" t="50000" r="50000" b="50000"/>
            </a:path>
            <a:tileRect/>
          </a:gra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spcBef>
                <a:spcPts val="0"/>
              </a:spcBef>
              <a:buSzTx/>
              <a:defRPr/>
            </a:pPr>
            <a:r>
              <a:rPr lang="en-US" sz="1600">
                <a:solidFill>
                  <a:srgbClr val="463668"/>
                </a:solidFill>
                <a:latin typeface="Segoe UI Semibold" panose="020B0502040204020203" pitchFamily="34" charset="0"/>
                <a:cs typeface="Segoe UI Semibold" panose="020B0502040204020203" pitchFamily="34" charset="0"/>
              </a:rPr>
              <a:t>Writing assistance</a:t>
            </a:r>
          </a:p>
        </p:txBody>
      </p:sp>
      <p:sp>
        <p:nvSpPr>
          <p:cNvPr id="15" name="Rectangle: Rounded Corners 14">
            <a:extLst>
              <a:ext uri="{FF2B5EF4-FFF2-40B4-BE49-F238E27FC236}">
                <a16:creationId xmlns:a16="http://schemas.microsoft.com/office/drawing/2014/main" id="{094328EF-2285-6CE7-50BC-1A0439BF3DEF}"/>
              </a:ext>
              <a:ext uri="{C183D7F6-B498-43B3-948B-1728B52AA6E4}">
                <adec:decorative xmlns:adec="http://schemas.microsoft.com/office/drawing/2017/decorative" val="1"/>
              </a:ext>
            </a:extLst>
          </p:cNvPr>
          <p:cNvSpPr/>
          <p:nvPr/>
        </p:nvSpPr>
        <p:spPr>
          <a:xfrm>
            <a:off x="5259705" y="4509744"/>
            <a:ext cx="1463040" cy="715562"/>
          </a:xfrm>
          <a:prstGeom prst="roundRect">
            <a:avLst>
              <a:gd name="adj" fmla="val 15358"/>
            </a:avLst>
          </a:prstGeom>
          <a:gradFill flip="none" rotWithShape="1">
            <a:gsLst>
              <a:gs pos="89000">
                <a:schemeClr val="bg1">
                  <a:alpha val="35000"/>
                </a:schemeClr>
              </a:gs>
              <a:gs pos="100000">
                <a:schemeClr val="bg1">
                  <a:alpha val="58000"/>
                </a:schemeClr>
              </a:gs>
            </a:gsLst>
            <a:path path="rect">
              <a:fillToRect l="50000" t="50000" r="50000" b="50000"/>
            </a:path>
            <a:tileRect/>
          </a:gra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spcBef>
                <a:spcPts val="0"/>
              </a:spcBef>
              <a:buSzTx/>
              <a:defRPr/>
            </a:pPr>
            <a:r>
              <a:rPr lang="en-US" sz="1600">
                <a:solidFill>
                  <a:srgbClr val="463668"/>
                </a:solidFill>
                <a:latin typeface="Segoe UI Semibold" panose="020B0502040204020203" pitchFamily="34" charset="0"/>
                <a:cs typeface="Segoe UI Semibold" panose="020B0502040204020203" pitchFamily="34" charset="0"/>
              </a:rPr>
              <a:t>Code generation</a:t>
            </a:r>
          </a:p>
        </p:txBody>
      </p:sp>
      <p:sp>
        <p:nvSpPr>
          <p:cNvPr id="16" name="Rectangle: Rounded Corners 15">
            <a:extLst>
              <a:ext uri="{FF2B5EF4-FFF2-40B4-BE49-F238E27FC236}">
                <a16:creationId xmlns:a16="http://schemas.microsoft.com/office/drawing/2014/main" id="{856BB53B-1D3E-2075-DA8C-2B8952150C90}"/>
              </a:ext>
              <a:ext uri="{C183D7F6-B498-43B3-948B-1728B52AA6E4}">
                <adec:decorative xmlns:adec="http://schemas.microsoft.com/office/drawing/2017/decorative" val="1"/>
              </a:ext>
            </a:extLst>
          </p:cNvPr>
          <p:cNvSpPr/>
          <p:nvPr/>
        </p:nvSpPr>
        <p:spPr>
          <a:xfrm>
            <a:off x="7734383" y="4509744"/>
            <a:ext cx="1463040" cy="715562"/>
          </a:xfrm>
          <a:prstGeom prst="roundRect">
            <a:avLst>
              <a:gd name="adj" fmla="val 15358"/>
            </a:avLst>
          </a:prstGeom>
          <a:gradFill flip="none" rotWithShape="1">
            <a:gsLst>
              <a:gs pos="89000">
                <a:schemeClr val="bg1">
                  <a:alpha val="35000"/>
                </a:schemeClr>
              </a:gs>
              <a:gs pos="100000">
                <a:schemeClr val="bg1">
                  <a:alpha val="58000"/>
                </a:schemeClr>
              </a:gs>
            </a:gsLst>
            <a:path path="rect">
              <a:fillToRect l="50000" t="50000" r="50000" b="50000"/>
            </a:path>
            <a:tileRect/>
          </a:gra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spcBef>
                <a:spcPts val="0"/>
              </a:spcBef>
              <a:buSzTx/>
              <a:defRPr/>
            </a:pPr>
            <a:r>
              <a:rPr lang="en-US" sz="1600">
                <a:solidFill>
                  <a:srgbClr val="463668"/>
                </a:solidFill>
                <a:latin typeface="Segoe UI Semibold" panose="020B0502040204020203" pitchFamily="34" charset="0"/>
                <a:cs typeface="Segoe UI Semibold" panose="020B0502040204020203" pitchFamily="34" charset="0"/>
              </a:rPr>
              <a:t>Answering questions</a:t>
            </a:r>
          </a:p>
        </p:txBody>
      </p:sp>
      <p:sp>
        <p:nvSpPr>
          <p:cNvPr id="17" name="Rectangle: Rounded Corners 16">
            <a:extLst>
              <a:ext uri="{FF2B5EF4-FFF2-40B4-BE49-F238E27FC236}">
                <a16:creationId xmlns:a16="http://schemas.microsoft.com/office/drawing/2014/main" id="{1819A833-D28A-C234-E870-9B911D02B900}"/>
              </a:ext>
              <a:ext uri="{C183D7F6-B498-43B3-948B-1728B52AA6E4}">
                <adec:decorative xmlns:adec="http://schemas.microsoft.com/office/drawing/2017/decorative" val="1"/>
              </a:ext>
            </a:extLst>
          </p:cNvPr>
          <p:cNvSpPr/>
          <p:nvPr/>
        </p:nvSpPr>
        <p:spPr>
          <a:xfrm>
            <a:off x="4315010" y="1514084"/>
            <a:ext cx="1463040" cy="715562"/>
          </a:xfrm>
          <a:prstGeom prst="roundRect">
            <a:avLst>
              <a:gd name="adj" fmla="val 15358"/>
            </a:avLst>
          </a:prstGeom>
          <a:gradFill flip="none" rotWithShape="1">
            <a:gsLst>
              <a:gs pos="89000">
                <a:schemeClr val="bg1">
                  <a:alpha val="35000"/>
                </a:schemeClr>
              </a:gs>
              <a:gs pos="100000">
                <a:schemeClr val="bg1">
                  <a:alpha val="58000"/>
                </a:schemeClr>
              </a:gs>
            </a:gsLst>
            <a:path path="rect">
              <a:fillToRect l="50000" t="50000" r="50000" b="50000"/>
            </a:path>
            <a:tileRect/>
          </a:gra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spcBef>
                <a:spcPts val="0"/>
              </a:spcBef>
              <a:buSzTx/>
              <a:defRPr/>
            </a:pPr>
            <a:r>
              <a:rPr lang="en-US" sz="1600">
                <a:solidFill>
                  <a:srgbClr val="463668"/>
                </a:solidFill>
                <a:latin typeface="Segoe UI Semibold" panose="020B0502040204020203" pitchFamily="34" charset="0"/>
                <a:cs typeface="Segoe UI Semibold" panose="020B0502040204020203" pitchFamily="34" charset="0"/>
              </a:rPr>
              <a:t>Creative Ideation</a:t>
            </a:r>
          </a:p>
        </p:txBody>
      </p:sp>
      <p:sp>
        <p:nvSpPr>
          <p:cNvPr id="18" name="Rectangle: Rounded Corners 17">
            <a:extLst>
              <a:ext uri="{FF2B5EF4-FFF2-40B4-BE49-F238E27FC236}">
                <a16:creationId xmlns:a16="http://schemas.microsoft.com/office/drawing/2014/main" id="{FF9F5034-BC54-13D9-F1C3-67E756C5DA5F}"/>
              </a:ext>
              <a:ext uri="{C183D7F6-B498-43B3-948B-1728B52AA6E4}">
                <adec:decorative xmlns:adec="http://schemas.microsoft.com/office/drawing/2017/decorative" val="1"/>
              </a:ext>
            </a:extLst>
          </p:cNvPr>
          <p:cNvSpPr/>
          <p:nvPr/>
        </p:nvSpPr>
        <p:spPr>
          <a:xfrm>
            <a:off x="6149793" y="1514084"/>
            <a:ext cx="1463040" cy="715562"/>
          </a:xfrm>
          <a:prstGeom prst="roundRect">
            <a:avLst>
              <a:gd name="adj" fmla="val 15358"/>
            </a:avLst>
          </a:prstGeom>
          <a:gradFill flip="none" rotWithShape="1">
            <a:gsLst>
              <a:gs pos="89000">
                <a:schemeClr val="bg1">
                  <a:alpha val="35000"/>
                </a:schemeClr>
              </a:gs>
              <a:gs pos="100000">
                <a:schemeClr val="bg1">
                  <a:alpha val="58000"/>
                </a:schemeClr>
              </a:gs>
            </a:gsLst>
            <a:path path="rect">
              <a:fillToRect l="50000" t="50000" r="50000" b="50000"/>
            </a:path>
            <a:tileRect/>
          </a:gra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spcBef>
                <a:spcPts val="0"/>
              </a:spcBef>
              <a:buSzTx/>
              <a:defRPr/>
            </a:pPr>
            <a:r>
              <a:rPr lang="en-US" sz="1600">
                <a:solidFill>
                  <a:srgbClr val="463668"/>
                </a:solidFill>
                <a:latin typeface="Segoe UI Semibold" panose="020B0502040204020203" pitchFamily="34" charset="0"/>
                <a:cs typeface="Segoe UI Semibold" panose="020B0502040204020203" pitchFamily="34" charset="0"/>
              </a:rPr>
              <a:t>Subject Research</a:t>
            </a:r>
          </a:p>
        </p:txBody>
      </p:sp>
      <p:sp>
        <p:nvSpPr>
          <p:cNvPr id="19" name="Rectangle: Rounded Corners 18">
            <a:extLst>
              <a:ext uri="{FF2B5EF4-FFF2-40B4-BE49-F238E27FC236}">
                <a16:creationId xmlns:a16="http://schemas.microsoft.com/office/drawing/2014/main" id="{7CAF2114-3C1E-1704-3729-FD522B691A86}"/>
              </a:ext>
              <a:ext uri="{C183D7F6-B498-43B3-948B-1728B52AA6E4}">
                <adec:decorative xmlns:adec="http://schemas.microsoft.com/office/drawing/2017/decorative" val="1"/>
              </a:ext>
            </a:extLst>
          </p:cNvPr>
          <p:cNvSpPr/>
          <p:nvPr/>
        </p:nvSpPr>
        <p:spPr>
          <a:xfrm>
            <a:off x="7973972" y="1666484"/>
            <a:ext cx="1463040" cy="715562"/>
          </a:xfrm>
          <a:prstGeom prst="roundRect">
            <a:avLst>
              <a:gd name="adj" fmla="val 15358"/>
            </a:avLst>
          </a:prstGeom>
          <a:gradFill flip="none" rotWithShape="1">
            <a:gsLst>
              <a:gs pos="89000">
                <a:schemeClr val="bg1">
                  <a:alpha val="35000"/>
                </a:schemeClr>
              </a:gs>
              <a:gs pos="100000">
                <a:schemeClr val="bg1">
                  <a:alpha val="58000"/>
                </a:schemeClr>
              </a:gs>
            </a:gsLst>
            <a:path path="rect">
              <a:fillToRect l="50000" t="50000" r="50000" b="50000"/>
            </a:path>
            <a:tileRect/>
          </a:gra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spcBef>
                <a:spcPts val="0"/>
              </a:spcBef>
              <a:buSzTx/>
              <a:defRPr/>
            </a:pPr>
            <a:r>
              <a:rPr lang="en-US" sz="1600">
                <a:solidFill>
                  <a:srgbClr val="463668"/>
                </a:solidFill>
                <a:latin typeface="Segoe UI Semibold" panose="020B0502040204020203" pitchFamily="34" charset="0"/>
                <a:cs typeface="Segoe UI Semibold" panose="020B0502040204020203" pitchFamily="34" charset="0"/>
              </a:rPr>
              <a:t>Dialog </a:t>
            </a:r>
            <a:br>
              <a:rPr lang="en-US" sz="1600">
                <a:solidFill>
                  <a:srgbClr val="463668"/>
                </a:solidFill>
                <a:latin typeface="Segoe UI Semibold" panose="020B0502040204020203" pitchFamily="34" charset="0"/>
                <a:cs typeface="Segoe UI Semibold" panose="020B0502040204020203" pitchFamily="34" charset="0"/>
              </a:rPr>
            </a:br>
            <a:r>
              <a:rPr lang="en-US" sz="1600">
                <a:solidFill>
                  <a:srgbClr val="463668"/>
                </a:solidFill>
                <a:latin typeface="Segoe UI Semibold" panose="020B0502040204020203" pitchFamily="34" charset="0"/>
                <a:cs typeface="Segoe UI Semibold" panose="020B0502040204020203" pitchFamily="34" charset="0"/>
              </a:rPr>
              <a:t>agents</a:t>
            </a:r>
          </a:p>
        </p:txBody>
      </p:sp>
      <p:sp>
        <p:nvSpPr>
          <p:cNvPr id="20" name="Rectangle: Rounded Corners 19">
            <a:extLst>
              <a:ext uri="{FF2B5EF4-FFF2-40B4-BE49-F238E27FC236}">
                <a16:creationId xmlns:a16="http://schemas.microsoft.com/office/drawing/2014/main" id="{EE050C70-9130-F589-0870-86705F48B857}"/>
              </a:ext>
              <a:ext uri="{C183D7F6-B498-43B3-948B-1728B52AA6E4}">
                <adec:decorative xmlns:adec="http://schemas.microsoft.com/office/drawing/2017/decorative" val="1"/>
              </a:ext>
            </a:extLst>
          </p:cNvPr>
          <p:cNvSpPr/>
          <p:nvPr/>
        </p:nvSpPr>
        <p:spPr>
          <a:xfrm>
            <a:off x="9808755" y="2307969"/>
            <a:ext cx="1463040" cy="715562"/>
          </a:xfrm>
          <a:prstGeom prst="roundRect">
            <a:avLst>
              <a:gd name="adj" fmla="val 15358"/>
            </a:avLst>
          </a:prstGeom>
          <a:gradFill flip="none" rotWithShape="1">
            <a:gsLst>
              <a:gs pos="89000">
                <a:schemeClr val="bg1">
                  <a:alpha val="35000"/>
                </a:schemeClr>
              </a:gs>
              <a:gs pos="100000">
                <a:schemeClr val="bg1">
                  <a:alpha val="58000"/>
                </a:schemeClr>
              </a:gs>
            </a:gsLst>
            <a:path path="rect">
              <a:fillToRect l="50000" t="50000" r="50000" b="50000"/>
            </a:path>
            <a:tileRect/>
          </a:gra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spcBef>
                <a:spcPts val="0"/>
              </a:spcBef>
              <a:buSzTx/>
              <a:defRPr/>
            </a:pPr>
            <a:r>
              <a:rPr lang="en-US" sz="1600">
                <a:solidFill>
                  <a:srgbClr val="463668"/>
                </a:solidFill>
                <a:latin typeface="Segoe UI Semibold" panose="020B0502040204020203" pitchFamily="34" charset="0"/>
                <a:cs typeface="Segoe UI Semibold" panose="020B0502040204020203" pitchFamily="34" charset="0"/>
              </a:rPr>
              <a:t>Comments from code</a:t>
            </a:r>
          </a:p>
        </p:txBody>
      </p:sp>
      <p:sp>
        <p:nvSpPr>
          <p:cNvPr id="21" name="Rectangle: Rounded Corners 20">
            <a:extLst>
              <a:ext uri="{FF2B5EF4-FFF2-40B4-BE49-F238E27FC236}">
                <a16:creationId xmlns:a16="http://schemas.microsoft.com/office/drawing/2014/main" id="{2D38F72E-D614-A804-574D-8AC89A7C7E59}"/>
              </a:ext>
              <a:ext uri="{C183D7F6-B498-43B3-948B-1728B52AA6E4}">
                <adec:decorative xmlns:adec="http://schemas.microsoft.com/office/drawing/2017/decorative" val="1"/>
              </a:ext>
            </a:extLst>
          </p:cNvPr>
          <p:cNvSpPr/>
          <p:nvPr/>
        </p:nvSpPr>
        <p:spPr>
          <a:xfrm>
            <a:off x="10227119" y="3396942"/>
            <a:ext cx="1463040" cy="715562"/>
          </a:xfrm>
          <a:prstGeom prst="roundRect">
            <a:avLst>
              <a:gd name="adj" fmla="val 15358"/>
            </a:avLst>
          </a:prstGeom>
          <a:gradFill flip="none" rotWithShape="1">
            <a:gsLst>
              <a:gs pos="89000">
                <a:schemeClr val="bg1">
                  <a:alpha val="35000"/>
                </a:schemeClr>
              </a:gs>
              <a:gs pos="100000">
                <a:schemeClr val="bg1">
                  <a:alpha val="58000"/>
                </a:schemeClr>
              </a:gs>
            </a:gsLst>
            <a:path path="rect">
              <a:fillToRect l="50000" t="50000" r="50000" b="50000"/>
            </a:path>
            <a:tileRect/>
          </a:gra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spcBef>
                <a:spcPts val="0"/>
              </a:spcBef>
              <a:buSzTx/>
              <a:defRPr/>
            </a:pPr>
            <a:r>
              <a:rPr lang="en-US" sz="1600">
                <a:solidFill>
                  <a:srgbClr val="463668"/>
                </a:solidFill>
                <a:latin typeface="Segoe UI Semibold" panose="020B0502040204020203" pitchFamily="34" charset="0"/>
                <a:cs typeface="Segoe UI Semibold" panose="020B0502040204020203" pitchFamily="34" charset="0"/>
              </a:rPr>
              <a:t>Semantic search</a:t>
            </a:r>
          </a:p>
        </p:txBody>
      </p:sp>
      <p:sp>
        <p:nvSpPr>
          <p:cNvPr id="22" name="Rectangle: Rounded Corners 21">
            <a:extLst>
              <a:ext uri="{FF2B5EF4-FFF2-40B4-BE49-F238E27FC236}">
                <a16:creationId xmlns:a16="http://schemas.microsoft.com/office/drawing/2014/main" id="{6D99E93B-1D04-62E5-269B-691DCFB391C2}"/>
              </a:ext>
              <a:ext uri="{C183D7F6-B498-43B3-948B-1728B52AA6E4}">
                <adec:decorative xmlns:adec="http://schemas.microsoft.com/office/drawing/2017/decorative" val="1"/>
              </a:ext>
            </a:extLst>
          </p:cNvPr>
          <p:cNvSpPr/>
          <p:nvPr/>
        </p:nvSpPr>
        <p:spPr>
          <a:xfrm>
            <a:off x="9808755" y="4664613"/>
            <a:ext cx="1463040" cy="715562"/>
          </a:xfrm>
          <a:prstGeom prst="roundRect">
            <a:avLst>
              <a:gd name="adj" fmla="val 15358"/>
            </a:avLst>
          </a:prstGeom>
          <a:gradFill flip="none" rotWithShape="1">
            <a:gsLst>
              <a:gs pos="89000">
                <a:schemeClr val="bg1">
                  <a:alpha val="35000"/>
                </a:schemeClr>
              </a:gs>
              <a:gs pos="100000">
                <a:schemeClr val="bg1">
                  <a:alpha val="58000"/>
                </a:schemeClr>
              </a:gs>
            </a:gsLst>
            <a:path path="rect">
              <a:fillToRect l="50000" t="50000" r="50000" b="50000"/>
            </a:path>
            <a:tileRect/>
          </a:gra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spcBef>
                <a:spcPts val="0"/>
              </a:spcBef>
              <a:buSzTx/>
              <a:defRPr/>
            </a:pPr>
            <a:r>
              <a:rPr lang="en-US" sz="1600">
                <a:solidFill>
                  <a:srgbClr val="463668"/>
                </a:solidFill>
                <a:latin typeface="Segoe UI Semibold" panose="020B0502040204020203" pitchFamily="34" charset="0"/>
                <a:cs typeface="Segoe UI Semibold" panose="020B0502040204020203" pitchFamily="34" charset="0"/>
              </a:rPr>
              <a:t>Image Generation</a:t>
            </a:r>
          </a:p>
        </p:txBody>
      </p:sp>
    </p:spTree>
    <p:extLst>
      <p:ext uri="{BB962C8B-B14F-4D97-AF65-F5344CB8AC3E}">
        <p14:creationId xmlns:p14="http://schemas.microsoft.com/office/powerpoint/2010/main" val="315440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grpId="0" nodeType="withEffect">
                                  <p:stCondLst>
                                    <p:cond delay="75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grpId="0" nodeType="withEffect">
                                  <p:stCondLst>
                                    <p:cond delay="1000"/>
                                  </p:st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fltVal val="0"/>
                                          </p:val>
                                        </p:tav>
                                        <p:tav tm="100000">
                                          <p:val>
                                            <p:strVal val="#ppt_h"/>
                                          </p:val>
                                        </p:tav>
                                      </p:tavLst>
                                    </p:anim>
                                    <p:animEffect transition="in" filter="fade">
                                      <p:cBhvr>
                                        <p:cTn id="59" dur="500"/>
                                        <p:tgtEl>
                                          <p:spTgt spid="16"/>
                                        </p:tgtEl>
                                      </p:cBhvr>
                                    </p:animEffect>
                                  </p:childTnLst>
                                </p:cTn>
                              </p:par>
                              <p:par>
                                <p:cTn id="60" presetID="53" presetClass="entr" presetSubtype="16" fill="hold" grpId="0" nodeType="withEffect">
                                  <p:stCondLst>
                                    <p:cond delay="250"/>
                                  </p:st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par>
                                <p:cTn id="65" presetID="53" presetClass="entr" presetSubtype="16" fill="hold" grpId="0" nodeType="withEffect">
                                  <p:stCondLst>
                                    <p:cond delay="75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p:cTn id="72" dur="500" fill="hold"/>
                                        <p:tgtEl>
                                          <p:spTgt spid="19"/>
                                        </p:tgtEl>
                                        <p:attrNameLst>
                                          <p:attrName>ppt_w</p:attrName>
                                        </p:attrNameLst>
                                      </p:cBhvr>
                                      <p:tavLst>
                                        <p:tav tm="0">
                                          <p:val>
                                            <p:fltVal val="0"/>
                                          </p:val>
                                        </p:tav>
                                        <p:tav tm="100000">
                                          <p:val>
                                            <p:strVal val="#ppt_w"/>
                                          </p:val>
                                        </p:tav>
                                      </p:tavLst>
                                    </p:anim>
                                    <p:anim calcmode="lin" valueType="num">
                                      <p:cBhvr>
                                        <p:cTn id="73" dur="500" fill="hold"/>
                                        <p:tgtEl>
                                          <p:spTgt spid="19"/>
                                        </p:tgtEl>
                                        <p:attrNameLst>
                                          <p:attrName>ppt_h</p:attrName>
                                        </p:attrNameLst>
                                      </p:cBhvr>
                                      <p:tavLst>
                                        <p:tav tm="0">
                                          <p:val>
                                            <p:fltVal val="0"/>
                                          </p:val>
                                        </p:tav>
                                        <p:tav tm="100000">
                                          <p:val>
                                            <p:strVal val="#ppt_h"/>
                                          </p:val>
                                        </p:tav>
                                      </p:tavLst>
                                    </p:anim>
                                    <p:animEffect transition="in" filter="fade">
                                      <p:cBhvr>
                                        <p:cTn id="74" dur="500"/>
                                        <p:tgtEl>
                                          <p:spTgt spid="19"/>
                                        </p:tgtEl>
                                      </p:cBhvr>
                                    </p:animEffect>
                                  </p:childTnLst>
                                </p:cTn>
                              </p:par>
                              <p:par>
                                <p:cTn id="75" presetID="53" presetClass="entr" presetSubtype="16" fill="hold" grpId="0" nodeType="withEffect">
                                  <p:stCondLst>
                                    <p:cond delay="1000"/>
                                  </p:stCondLst>
                                  <p:childTnLst>
                                    <p:set>
                                      <p:cBhvr>
                                        <p:cTn id="76" dur="1" fill="hold">
                                          <p:stCondLst>
                                            <p:cond delay="0"/>
                                          </p:stCondLst>
                                        </p:cTn>
                                        <p:tgtEl>
                                          <p:spTgt spid="20"/>
                                        </p:tgtEl>
                                        <p:attrNameLst>
                                          <p:attrName>style.visibility</p:attrName>
                                        </p:attrNameLst>
                                      </p:cBhvr>
                                      <p:to>
                                        <p:strVal val="visible"/>
                                      </p:to>
                                    </p:set>
                                    <p:anim calcmode="lin" valueType="num">
                                      <p:cBhvr>
                                        <p:cTn id="77" dur="500" fill="hold"/>
                                        <p:tgtEl>
                                          <p:spTgt spid="20"/>
                                        </p:tgtEl>
                                        <p:attrNameLst>
                                          <p:attrName>ppt_w</p:attrName>
                                        </p:attrNameLst>
                                      </p:cBhvr>
                                      <p:tavLst>
                                        <p:tav tm="0">
                                          <p:val>
                                            <p:fltVal val="0"/>
                                          </p:val>
                                        </p:tav>
                                        <p:tav tm="100000">
                                          <p:val>
                                            <p:strVal val="#ppt_w"/>
                                          </p:val>
                                        </p:tav>
                                      </p:tavLst>
                                    </p:anim>
                                    <p:anim calcmode="lin" valueType="num">
                                      <p:cBhvr>
                                        <p:cTn id="78" dur="500" fill="hold"/>
                                        <p:tgtEl>
                                          <p:spTgt spid="20"/>
                                        </p:tgtEl>
                                        <p:attrNameLst>
                                          <p:attrName>ppt_h</p:attrName>
                                        </p:attrNameLst>
                                      </p:cBhvr>
                                      <p:tavLst>
                                        <p:tav tm="0">
                                          <p:val>
                                            <p:fltVal val="0"/>
                                          </p:val>
                                        </p:tav>
                                        <p:tav tm="100000">
                                          <p:val>
                                            <p:strVal val="#ppt_h"/>
                                          </p:val>
                                        </p:tav>
                                      </p:tavLst>
                                    </p:anim>
                                    <p:animEffect transition="in" filter="fade">
                                      <p:cBhvr>
                                        <p:cTn id="79" dur="500"/>
                                        <p:tgtEl>
                                          <p:spTgt spid="20"/>
                                        </p:tgtEl>
                                      </p:cBhvr>
                                    </p:animEffect>
                                  </p:childTnLst>
                                </p:cTn>
                              </p:par>
                              <p:par>
                                <p:cTn id="80" presetID="53" presetClass="entr" presetSubtype="16" fill="hold" grpId="0" nodeType="withEffect">
                                  <p:stCondLst>
                                    <p:cond delay="500"/>
                                  </p:stCondLst>
                                  <p:childTnLst>
                                    <p:set>
                                      <p:cBhvr>
                                        <p:cTn id="81" dur="1" fill="hold">
                                          <p:stCondLst>
                                            <p:cond delay="0"/>
                                          </p:stCondLst>
                                        </p:cTn>
                                        <p:tgtEl>
                                          <p:spTgt spid="21"/>
                                        </p:tgtEl>
                                        <p:attrNameLst>
                                          <p:attrName>style.visibility</p:attrName>
                                        </p:attrNameLst>
                                      </p:cBhvr>
                                      <p:to>
                                        <p:strVal val="visible"/>
                                      </p:to>
                                    </p:set>
                                    <p:anim calcmode="lin" valueType="num">
                                      <p:cBhvr>
                                        <p:cTn id="82" dur="500" fill="hold"/>
                                        <p:tgtEl>
                                          <p:spTgt spid="21"/>
                                        </p:tgtEl>
                                        <p:attrNameLst>
                                          <p:attrName>ppt_w</p:attrName>
                                        </p:attrNameLst>
                                      </p:cBhvr>
                                      <p:tavLst>
                                        <p:tav tm="0">
                                          <p:val>
                                            <p:fltVal val="0"/>
                                          </p:val>
                                        </p:tav>
                                        <p:tav tm="100000">
                                          <p:val>
                                            <p:strVal val="#ppt_w"/>
                                          </p:val>
                                        </p:tav>
                                      </p:tavLst>
                                    </p:anim>
                                    <p:anim calcmode="lin" valueType="num">
                                      <p:cBhvr>
                                        <p:cTn id="83" dur="500" fill="hold"/>
                                        <p:tgtEl>
                                          <p:spTgt spid="21"/>
                                        </p:tgtEl>
                                        <p:attrNameLst>
                                          <p:attrName>ppt_h</p:attrName>
                                        </p:attrNameLst>
                                      </p:cBhvr>
                                      <p:tavLst>
                                        <p:tav tm="0">
                                          <p:val>
                                            <p:fltVal val="0"/>
                                          </p:val>
                                        </p:tav>
                                        <p:tav tm="100000">
                                          <p:val>
                                            <p:strVal val="#ppt_h"/>
                                          </p:val>
                                        </p:tav>
                                      </p:tavLst>
                                    </p:anim>
                                    <p:animEffect transition="in" filter="fade">
                                      <p:cBhvr>
                                        <p:cTn id="84" dur="500"/>
                                        <p:tgtEl>
                                          <p:spTgt spid="21"/>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p:cTn id="87" dur="500" fill="hold"/>
                                        <p:tgtEl>
                                          <p:spTgt spid="22"/>
                                        </p:tgtEl>
                                        <p:attrNameLst>
                                          <p:attrName>ppt_w</p:attrName>
                                        </p:attrNameLst>
                                      </p:cBhvr>
                                      <p:tavLst>
                                        <p:tav tm="0">
                                          <p:val>
                                            <p:fltVal val="0"/>
                                          </p:val>
                                        </p:tav>
                                        <p:tav tm="100000">
                                          <p:val>
                                            <p:strVal val="#ppt_w"/>
                                          </p:val>
                                        </p:tav>
                                      </p:tavLst>
                                    </p:anim>
                                    <p:anim calcmode="lin" valueType="num">
                                      <p:cBhvr>
                                        <p:cTn id="88" dur="500" fill="hold"/>
                                        <p:tgtEl>
                                          <p:spTgt spid="22"/>
                                        </p:tgtEl>
                                        <p:attrNameLst>
                                          <p:attrName>ppt_h</p:attrName>
                                        </p:attrNameLst>
                                      </p:cBhvr>
                                      <p:tavLst>
                                        <p:tav tm="0">
                                          <p:val>
                                            <p:fltVal val="0"/>
                                          </p:val>
                                        </p:tav>
                                        <p:tav tm="100000">
                                          <p:val>
                                            <p:strVal val="#ppt_h"/>
                                          </p:val>
                                        </p:tav>
                                      </p:tavLst>
                                    </p:anim>
                                    <p:animEffect transition="in" filter="fade">
                                      <p:cBhvr>
                                        <p:cTn id="8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BB50B51-D8C7-4E09-B2BF-35F9267DFFCE}"/>
              </a:ext>
            </a:extLst>
          </p:cNvPr>
          <p:cNvSpPr/>
          <p:nvPr/>
        </p:nvSpPr>
        <p:spPr>
          <a:xfrm>
            <a:off x="7286598" y="5024122"/>
            <a:ext cx="2973342" cy="1585049"/>
          </a:xfrm>
          <a:prstGeom prst="rect">
            <a:avLst/>
          </a:prstGeom>
        </p:spPr>
        <p:txBody>
          <a:bodyPr wrap="square">
            <a:spAutoFit/>
          </a:bodyPr>
          <a:lstStyle/>
          <a:p>
            <a:pPr algn="ctr"/>
            <a:r>
              <a:rPr lang="en-US" sz="2000" dirty="0">
                <a:solidFill>
                  <a:srgbClr val="004D86"/>
                </a:solidFill>
                <a:latin typeface="Segoe UI" panose="020B0502040204020203" pitchFamily="34" charset="0"/>
                <a:cs typeface="Segoe UI" panose="020B0502040204020203" pitchFamily="34" charset="0"/>
              </a:rPr>
              <a:t>Breakthrough Algorithms</a:t>
            </a:r>
          </a:p>
          <a:p>
            <a:endParaRPr lang="en-US" sz="12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Advancements in applying sophisticated mathematics &amp; statistics has allowed algorithms tackle advanced tasks such a neural network training or complex simulations</a:t>
            </a:r>
            <a:endParaRPr lang="en-US" sz="1200" b="1" dirty="0">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202A0871-FCCF-400F-AFF1-D9A964AB5681}"/>
              </a:ext>
            </a:extLst>
          </p:cNvPr>
          <p:cNvSpPr/>
          <p:nvPr/>
        </p:nvSpPr>
        <p:spPr>
          <a:xfrm>
            <a:off x="4397376" y="5050312"/>
            <a:ext cx="2739095" cy="1400383"/>
          </a:xfrm>
          <a:prstGeom prst="rect">
            <a:avLst/>
          </a:prstGeom>
        </p:spPr>
        <p:txBody>
          <a:bodyPr wrap="square">
            <a:spAutoFit/>
          </a:bodyPr>
          <a:lstStyle/>
          <a:p>
            <a:pPr algn="ctr"/>
            <a:r>
              <a:rPr lang="en-US" sz="2000" dirty="0">
                <a:solidFill>
                  <a:srgbClr val="004D86"/>
                </a:solidFill>
                <a:latin typeface="Segoe UI" panose="020B0502040204020203" pitchFamily="34" charset="0"/>
                <a:cs typeface="Segoe UI" panose="020B0502040204020203" pitchFamily="34" charset="0"/>
              </a:rPr>
              <a:t>Massive Compute Power</a:t>
            </a:r>
          </a:p>
          <a:p>
            <a:endParaRPr lang="en-US" sz="13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Availability of massive &amp; specialized compute resources (especially on the cloud) to process big data with specialized algorithms</a:t>
            </a:r>
          </a:p>
        </p:txBody>
      </p:sp>
      <p:sp>
        <p:nvSpPr>
          <p:cNvPr id="5" name="Rectangle 4">
            <a:extLst>
              <a:ext uri="{FF2B5EF4-FFF2-40B4-BE49-F238E27FC236}">
                <a16:creationId xmlns:a16="http://schemas.microsoft.com/office/drawing/2014/main" id="{50834D71-D7A7-4DCE-9A65-B51D67F60E8F}"/>
              </a:ext>
            </a:extLst>
          </p:cNvPr>
          <p:cNvSpPr/>
          <p:nvPr/>
        </p:nvSpPr>
        <p:spPr>
          <a:xfrm>
            <a:off x="1932060" y="5050312"/>
            <a:ext cx="2421268" cy="1569660"/>
          </a:xfrm>
          <a:prstGeom prst="rect">
            <a:avLst/>
          </a:prstGeom>
        </p:spPr>
        <p:txBody>
          <a:bodyPr wrap="square">
            <a:spAutoFit/>
          </a:bodyPr>
          <a:lstStyle/>
          <a:p>
            <a:pPr algn="ctr"/>
            <a:r>
              <a:rPr lang="en-US" sz="2000" dirty="0">
                <a:solidFill>
                  <a:srgbClr val="004D86"/>
                </a:solidFill>
                <a:latin typeface="Segoe UI" panose="020B0502040204020203" pitchFamily="34" charset="0"/>
                <a:cs typeface="Segoe UI" panose="020B0502040204020203" pitchFamily="34" charset="0"/>
              </a:rPr>
              <a:t>Big Data</a:t>
            </a:r>
          </a:p>
          <a:p>
            <a:endParaRPr lang="en-US" sz="12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Incredible amounts of data are being generated every second, across every business and connected consumer device</a:t>
            </a:r>
          </a:p>
          <a:p>
            <a:endParaRPr lang="en-US" sz="1200" dirty="0">
              <a:latin typeface="Segoe UI" panose="020B0502040204020203" pitchFamily="34" charset="0"/>
              <a:cs typeface="Segoe UI" panose="020B0502040204020203" pitchFamily="34" charset="0"/>
            </a:endParaRPr>
          </a:p>
        </p:txBody>
      </p:sp>
      <p:sp>
        <p:nvSpPr>
          <p:cNvPr id="3" name="Title 1" descr="Why AI – why now?&#10;">
            <a:extLst>
              <a:ext uri="{FF2B5EF4-FFF2-40B4-BE49-F238E27FC236}">
                <a16:creationId xmlns:a16="http://schemas.microsoft.com/office/drawing/2014/main" id="{D238B4CA-4DDA-44E5-8EBF-B9F0D439628C}"/>
              </a:ext>
            </a:extLst>
          </p:cNvPr>
          <p:cNvSpPr txBox="1">
            <a:spLocks/>
          </p:cNvSpPr>
          <p:nvPr/>
        </p:nvSpPr>
        <p:spPr>
          <a:xfrm>
            <a:off x="269240" y="289511"/>
            <a:ext cx="11655840" cy="89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tx1">
                  <a:lumMod val="75000"/>
                </a:schemeClr>
              </a:solidFill>
              <a:latin typeface="Segoe UI Light" panose="020B0502040204020203" pitchFamily="34" charset="0"/>
              <a:cs typeface="Segoe UI Light" panose="020B0502040204020203" pitchFamily="34" charset="0"/>
            </a:endParaRPr>
          </a:p>
        </p:txBody>
      </p:sp>
      <p:grpSp>
        <p:nvGrpSpPr>
          <p:cNvPr id="15" name="Group 14">
            <a:extLst>
              <a:ext uri="{FF2B5EF4-FFF2-40B4-BE49-F238E27FC236}">
                <a16:creationId xmlns:a16="http://schemas.microsoft.com/office/drawing/2014/main" id="{C1419ED1-9280-E14D-8511-426719B331EF}"/>
              </a:ext>
            </a:extLst>
          </p:cNvPr>
          <p:cNvGrpSpPr/>
          <p:nvPr/>
        </p:nvGrpSpPr>
        <p:grpSpPr>
          <a:xfrm rot="16200000">
            <a:off x="4795281" y="-751345"/>
            <a:ext cx="2465538" cy="8463784"/>
            <a:chOff x="7046260" y="296865"/>
            <a:chExt cx="1886528" cy="5688505"/>
          </a:xfrm>
          <a:solidFill>
            <a:srgbClr val="0078D4">
              <a:alpha val="60000"/>
            </a:srgbClr>
          </a:solidFill>
        </p:grpSpPr>
        <p:grpSp>
          <p:nvGrpSpPr>
            <p:cNvPr id="16" name="Group 15">
              <a:extLst>
                <a:ext uri="{FF2B5EF4-FFF2-40B4-BE49-F238E27FC236}">
                  <a16:creationId xmlns:a16="http://schemas.microsoft.com/office/drawing/2014/main" id="{F3122BEB-2C77-6946-A8CE-825813A39C0E}"/>
                </a:ext>
              </a:extLst>
            </p:cNvPr>
            <p:cNvGrpSpPr/>
            <p:nvPr/>
          </p:nvGrpSpPr>
          <p:grpSpPr>
            <a:xfrm rot="5400000">
              <a:off x="6101112" y="1262066"/>
              <a:ext cx="3796877" cy="1866475"/>
              <a:chOff x="1425575" y="207960"/>
              <a:chExt cx="4808538" cy="2363790"/>
            </a:xfrm>
            <a:grpFill/>
          </p:grpSpPr>
          <p:sp>
            <p:nvSpPr>
              <p:cNvPr id="18" name="Freeform 5">
                <a:extLst>
                  <a:ext uri="{FF2B5EF4-FFF2-40B4-BE49-F238E27FC236}">
                    <a16:creationId xmlns:a16="http://schemas.microsoft.com/office/drawing/2014/main" id="{52BF5E01-2B1B-AD40-9951-1B5B6C499759}"/>
                  </a:ext>
                </a:extLst>
              </p:cNvPr>
              <p:cNvSpPr>
                <a:spLocks/>
              </p:cNvSpPr>
              <p:nvPr/>
            </p:nvSpPr>
            <p:spPr bwMode="auto">
              <a:xfrm>
                <a:off x="1425575" y="207960"/>
                <a:ext cx="2397125" cy="2363788"/>
              </a:xfrm>
              <a:custGeom>
                <a:avLst/>
                <a:gdLst>
                  <a:gd name="T0" fmla="*/ 370 w 753"/>
                  <a:gd name="T1" fmla="*/ 741 h 741"/>
                  <a:gd name="T2" fmla="*/ 0 w 753"/>
                  <a:gd name="T3" fmla="*/ 371 h 741"/>
                  <a:gd name="T4" fmla="*/ 370 w 753"/>
                  <a:gd name="T5" fmla="*/ 0 h 741"/>
                  <a:gd name="T6" fmla="*/ 592 w 753"/>
                  <a:gd name="T7" fmla="*/ 74 h 741"/>
                  <a:gd name="T8" fmla="*/ 724 w 753"/>
                  <a:gd name="T9" fmla="*/ 261 h 741"/>
                  <a:gd name="T10" fmla="*/ 720 w 753"/>
                  <a:gd name="T11" fmla="*/ 275 h 741"/>
                  <a:gd name="T12" fmla="*/ 717 w 753"/>
                  <a:gd name="T13" fmla="*/ 263 h 741"/>
                  <a:gd name="T14" fmla="*/ 370 w 753"/>
                  <a:gd name="T15" fmla="*/ 8 h 741"/>
                  <a:gd name="T16" fmla="*/ 8 w 753"/>
                  <a:gd name="T17" fmla="*/ 371 h 741"/>
                  <a:gd name="T18" fmla="*/ 370 w 753"/>
                  <a:gd name="T19" fmla="*/ 733 h 741"/>
                  <a:gd name="T20" fmla="*/ 717 w 753"/>
                  <a:gd name="T21" fmla="*/ 479 h 741"/>
                  <a:gd name="T22" fmla="*/ 745 w 753"/>
                  <a:gd name="T23" fmla="*/ 370 h 741"/>
                  <a:gd name="T24" fmla="*/ 750 w 753"/>
                  <a:gd name="T25" fmla="*/ 367 h 741"/>
                  <a:gd name="T26" fmla="*/ 753 w 753"/>
                  <a:gd name="T27" fmla="*/ 372 h 741"/>
                  <a:gd name="T28" fmla="*/ 724 w 753"/>
                  <a:gd name="T29" fmla="*/ 481 h 741"/>
                  <a:gd name="T30" fmla="*/ 592 w 753"/>
                  <a:gd name="T31" fmla="*/ 668 h 741"/>
                  <a:gd name="T32" fmla="*/ 370 w 753"/>
                  <a:gd name="T33"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3" h="741">
                    <a:moveTo>
                      <a:pt x="370" y="741"/>
                    </a:moveTo>
                    <a:cubicBezTo>
                      <a:pt x="166" y="741"/>
                      <a:pt x="0" y="575"/>
                      <a:pt x="0" y="371"/>
                    </a:cubicBezTo>
                    <a:cubicBezTo>
                      <a:pt x="0" y="167"/>
                      <a:pt x="166" y="0"/>
                      <a:pt x="370" y="0"/>
                    </a:cubicBezTo>
                    <a:cubicBezTo>
                      <a:pt x="451" y="0"/>
                      <a:pt x="528" y="26"/>
                      <a:pt x="592" y="74"/>
                    </a:cubicBezTo>
                    <a:cubicBezTo>
                      <a:pt x="654" y="120"/>
                      <a:pt x="701" y="187"/>
                      <a:pt x="724" y="261"/>
                    </a:cubicBezTo>
                    <a:cubicBezTo>
                      <a:pt x="720" y="275"/>
                      <a:pt x="720" y="275"/>
                      <a:pt x="720" y="275"/>
                    </a:cubicBezTo>
                    <a:cubicBezTo>
                      <a:pt x="717" y="263"/>
                      <a:pt x="717" y="263"/>
                      <a:pt x="717" y="263"/>
                    </a:cubicBezTo>
                    <a:cubicBezTo>
                      <a:pt x="669" y="111"/>
                      <a:pt x="530" y="8"/>
                      <a:pt x="370" y="8"/>
                    </a:cubicBezTo>
                    <a:cubicBezTo>
                      <a:pt x="170" y="8"/>
                      <a:pt x="8" y="171"/>
                      <a:pt x="8" y="371"/>
                    </a:cubicBezTo>
                    <a:cubicBezTo>
                      <a:pt x="8" y="571"/>
                      <a:pt x="170" y="733"/>
                      <a:pt x="370" y="733"/>
                    </a:cubicBezTo>
                    <a:cubicBezTo>
                      <a:pt x="530" y="733"/>
                      <a:pt x="669" y="631"/>
                      <a:pt x="717" y="479"/>
                    </a:cubicBezTo>
                    <a:cubicBezTo>
                      <a:pt x="727" y="445"/>
                      <a:pt x="745" y="371"/>
                      <a:pt x="745" y="370"/>
                    </a:cubicBezTo>
                    <a:cubicBezTo>
                      <a:pt x="750" y="367"/>
                      <a:pt x="750" y="367"/>
                      <a:pt x="750" y="367"/>
                    </a:cubicBezTo>
                    <a:cubicBezTo>
                      <a:pt x="753" y="372"/>
                      <a:pt x="753" y="372"/>
                      <a:pt x="753" y="372"/>
                    </a:cubicBezTo>
                    <a:cubicBezTo>
                      <a:pt x="753" y="372"/>
                      <a:pt x="735" y="447"/>
                      <a:pt x="724" y="481"/>
                    </a:cubicBezTo>
                    <a:cubicBezTo>
                      <a:pt x="701" y="555"/>
                      <a:pt x="654" y="621"/>
                      <a:pt x="592" y="668"/>
                    </a:cubicBezTo>
                    <a:cubicBezTo>
                      <a:pt x="528" y="716"/>
                      <a:pt x="451" y="741"/>
                      <a:pt x="370" y="7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highlight>
                    <a:srgbClr val="000080"/>
                  </a:highlight>
                  <a:uLnTx/>
                  <a:uFillTx/>
                  <a:latin typeface="Segoe UI"/>
                  <a:ea typeface="+mn-ea"/>
                  <a:cs typeface="+mn-cs"/>
                </a:endParaRPr>
              </a:p>
            </p:txBody>
          </p:sp>
          <p:sp>
            <p:nvSpPr>
              <p:cNvPr id="19" name="Freeform 6">
                <a:extLst>
                  <a:ext uri="{FF2B5EF4-FFF2-40B4-BE49-F238E27FC236}">
                    <a16:creationId xmlns:a16="http://schemas.microsoft.com/office/drawing/2014/main" id="{0B35C996-D24E-0546-B18A-55B471443208}"/>
                  </a:ext>
                </a:extLst>
              </p:cNvPr>
              <p:cNvSpPr>
                <a:spLocks/>
              </p:cNvSpPr>
              <p:nvPr/>
            </p:nvSpPr>
            <p:spPr bwMode="auto">
              <a:xfrm>
                <a:off x="3797300" y="207963"/>
                <a:ext cx="2344738" cy="118745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2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2" y="275"/>
                      <a:pt x="732" y="275"/>
                      <a:pt x="732"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uLnTx/>
                  <a:uFillTx/>
                  <a:latin typeface="Segoe UI"/>
                  <a:ea typeface="+mn-ea"/>
                  <a:cs typeface="+mn-cs"/>
                </a:endParaRPr>
              </a:p>
            </p:txBody>
          </p:sp>
          <p:sp>
            <p:nvSpPr>
              <p:cNvPr id="20" name="Freeform 7">
                <a:extLst>
                  <a:ext uri="{FF2B5EF4-FFF2-40B4-BE49-F238E27FC236}">
                    <a16:creationId xmlns:a16="http://schemas.microsoft.com/office/drawing/2014/main" id="{47F90E28-1066-4744-8BED-218B6F161017}"/>
                  </a:ext>
                </a:extLst>
              </p:cNvPr>
              <p:cNvSpPr>
                <a:spLocks/>
              </p:cNvSpPr>
              <p:nvPr/>
            </p:nvSpPr>
            <p:spPr bwMode="auto">
              <a:xfrm>
                <a:off x="3890963" y="1379538"/>
                <a:ext cx="2343150" cy="1192212"/>
              </a:xfrm>
              <a:custGeom>
                <a:avLst/>
                <a:gdLst>
                  <a:gd name="T0" fmla="*/ 353 w 736"/>
                  <a:gd name="T1" fmla="*/ 374 h 374"/>
                  <a:gd name="T2" fmla="*/ 132 w 736"/>
                  <a:gd name="T3" fmla="*/ 301 h 374"/>
                  <a:gd name="T4" fmla="*/ 0 w 736"/>
                  <a:gd name="T5" fmla="*/ 114 h 374"/>
                  <a:gd name="T6" fmla="*/ 3 w 736"/>
                  <a:gd name="T7" fmla="*/ 99 h 374"/>
                  <a:gd name="T8" fmla="*/ 7 w 736"/>
                  <a:gd name="T9" fmla="*/ 112 h 374"/>
                  <a:gd name="T10" fmla="*/ 353 w 736"/>
                  <a:gd name="T11" fmla="*/ 366 h 374"/>
                  <a:gd name="T12" fmla="*/ 700 w 736"/>
                  <a:gd name="T13" fmla="*/ 112 h 374"/>
                  <a:gd name="T14" fmla="*/ 728 w 736"/>
                  <a:gd name="T15" fmla="*/ 3 h 374"/>
                  <a:gd name="T16" fmla="*/ 733 w 736"/>
                  <a:gd name="T17" fmla="*/ 0 h 374"/>
                  <a:gd name="T18" fmla="*/ 736 w 736"/>
                  <a:gd name="T19" fmla="*/ 5 h 374"/>
                  <a:gd name="T20" fmla="*/ 707 w 736"/>
                  <a:gd name="T21" fmla="*/ 114 h 374"/>
                  <a:gd name="T22" fmla="*/ 575 w 736"/>
                  <a:gd name="T23" fmla="*/ 301 h 374"/>
                  <a:gd name="T24" fmla="*/ 353 w 736"/>
                  <a:gd name="T25"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4">
                    <a:moveTo>
                      <a:pt x="353" y="374"/>
                    </a:moveTo>
                    <a:cubicBezTo>
                      <a:pt x="273" y="374"/>
                      <a:pt x="196" y="349"/>
                      <a:pt x="132" y="301"/>
                    </a:cubicBezTo>
                    <a:cubicBezTo>
                      <a:pt x="69" y="254"/>
                      <a:pt x="23" y="188"/>
                      <a:pt x="0" y="114"/>
                    </a:cubicBezTo>
                    <a:cubicBezTo>
                      <a:pt x="3" y="99"/>
                      <a:pt x="3" y="99"/>
                      <a:pt x="3" y="99"/>
                    </a:cubicBezTo>
                    <a:cubicBezTo>
                      <a:pt x="7" y="112"/>
                      <a:pt x="7" y="112"/>
                      <a:pt x="7" y="112"/>
                    </a:cubicBezTo>
                    <a:cubicBezTo>
                      <a:pt x="55" y="264"/>
                      <a:pt x="194" y="366"/>
                      <a:pt x="353" y="366"/>
                    </a:cubicBezTo>
                    <a:cubicBezTo>
                      <a:pt x="513" y="366"/>
                      <a:pt x="652" y="264"/>
                      <a:pt x="700" y="112"/>
                    </a:cubicBezTo>
                    <a:cubicBezTo>
                      <a:pt x="710" y="78"/>
                      <a:pt x="728" y="4"/>
                      <a:pt x="728" y="3"/>
                    </a:cubicBezTo>
                    <a:cubicBezTo>
                      <a:pt x="733" y="0"/>
                      <a:pt x="733" y="0"/>
                      <a:pt x="733" y="0"/>
                    </a:cubicBezTo>
                    <a:cubicBezTo>
                      <a:pt x="736" y="5"/>
                      <a:pt x="736" y="5"/>
                      <a:pt x="736" y="5"/>
                    </a:cubicBezTo>
                    <a:cubicBezTo>
                      <a:pt x="736" y="5"/>
                      <a:pt x="718" y="80"/>
                      <a:pt x="707" y="114"/>
                    </a:cubicBezTo>
                    <a:cubicBezTo>
                      <a:pt x="684" y="188"/>
                      <a:pt x="637" y="254"/>
                      <a:pt x="575" y="301"/>
                    </a:cubicBezTo>
                    <a:cubicBezTo>
                      <a:pt x="511" y="349"/>
                      <a:pt x="434" y="374"/>
                      <a:pt x="353" y="3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uLnTx/>
                  <a:uFillTx/>
                  <a:latin typeface="Segoe UI"/>
                  <a:ea typeface="+mn-ea"/>
                  <a:cs typeface="+mn-cs"/>
                </a:endParaRPr>
              </a:p>
            </p:txBody>
          </p:sp>
        </p:grpSp>
        <p:sp>
          <p:nvSpPr>
            <p:cNvPr id="17" name="Freeform 5">
              <a:extLst>
                <a:ext uri="{FF2B5EF4-FFF2-40B4-BE49-F238E27FC236}">
                  <a16:creationId xmlns:a16="http://schemas.microsoft.com/office/drawing/2014/main" id="{E8E6E4FB-ADE0-C74F-BEA9-A41735FC296B}"/>
                </a:ext>
              </a:extLst>
            </p:cNvPr>
            <p:cNvSpPr>
              <a:spLocks/>
            </p:cNvSpPr>
            <p:nvPr/>
          </p:nvSpPr>
          <p:spPr bwMode="auto">
            <a:xfrm rot="5400000" flipH="1" flipV="1">
              <a:off x="7032956" y="4085541"/>
              <a:ext cx="1913133" cy="1886526"/>
            </a:xfrm>
            <a:custGeom>
              <a:avLst/>
              <a:gdLst>
                <a:gd name="T0" fmla="*/ 370 w 753"/>
                <a:gd name="T1" fmla="*/ 741 h 741"/>
                <a:gd name="T2" fmla="*/ 0 w 753"/>
                <a:gd name="T3" fmla="*/ 371 h 741"/>
                <a:gd name="T4" fmla="*/ 370 w 753"/>
                <a:gd name="T5" fmla="*/ 0 h 741"/>
                <a:gd name="T6" fmla="*/ 592 w 753"/>
                <a:gd name="T7" fmla="*/ 74 h 741"/>
                <a:gd name="T8" fmla="*/ 724 w 753"/>
                <a:gd name="T9" fmla="*/ 261 h 741"/>
                <a:gd name="T10" fmla="*/ 720 w 753"/>
                <a:gd name="T11" fmla="*/ 275 h 741"/>
                <a:gd name="T12" fmla="*/ 717 w 753"/>
                <a:gd name="T13" fmla="*/ 263 h 741"/>
                <a:gd name="T14" fmla="*/ 370 w 753"/>
                <a:gd name="T15" fmla="*/ 8 h 741"/>
                <a:gd name="T16" fmla="*/ 8 w 753"/>
                <a:gd name="T17" fmla="*/ 371 h 741"/>
                <a:gd name="T18" fmla="*/ 370 w 753"/>
                <a:gd name="T19" fmla="*/ 733 h 741"/>
                <a:gd name="T20" fmla="*/ 717 w 753"/>
                <a:gd name="T21" fmla="*/ 479 h 741"/>
                <a:gd name="T22" fmla="*/ 745 w 753"/>
                <a:gd name="T23" fmla="*/ 370 h 741"/>
                <a:gd name="T24" fmla="*/ 750 w 753"/>
                <a:gd name="T25" fmla="*/ 367 h 741"/>
                <a:gd name="T26" fmla="*/ 753 w 753"/>
                <a:gd name="T27" fmla="*/ 372 h 741"/>
                <a:gd name="T28" fmla="*/ 724 w 753"/>
                <a:gd name="T29" fmla="*/ 481 h 741"/>
                <a:gd name="T30" fmla="*/ 592 w 753"/>
                <a:gd name="T31" fmla="*/ 668 h 741"/>
                <a:gd name="T32" fmla="*/ 370 w 753"/>
                <a:gd name="T33"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3" h="741">
                  <a:moveTo>
                    <a:pt x="370" y="741"/>
                  </a:moveTo>
                  <a:cubicBezTo>
                    <a:pt x="166" y="741"/>
                    <a:pt x="0" y="575"/>
                    <a:pt x="0" y="371"/>
                  </a:cubicBezTo>
                  <a:cubicBezTo>
                    <a:pt x="0" y="167"/>
                    <a:pt x="166" y="0"/>
                    <a:pt x="370" y="0"/>
                  </a:cubicBezTo>
                  <a:cubicBezTo>
                    <a:pt x="451" y="0"/>
                    <a:pt x="528" y="26"/>
                    <a:pt x="592" y="74"/>
                  </a:cubicBezTo>
                  <a:cubicBezTo>
                    <a:pt x="654" y="120"/>
                    <a:pt x="701" y="187"/>
                    <a:pt x="724" y="261"/>
                  </a:cubicBezTo>
                  <a:cubicBezTo>
                    <a:pt x="720" y="275"/>
                    <a:pt x="720" y="275"/>
                    <a:pt x="720" y="275"/>
                  </a:cubicBezTo>
                  <a:cubicBezTo>
                    <a:pt x="717" y="263"/>
                    <a:pt x="717" y="263"/>
                    <a:pt x="717" y="263"/>
                  </a:cubicBezTo>
                  <a:cubicBezTo>
                    <a:pt x="669" y="111"/>
                    <a:pt x="530" y="8"/>
                    <a:pt x="370" y="8"/>
                  </a:cubicBezTo>
                  <a:cubicBezTo>
                    <a:pt x="170" y="8"/>
                    <a:pt x="8" y="171"/>
                    <a:pt x="8" y="371"/>
                  </a:cubicBezTo>
                  <a:cubicBezTo>
                    <a:pt x="8" y="571"/>
                    <a:pt x="170" y="733"/>
                    <a:pt x="370" y="733"/>
                  </a:cubicBezTo>
                  <a:cubicBezTo>
                    <a:pt x="530" y="733"/>
                    <a:pt x="669" y="631"/>
                    <a:pt x="717" y="479"/>
                  </a:cubicBezTo>
                  <a:cubicBezTo>
                    <a:pt x="727" y="445"/>
                    <a:pt x="745" y="371"/>
                    <a:pt x="745" y="370"/>
                  </a:cubicBezTo>
                  <a:cubicBezTo>
                    <a:pt x="750" y="367"/>
                    <a:pt x="750" y="367"/>
                    <a:pt x="750" y="367"/>
                  </a:cubicBezTo>
                  <a:cubicBezTo>
                    <a:pt x="753" y="372"/>
                    <a:pt x="753" y="372"/>
                    <a:pt x="753" y="372"/>
                  </a:cubicBezTo>
                  <a:cubicBezTo>
                    <a:pt x="753" y="372"/>
                    <a:pt x="735" y="447"/>
                    <a:pt x="724" y="481"/>
                  </a:cubicBezTo>
                  <a:cubicBezTo>
                    <a:pt x="701" y="555"/>
                    <a:pt x="654" y="621"/>
                    <a:pt x="592" y="668"/>
                  </a:cubicBezTo>
                  <a:cubicBezTo>
                    <a:pt x="528" y="716"/>
                    <a:pt x="451" y="741"/>
                    <a:pt x="370" y="7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uLnTx/>
                <a:uFillTx/>
                <a:latin typeface="Segoe UI"/>
                <a:ea typeface="+mn-ea"/>
                <a:cs typeface="+mn-cs"/>
              </a:endParaRPr>
            </a:p>
          </p:txBody>
        </p:sp>
      </p:grpSp>
      <p:sp>
        <p:nvSpPr>
          <p:cNvPr id="21" name="Freeform 5">
            <a:extLst>
              <a:ext uri="{FF2B5EF4-FFF2-40B4-BE49-F238E27FC236}">
                <a16:creationId xmlns:a16="http://schemas.microsoft.com/office/drawing/2014/main" id="{1183E287-0244-464B-BBD1-D40B8641C7D7}"/>
              </a:ext>
            </a:extLst>
          </p:cNvPr>
          <p:cNvSpPr>
            <a:spLocks noEditPoints="1"/>
          </p:cNvSpPr>
          <p:nvPr/>
        </p:nvSpPr>
        <p:spPr bwMode="auto">
          <a:xfrm>
            <a:off x="5702598" y="3119782"/>
            <a:ext cx="685486" cy="51036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2" name="Freeform 9">
            <a:extLst>
              <a:ext uri="{FF2B5EF4-FFF2-40B4-BE49-F238E27FC236}">
                <a16:creationId xmlns:a16="http://schemas.microsoft.com/office/drawing/2014/main" id="{5C2ADE41-FA29-A348-9AA5-F4044D003440}"/>
              </a:ext>
            </a:extLst>
          </p:cNvPr>
          <p:cNvSpPr>
            <a:spLocks/>
          </p:cNvSpPr>
          <p:nvPr/>
        </p:nvSpPr>
        <p:spPr bwMode="auto">
          <a:xfrm flipH="1">
            <a:off x="8481876" y="3167332"/>
            <a:ext cx="699196" cy="488767"/>
          </a:xfrm>
          <a:custGeom>
            <a:avLst/>
            <a:gdLst>
              <a:gd name="T0" fmla="*/ 213 w 309"/>
              <a:gd name="T1" fmla="*/ 49 h 196"/>
              <a:gd name="T2" fmla="*/ 213 w 309"/>
              <a:gd name="T3" fmla="*/ 29 h 196"/>
              <a:gd name="T4" fmla="*/ 193 w 309"/>
              <a:gd name="T5" fmla="*/ 29 h 196"/>
              <a:gd name="T6" fmla="*/ 116 w 309"/>
              <a:gd name="T7" fmla="*/ 29 h 196"/>
              <a:gd name="T8" fmla="*/ 116 w 309"/>
              <a:gd name="T9" fmla="*/ 19 h 196"/>
              <a:gd name="T10" fmla="*/ 116 w 309"/>
              <a:gd name="T11" fmla="*/ 0 h 196"/>
              <a:gd name="T12" fmla="*/ 96 w 309"/>
              <a:gd name="T13" fmla="*/ 0 h 196"/>
              <a:gd name="T14" fmla="*/ 0 w 309"/>
              <a:gd name="T15" fmla="*/ 0 h 196"/>
              <a:gd name="T16" fmla="*/ 0 w 309"/>
              <a:gd name="T17" fmla="*/ 19 h 196"/>
              <a:gd name="T18" fmla="*/ 96 w 309"/>
              <a:gd name="T19" fmla="*/ 19 h 196"/>
              <a:gd name="T20" fmla="*/ 96 w 309"/>
              <a:gd name="T21" fmla="*/ 58 h 196"/>
              <a:gd name="T22" fmla="*/ 0 w 309"/>
              <a:gd name="T23" fmla="*/ 58 h 196"/>
              <a:gd name="T24" fmla="*/ 0 w 309"/>
              <a:gd name="T25" fmla="*/ 78 h 196"/>
              <a:gd name="T26" fmla="*/ 96 w 309"/>
              <a:gd name="T27" fmla="*/ 78 h 196"/>
              <a:gd name="T28" fmla="*/ 116 w 309"/>
              <a:gd name="T29" fmla="*/ 78 h 196"/>
              <a:gd name="T30" fmla="*/ 116 w 309"/>
              <a:gd name="T31" fmla="*/ 58 h 196"/>
              <a:gd name="T32" fmla="*/ 116 w 309"/>
              <a:gd name="T33" fmla="*/ 49 h 196"/>
              <a:gd name="T34" fmla="*/ 193 w 309"/>
              <a:gd name="T35" fmla="*/ 49 h 196"/>
              <a:gd name="T36" fmla="*/ 193 w 309"/>
              <a:gd name="T37" fmla="*/ 147 h 196"/>
              <a:gd name="T38" fmla="*/ 116 w 309"/>
              <a:gd name="T39" fmla="*/ 147 h 196"/>
              <a:gd name="T40" fmla="*/ 116 w 309"/>
              <a:gd name="T41" fmla="*/ 137 h 196"/>
              <a:gd name="T42" fmla="*/ 116 w 309"/>
              <a:gd name="T43" fmla="*/ 117 h 196"/>
              <a:gd name="T44" fmla="*/ 96 w 309"/>
              <a:gd name="T45" fmla="*/ 117 h 196"/>
              <a:gd name="T46" fmla="*/ 0 w 309"/>
              <a:gd name="T47" fmla="*/ 117 h 196"/>
              <a:gd name="T48" fmla="*/ 0 w 309"/>
              <a:gd name="T49" fmla="*/ 137 h 196"/>
              <a:gd name="T50" fmla="*/ 96 w 309"/>
              <a:gd name="T51" fmla="*/ 137 h 196"/>
              <a:gd name="T52" fmla="*/ 96 w 309"/>
              <a:gd name="T53" fmla="*/ 176 h 196"/>
              <a:gd name="T54" fmla="*/ 0 w 309"/>
              <a:gd name="T55" fmla="*/ 176 h 196"/>
              <a:gd name="T56" fmla="*/ 0 w 309"/>
              <a:gd name="T57" fmla="*/ 196 h 196"/>
              <a:gd name="T58" fmla="*/ 96 w 309"/>
              <a:gd name="T59" fmla="*/ 196 h 196"/>
              <a:gd name="T60" fmla="*/ 116 w 309"/>
              <a:gd name="T61" fmla="*/ 196 h 196"/>
              <a:gd name="T62" fmla="*/ 116 w 309"/>
              <a:gd name="T63" fmla="*/ 176 h 196"/>
              <a:gd name="T64" fmla="*/ 116 w 309"/>
              <a:gd name="T65" fmla="*/ 166 h 196"/>
              <a:gd name="T66" fmla="*/ 193 w 309"/>
              <a:gd name="T67" fmla="*/ 166 h 196"/>
              <a:gd name="T68" fmla="*/ 213 w 309"/>
              <a:gd name="T69" fmla="*/ 166 h 196"/>
              <a:gd name="T70" fmla="*/ 213 w 309"/>
              <a:gd name="T71" fmla="*/ 147 h 196"/>
              <a:gd name="T72" fmla="*/ 213 w 309"/>
              <a:gd name="T73" fmla="*/ 107 h 196"/>
              <a:gd name="T74" fmla="*/ 309 w 309"/>
              <a:gd name="T75" fmla="*/ 107 h 196"/>
              <a:gd name="T76" fmla="*/ 309 w 309"/>
              <a:gd name="T77" fmla="*/ 88 h 196"/>
              <a:gd name="T78" fmla="*/ 213 w 309"/>
              <a:gd name="T79" fmla="*/ 88 h 196"/>
              <a:gd name="T80" fmla="*/ 213 w 309"/>
              <a:gd name="T81" fmla="*/ 4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9" h="196">
                <a:moveTo>
                  <a:pt x="213" y="49"/>
                </a:moveTo>
                <a:lnTo>
                  <a:pt x="213" y="29"/>
                </a:lnTo>
                <a:lnTo>
                  <a:pt x="193" y="29"/>
                </a:lnTo>
                <a:lnTo>
                  <a:pt x="116" y="29"/>
                </a:lnTo>
                <a:lnTo>
                  <a:pt x="116" y="19"/>
                </a:lnTo>
                <a:lnTo>
                  <a:pt x="116" y="0"/>
                </a:lnTo>
                <a:lnTo>
                  <a:pt x="96" y="0"/>
                </a:lnTo>
                <a:lnTo>
                  <a:pt x="0" y="0"/>
                </a:lnTo>
                <a:lnTo>
                  <a:pt x="0" y="19"/>
                </a:lnTo>
                <a:lnTo>
                  <a:pt x="96" y="19"/>
                </a:lnTo>
                <a:lnTo>
                  <a:pt x="96" y="58"/>
                </a:lnTo>
                <a:lnTo>
                  <a:pt x="0" y="58"/>
                </a:lnTo>
                <a:lnTo>
                  <a:pt x="0" y="78"/>
                </a:lnTo>
                <a:lnTo>
                  <a:pt x="96" y="78"/>
                </a:lnTo>
                <a:lnTo>
                  <a:pt x="116" y="78"/>
                </a:lnTo>
                <a:lnTo>
                  <a:pt x="116" y="58"/>
                </a:lnTo>
                <a:lnTo>
                  <a:pt x="116" y="49"/>
                </a:lnTo>
                <a:lnTo>
                  <a:pt x="193" y="49"/>
                </a:lnTo>
                <a:lnTo>
                  <a:pt x="193" y="147"/>
                </a:lnTo>
                <a:lnTo>
                  <a:pt x="116" y="147"/>
                </a:lnTo>
                <a:lnTo>
                  <a:pt x="116" y="137"/>
                </a:lnTo>
                <a:lnTo>
                  <a:pt x="116" y="117"/>
                </a:lnTo>
                <a:lnTo>
                  <a:pt x="96" y="117"/>
                </a:lnTo>
                <a:lnTo>
                  <a:pt x="0" y="117"/>
                </a:lnTo>
                <a:lnTo>
                  <a:pt x="0" y="137"/>
                </a:lnTo>
                <a:lnTo>
                  <a:pt x="96" y="137"/>
                </a:lnTo>
                <a:lnTo>
                  <a:pt x="96" y="176"/>
                </a:lnTo>
                <a:lnTo>
                  <a:pt x="0" y="176"/>
                </a:lnTo>
                <a:lnTo>
                  <a:pt x="0" y="196"/>
                </a:lnTo>
                <a:lnTo>
                  <a:pt x="96" y="196"/>
                </a:lnTo>
                <a:lnTo>
                  <a:pt x="116" y="196"/>
                </a:lnTo>
                <a:lnTo>
                  <a:pt x="116" y="176"/>
                </a:lnTo>
                <a:lnTo>
                  <a:pt x="116" y="166"/>
                </a:lnTo>
                <a:lnTo>
                  <a:pt x="193" y="166"/>
                </a:lnTo>
                <a:lnTo>
                  <a:pt x="213" y="166"/>
                </a:lnTo>
                <a:lnTo>
                  <a:pt x="213" y="147"/>
                </a:lnTo>
                <a:lnTo>
                  <a:pt x="213" y="107"/>
                </a:lnTo>
                <a:lnTo>
                  <a:pt x="309" y="107"/>
                </a:lnTo>
                <a:lnTo>
                  <a:pt x="309" y="88"/>
                </a:lnTo>
                <a:lnTo>
                  <a:pt x="213" y="88"/>
                </a:lnTo>
                <a:lnTo>
                  <a:pt x="213" y="49"/>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nvGrpSpPr>
          <p:cNvPr id="23" name="Group 12">
            <a:extLst>
              <a:ext uri="{FF2B5EF4-FFF2-40B4-BE49-F238E27FC236}">
                <a16:creationId xmlns:a16="http://schemas.microsoft.com/office/drawing/2014/main" id="{811BE15A-AEA8-2C44-BADB-8076BFB0DD34}"/>
              </a:ext>
            </a:extLst>
          </p:cNvPr>
          <p:cNvGrpSpPr>
            <a:grpSpLocks noChangeAspect="1"/>
          </p:cNvGrpSpPr>
          <p:nvPr/>
        </p:nvGrpSpPr>
        <p:grpSpPr bwMode="auto">
          <a:xfrm>
            <a:off x="2768774" y="3137786"/>
            <a:ext cx="747840" cy="474358"/>
            <a:chOff x="4880" y="921"/>
            <a:chExt cx="309" cy="196"/>
          </a:xfrm>
          <a:solidFill>
            <a:srgbClr val="0078D4"/>
          </a:solidFill>
        </p:grpSpPr>
        <p:sp>
          <p:nvSpPr>
            <p:cNvPr id="24" name="Rectangle 13">
              <a:extLst>
                <a:ext uri="{FF2B5EF4-FFF2-40B4-BE49-F238E27FC236}">
                  <a16:creationId xmlns:a16="http://schemas.microsoft.com/office/drawing/2014/main" id="{98184BCE-6073-B44E-958A-B48F7CE28D53}"/>
                </a:ext>
              </a:extLst>
            </p:cNvPr>
            <p:cNvSpPr>
              <a:spLocks noChangeArrowheads="1"/>
            </p:cNvSpPr>
            <p:nvPr/>
          </p:nvSpPr>
          <p:spPr bwMode="auto">
            <a:xfrm>
              <a:off x="4880" y="1097"/>
              <a:ext cx="30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5" name="Rectangle 14">
              <a:extLst>
                <a:ext uri="{FF2B5EF4-FFF2-40B4-BE49-F238E27FC236}">
                  <a16:creationId xmlns:a16="http://schemas.microsoft.com/office/drawing/2014/main" id="{44AB4E1B-FA20-AE41-946C-96FEB9DBD85C}"/>
                </a:ext>
              </a:extLst>
            </p:cNvPr>
            <p:cNvSpPr>
              <a:spLocks noChangeArrowheads="1"/>
            </p:cNvSpPr>
            <p:nvPr/>
          </p:nvSpPr>
          <p:spPr bwMode="auto">
            <a:xfrm>
              <a:off x="4880" y="1058"/>
              <a:ext cx="3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 name="Rectangle 15">
              <a:extLst>
                <a:ext uri="{FF2B5EF4-FFF2-40B4-BE49-F238E27FC236}">
                  <a16:creationId xmlns:a16="http://schemas.microsoft.com/office/drawing/2014/main" id="{ABBDD826-BC57-5443-8803-EAF7A69B84C1}"/>
                </a:ext>
              </a:extLst>
            </p:cNvPr>
            <p:cNvSpPr>
              <a:spLocks noChangeArrowheads="1"/>
            </p:cNvSpPr>
            <p:nvPr/>
          </p:nvSpPr>
          <p:spPr bwMode="auto">
            <a:xfrm>
              <a:off x="4938" y="1058"/>
              <a:ext cx="3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7" name="Freeform 16">
              <a:extLst>
                <a:ext uri="{FF2B5EF4-FFF2-40B4-BE49-F238E27FC236}">
                  <a16:creationId xmlns:a16="http://schemas.microsoft.com/office/drawing/2014/main" id="{2C8CB742-2881-444A-AB0A-20068812FF28}"/>
                </a:ext>
              </a:extLst>
            </p:cNvPr>
            <p:cNvSpPr>
              <a:spLocks/>
            </p:cNvSpPr>
            <p:nvPr/>
          </p:nvSpPr>
          <p:spPr bwMode="auto">
            <a:xfrm>
              <a:off x="4996" y="921"/>
              <a:ext cx="193" cy="156"/>
            </a:xfrm>
            <a:custGeom>
              <a:avLst/>
              <a:gdLst>
                <a:gd name="T0" fmla="*/ 126 w 193"/>
                <a:gd name="T1" fmla="*/ 0 h 156"/>
                <a:gd name="T2" fmla="*/ 126 w 193"/>
                <a:gd name="T3" fmla="*/ 19 h 156"/>
                <a:gd name="T4" fmla="*/ 160 w 193"/>
                <a:gd name="T5" fmla="*/ 19 h 156"/>
                <a:gd name="T6" fmla="*/ 43 w 193"/>
                <a:gd name="T7" fmla="*/ 137 h 156"/>
                <a:gd name="T8" fmla="*/ 0 w 193"/>
                <a:gd name="T9" fmla="*/ 137 h 156"/>
                <a:gd name="T10" fmla="*/ 0 w 193"/>
                <a:gd name="T11" fmla="*/ 156 h 156"/>
                <a:gd name="T12" fmla="*/ 53 w 193"/>
                <a:gd name="T13" fmla="*/ 156 h 156"/>
                <a:gd name="T14" fmla="*/ 174 w 193"/>
                <a:gd name="T15" fmla="*/ 34 h 156"/>
                <a:gd name="T16" fmla="*/ 174 w 193"/>
                <a:gd name="T17" fmla="*/ 68 h 156"/>
                <a:gd name="T18" fmla="*/ 193 w 193"/>
                <a:gd name="T19" fmla="*/ 68 h 156"/>
                <a:gd name="T20" fmla="*/ 193 w 193"/>
                <a:gd name="T21" fmla="*/ 0 h 156"/>
                <a:gd name="T22" fmla="*/ 126 w 193"/>
                <a:gd name="T23"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56">
                  <a:moveTo>
                    <a:pt x="126" y="0"/>
                  </a:moveTo>
                  <a:lnTo>
                    <a:pt x="126" y="19"/>
                  </a:lnTo>
                  <a:lnTo>
                    <a:pt x="160" y="19"/>
                  </a:lnTo>
                  <a:lnTo>
                    <a:pt x="43" y="137"/>
                  </a:lnTo>
                  <a:lnTo>
                    <a:pt x="0" y="137"/>
                  </a:lnTo>
                  <a:lnTo>
                    <a:pt x="0" y="156"/>
                  </a:lnTo>
                  <a:lnTo>
                    <a:pt x="53" y="156"/>
                  </a:lnTo>
                  <a:lnTo>
                    <a:pt x="174" y="34"/>
                  </a:lnTo>
                  <a:lnTo>
                    <a:pt x="174" y="68"/>
                  </a:lnTo>
                  <a:lnTo>
                    <a:pt x="193" y="68"/>
                  </a:lnTo>
                  <a:lnTo>
                    <a:pt x="193" y="0"/>
                  </a:lnTo>
                  <a:lnTo>
                    <a:pt x="12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sp>
        <p:nvSpPr>
          <p:cNvPr id="2" name="TextBox 1">
            <a:extLst>
              <a:ext uri="{FF2B5EF4-FFF2-40B4-BE49-F238E27FC236}">
                <a16:creationId xmlns:a16="http://schemas.microsoft.com/office/drawing/2014/main" id="{912B3764-D73B-BE41-BF79-E1E4DE781FE6}"/>
              </a:ext>
            </a:extLst>
          </p:cNvPr>
          <p:cNvSpPr txBox="1"/>
          <p:nvPr/>
        </p:nvSpPr>
        <p:spPr>
          <a:xfrm>
            <a:off x="3204281" y="1001446"/>
            <a:ext cx="4978305" cy="738664"/>
          </a:xfrm>
          <a:prstGeom prst="rect">
            <a:avLst/>
          </a:prstGeom>
          <a:noFill/>
        </p:spPr>
        <p:txBody>
          <a:bodyPr wrap="square" lIns="0" tIns="0" rIns="0" bIns="0" rtlCol="0">
            <a:spAutoFit/>
          </a:bodyPr>
          <a:lstStyle/>
          <a:p>
            <a:pPr algn="l"/>
            <a:r>
              <a:rPr lang="en-US" sz="2400" b="1" i="1" dirty="0">
                <a:gradFill>
                  <a:gsLst>
                    <a:gs pos="2917">
                      <a:schemeClr val="tx1"/>
                    </a:gs>
                    <a:gs pos="30000">
                      <a:schemeClr val="tx1"/>
                    </a:gs>
                  </a:gsLst>
                  <a:lin ang="5400000" scaled="0"/>
                </a:gradFill>
              </a:rPr>
              <a:t>“AI is going to shape all of that we do.”</a:t>
            </a:r>
          </a:p>
          <a:p>
            <a:pPr algn="l"/>
            <a:r>
              <a:rPr lang="en-US" sz="2400" dirty="0">
                <a:gradFill>
                  <a:gsLst>
                    <a:gs pos="2917">
                      <a:schemeClr val="tx1"/>
                    </a:gs>
                    <a:gs pos="30000">
                      <a:schemeClr val="tx1"/>
                    </a:gs>
                  </a:gsLst>
                  <a:lin ang="5400000" scaled="0"/>
                </a:gradFill>
              </a:rPr>
              <a:t>- Satya Nadella</a:t>
            </a:r>
          </a:p>
        </p:txBody>
      </p:sp>
      <p:sp>
        <p:nvSpPr>
          <p:cNvPr id="28" name="UP ARROW">
            <a:extLst>
              <a:ext uri="{FF2B5EF4-FFF2-40B4-BE49-F238E27FC236}">
                <a16:creationId xmlns:a16="http://schemas.microsoft.com/office/drawing/2014/main" id="{29E55C7E-70F0-C845-9153-CCAC50967A5B}"/>
              </a:ext>
            </a:extLst>
          </p:cNvPr>
          <p:cNvSpPr>
            <a:spLocks/>
          </p:cNvSpPr>
          <p:nvPr/>
        </p:nvSpPr>
        <p:spPr bwMode="auto">
          <a:xfrm>
            <a:off x="536160" y="357143"/>
            <a:ext cx="11238793" cy="6421305"/>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rgbClr val="00B0F0">
              <a:alpha val="10000"/>
            </a:srgbClr>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endParaRPr>
          </a:p>
        </p:txBody>
      </p:sp>
      <p:grpSp>
        <p:nvGrpSpPr>
          <p:cNvPr id="29" name="Group 28">
            <a:extLst>
              <a:ext uri="{FF2B5EF4-FFF2-40B4-BE49-F238E27FC236}">
                <a16:creationId xmlns:a16="http://schemas.microsoft.com/office/drawing/2014/main" id="{F86FA7E4-F511-064E-9B9C-0B89C1354A3C}"/>
              </a:ext>
            </a:extLst>
          </p:cNvPr>
          <p:cNvGrpSpPr/>
          <p:nvPr/>
        </p:nvGrpSpPr>
        <p:grpSpPr>
          <a:xfrm>
            <a:off x="9874529" y="-104251"/>
            <a:ext cx="2550482" cy="2318216"/>
            <a:chOff x="334845" y="1189176"/>
            <a:chExt cx="5367864" cy="5418667"/>
          </a:xfrm>
        </p:grpSpPr>
        <p:graphicFrame>
          <p:nvGraphicFramePr>
            <p:cNvPr id="30" name="Chart 29">
              <a:extLst>
                <a:ext uri="{FF2B5EF4-FFF2-40B4-BE49-F238E27FC236}">
                  <a16:creationId xmlns:a16="http://schemas.microsoft.com/office/drawing/2014/main" id="{7A7ED639-B611-D348-B7E4-3F5F04969286}"/>
                </a:ext>
              </a:extLst>
            </p:cNvPr>
            <p:cNvGraphicFramePr/>
            <p:nvPr/>
          </p:nvGraphicFramePr>
          <p:xfrm>
            <a:off x="334845" y="1189176"/>
            <a:ext cx="5367864"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1" name="TextBox 30">
              <a:extLst>
                <a:ext uri="{FF2B5EF4-FFF2-40B4-BE49-F238E27FC236}">
                  <a16:creationId xmlns:a16="http://schemas.microsoft.com/office/drawing/2014/main" id="{A27DD9CA-855A-884B-8095-2D1009503372}"/>
                </a:ext>
              </a:extLst>
            </p:cNvPr>
            <p:cNvSpPr txBox="1"/>
            <p:nvPr/>
          </p:nvSpPr>
          <p:spPr>
            <a:xfrm>
              <a:off x="1320058" y="2455378"/>
              <a:ext cx="3245180" cy="3064670"/>
            </a:xfrm>
            <a:prstGeom prst="rect">
              <a:avLst/>
            </a:prstGeom>
            <a:noFill/>
          </p:spPr>
          <p:txBody>
            <a:bodyPr wrap="square" rtlCol="0">
              <a:spAutoFit/>
            </a:bodyPr>
            <a:lstStyle/>
            <a:p>
              <a:pPr algn="ctr" defTabSz="932597">
                <a:lnSpc>
                  <a:spcPct val="90000"/>
                </a:lnSpc>
              </a:pPr>
              <a:r>
                <a:rPr lang="en-US" sz="2000" b="1" dirty="0">
                  <a:ea typeface="Segoe UI Black" panose="020B0A02040204020203" pitchFamily="34" charset="0"/>
                  <a:cs typeface="Segoe UI" panose="020B0502040204020203" pitchFamily="34" charset="0"/>
                </a:rPr>
                <a:t>$1.2</a:t>
              </a:r>
            </a:p>
            <a:p>
              <a:pPr algn="ctr" defTabSz="932597">
                <a:lnSpc>
                  <a:spcPct val="90000"/>
                </a:lnSpc>
              </a:pPr>
              <a:r>
                <a:rPr lang="en-US" sz="2000" b="1" dirty="0">
                  <a:latin typeface="Segoe UI Light" panose="020B0502040204020203" pitchFamily="34" charset="0"/>
                  <a:ea typeface="Segoe UI Black" panose="020B0A02040204020203" pitchFamily="34" charset="0"/>
                  <a:cs typeface="Segoe UI" panose="020B0502040204020203" pitchFamily="34" charset="0"/>
                </a:rPr>
                <a:t>Trillion</a:t>
              </a:r>
            </a:p>
            <a:p>
              <a:pPr algn="ctr" defTabSz="932597">
                <a:lnSpc>
                  <a:spcPct val="90000"/>
                </a:lnSpc>
              </a:pPr>
              <a:r>
                <a:rPr lang="en-US" sz="1600" b="1" dirty="0">
                  <a:latin typeface="Segoe UI Light" panose="020B0502040204020203" pitchFamily="34" charset="0"/>
                  <a:ea typeface="Segoe UI Black" panose="020B0A02040204020203" pitchFamily="34" charset="0"/>
                  <a:cs typeface="Segoe UI" panose="020B0502040204020203" pitchFamily="34" charset="0"/>
                </a:rPr>
                <a:t>“Market for AI” by 2020</a:t>
              </a:r>
              <a:br>
                <a:rPr lang="en-US" sz="2400" b="1" dirty="0">
                  <a:solidFill>
                    <a:schemeClr val="bg2">
                      <a:lumMod val="50000"/>
                    </a:schemeClr>
                  </a:solidFill>
                  <a:latin typeface="Segoe UI Light" panose="020B0502040204020203" pitchFamily="34" charset="0"/>
                  <a:ea typeface="Segoe UI Black" panose="020B0A02040204020203" pitchFamily="34" charset="0"/>
                  <a:cs typeface="Segoe UI" panose="020B0502040204020203" pitchFamily="34" charset="0"/>
                </a:rPr>
              </a:br>
              <a:r>
                <a:rPr lang="en-US" sz="1600" dirty="0">
                  <a:solidFill>
                    <a:schemeClr val="bg2">
                      <a:lumMod val="50000"/>
                    </a:schemeClr>
                  </a:solidFill>
                  <a:latin typeface="Segoe UI Light" panose="020B0502040204020203" pitchFamily="34" charset="0"/>
                  <a:cs typeface="Segoe UI Light" panose="020B0502040204020203" pitchFamily="34" charset="0"/>
                </a:rPr>
                <a:t>—Forrester</a:t>
              </a:r>
            </a:p>
          </p:txBody>
        </p:sp>
      </p:grpSp>
      <p:sp>
        <p:nvSpPr>
          <p:cNvPr id="33" name="Title 1">
            <a:extLst>
              <a:ext uri="{FF2B5EF4-FFF2-40B4-BE49-F238E27FC236}">
                <a16:creationId xmlns:a16="http://schemas.microsoft.com/office/drawing/2014/main" id="{B190D57E-A7A9-404E-9CAD-1006C53C402D}"/>
              </a:ext>
            </a:extLst>
          </p:cNvPr>
          <p:cNvSpPr txBox="1">
            <a:spLocks/>
          </p:cNvSpPr>
          <p:nvPr/>
        </p:nvSpPr>
        <p:spPr>
          <a:xfrm>
            <a:off x="583956" y="153637"/>
            <a:ext cx="1133281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Why AI? – Why Now?</a:t>
            </a:r>
            <a:br>
              <a:rPr lang="en-IN" dirty="0">
                <a:solidFill>
                  <a:srgbClr val="1A1A1A"/>
                </a:solidFill>
              </a:rPr>
            </a:br>
            <a:endParaRPr lang="en-IN"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1607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5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5C36A2-9A35-D638-5486-CB0A357964B2}"/>
              </a:ext>
            </a:extLst>
          </p:cNvPr>
          <p:cNvPicPr>
            <a:picLocks noChangeAspect="1"/>
          </p:cNvPicPr>
          <p:nvPr/>
        </p:nvPicPr>
        <p:blipFill>
          <a:blip r:embed="rId2"/>
          <a:stretch>
            <a:fillRect/>
          </a:stretch>
        </p:blipFill>
        <p:spPr>
          <a:xfrm>
            <a:off x="2895600" y="0"/>
            <a:ext cx="6477000" cy="6805476"/>
          </a:xfrm>
          <a:prstGeom prst="rect">
            <a:avLst/>
          </a:prstGeom>
        </p:spPr>
      </p:pic>
    </p:spTree>
    <p:extLst>
      <p:ext uri="{BB962C8B-B14F-4D97-AF65-F5344CB8AC3E}">
        <p14:creationId xmlns:p14="http://schemas.microsoft.com/office/powerpoint/2010/main" val="362020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83691" y="5131308"/>
            <a:ext cx="11025505" cy="0"/>
          </a:xfrm>
          <a:custGeom>
            <a:avLst/>
            <a:gdLst/>
            <a:ahLst/>
            <a:cxnLst/>
            <a:rect l="l" t="t" r="r" b="b"/>
            <a:pathLst>
              <a:path w="11025505">
                <a:moveTo>
                  <a:pt x="0" y="0"/>
                </a:moveTo>
                <a:lnTo>
                  <a:pt x="11025251" y="0"/>
                </a:lnTo>
              </a:path>
            </a:pathLst>
          </a:custGeom>
          <a:ln w="12700">
            <a:solidFill>
              <a:srgbClr val="E6E6E6"/>
            </a:solidFill>
          </a:ln>
        </p:spPr>
        <p:txBody>
          <a:bodyPr wrap="square" lIns="0" tIns="0" rIns="0" bIns="0" rtlCol="0"/>
          <a:lstStyle/>
          <a:p>
            <a:endParaRPr/>
          </a:p>
        </p:txBody>
      </p:sp>
      <p:sp>
        <p:nvSpPr>
          <p:cNvPr id="3" name="object 3"/>
          <p:cNvSpPr/>
          <p:nvPr/>
        </p:nvSpPr>
        <p:spPr>
          <a:xfrm>
            <a:off x="583691" y="3994403"/>
            <a:ext cx="11025505" cy="1270"/>
          </a:xfrm>
          <a:custGeom>
            <a:avLst/>
            <a:gdLst/>
            <a:ahLst/>
            <a:cxnLst/>
            <a:rect l="l" t="t" r="r" b="b"/>
            <a:pathLst>
              <a:path w="11025505" h="1270">
                <a:moveTo>
                  <a:pt x="0" y="889"/>
                </a:moveTo>
                <a:lnTo>
                  <a:pt x="11025251" y="0"/>
                </a:lnTo>
              </a:path>
            </a:pathLst>
          </a:custGeom>
          <a:ln w="12699">
            <a:solidFill>
              <a:srgbClr val="E6E6E6"/>
            </a:solidFill>
          </a:ln>
        </p:spPr>
        <p:txBody>
          <a:bodyPr wrap="square" lIns="0" tIns="0" rIns="0" bIns="0" rtlCol="0"/>
          <a:lstStyle/>
          <a:p>
            <a:endParaRPr/>
          </a:p>
        </p:txBody>
      </p:sp>
      <p:sp>
        <p:nvSpPr>
          <p:cNvPr id="4" name="object 4"/>
          <p:cNvSpPr/>
          <p:nvPr/>
        </p:nvSpPr>
        <p:spPr>
          <a:xfrm>
            <a:off x="583691" y="2855976"/>
            <a:ext cx="11025505" cy="1270"/>
          </a:xfrm>
          <a:custGeom>
            <a:avLst/>
            <a:gdLst/>
            <a:ahLst/>
            <a:cxnLst/>
            <a:rect l="l" t="t" r="r" b="b"/>
            <a:pathLst>
              <a:path w="11025505" h="1269">
                <a:moveTo>
                  <a:pt x="0" y="888"/>
                </a:moveTo>
                <a:lnTo>
                  <a:pt x="11025251" y="0"/>
                </a:lnTo>
              </a:path>
            </a:pathLst>
          </a:custGeom>
          <a:ln w="12699">
            <a:solidFill>
              <a:srgbClr val="E6E6E6"/>
            </a:solidFill>
          </a:ln>
        </p:spPr>
        <p:txBody>
          <a:bodyPr wrap="square" lIns="0" tIns="0" rIns="0" bIns="0" rtlCol="0"/>
          <a:lstStyle/>
          <a:p>
            <a:endParaRPr/>
          </a:p>
        </p:txBody>
      </p:sp>
      <p:grpSp>
        <p:nvGrpSpPr>
          <p:cNvPr id="5" name="object 5"/>
          <p:cNvGrpSpPr/>
          <p:nvPr/>
        </p:nvGrpSpPr>
        <p:grpSpPr>
          <a:xfrm>
            <a:off x="2968751" y="3014472"/>
            <a:ext cx="615950" cy="410209"/>
            <a:chOff x="2968751" y="3014472"/>
            <a:chExt cx="615950" cy="410209"/>
          </a:xfrm>
        </p:grpSpPr>
        <p:pic>
          <p:nvPicPr>
            <p:cNvPr id="6" name="object 6"/>
            <p:cNvPicPr/>
            <p:nvPr/>
          </p:nvPicPr>
          <p:blipFill>
            <a:blip r:embed="rId2" cstate="print"/>
            <a:stretch>
              <a:fillRect/>
            </a:stretch>
          </p:blipFill>
          <p:spPr>
            <a:xfrm>
              <a:off x="2968751" y="3014472"/>
              <a:ext cx="615696" cy="409955"/>
            </a:xfrm>
            <a:prstGeom prst="rect">
              <a:avLst/>
            </a:prstGeom>
          </p:spPr>
        </p:pic>
        <p:sp>
          <p:nvSpPr>
            <p:cNvPr id="7" name="object 7"/>
            <p:cNvSpPr/>
            <p:nvPr/>
          </p:nvSpPr>
          <p:spPr>
            <a:xfrm>
              <a:off x="2973323" y="3342131"/>
              <a:ext cx="605155" cy="81280"/>
            </a:xfrm>
            <a:custGeom>
              <a:avLst/>
              <a:gdLst/>
              <a:ahLst/>
              <a:cxnLst/>
              <a:rect l="l" t="t" r="r" b="b"/>
              <a:pathLst>
                <a:path w="605154" h="81279">
                  <a:moveTo>
                    <a:pt x="605027" y="0"/>
                  </a:moveTo>
                  <a:lnTo>
                    <a:pt x="0" y="0"/>
                  </a:lnTo>
                  <a:lnTo>
                    <a:pt x="0" y="80772"/>
                  </a:lnTo>
                  <a:lnTo>
                    <a:pt x="605027" y="80772"/>
                  </a:lnTo>
                  <a:lnTo>
                    <a:pt x="605027" y="0"/>
                  </a:lnTo>
                  <a:close/>
                </a:path>
              </a:pathLst>
            </a:custGeom>
            <a:solidFill>
              <a:srgbClr val="D9D9D9">
                <a:alpha val="70195"/>
              </a:srgbClr>
            </a:solidFill>
          </p:spPr>
          <p:txBody>
            <a:bodyPr wrap="square" lIns="0" tIns="0" rIns="0" bIns="0" rtlCol="0"/>
            <a:lstStyle/>
            <a:p>
              <a:endParaRPr/>
            </a:p>
          </p:txBody>
        </p:sp>
      </p:grpSp>
      <p:sp>
        <p:nvSpPr>
          <p:cNvPr id="8" name="object 8"/>
          <p:cNvSpPr txBox="1"/>
          <p:nvPr/>
        </p:nvSpPr>
        <p:spPr>
          <a:xfrm>
            <a:off x="3163316" y="3337941"/>
            <a:ext cx="226060" cy="86360"/>
          </a:xfrm>
          <a:prstGeom prst="rect">
            <a:avLst/>
          </a:prstGeom>
        </p:spPr>
        <p:txBody>
          <a:bodyPr vert="horz" wrap="square" lIns="0" tIns="12065" rIns="0" bIns="0" rtlCol="0">
            <a:spAutoFit/>
          </a:bodyPr>
          <a:lstStyle/>
          <a:p>
            <a:pPr marL="12700">
              <a:lnSpc>
                <a:spcPct val="100000"/>
              </a:lnSpc>
              <a:spcBef>
                <a:spcPts val="95"/>
              </a:spcBef>
            </a:pPr>
            <a:r>
              <a:rPr sz="400" b="1" spc="-10" dirty="0">
                <a:latin typeface="Segoe UI"/>
                <a:cs typeface="Segoe UI"/>
              </a:rPr>
              <a:t>FLOWER</a:t>
            </a:r>
            <a:endParaRPr sz="400">
              <a:latin typeface="Segoe UI"/>
              <a:cs typeface="Segoe UI"/>
            </a:endParaRPr>
          </a:p>
        </p:txBody>
      </p:sp>
      <p:grpSp>
        <p:nvGrpSpPr>
          <p:cNvPr id="9" name="object 9"/>
          <p:cNvGrpSpPr/>
          <p:nvPr/>
        </p:nvGrpSpPr>
        <p:grpSpPr>
          <a:xfrm>
            <a:off x="6707123" y="3012948"/>
            <a:ext cx="676910" cy="413384"/>
            <a:chOff x="6707123" y="3012948"/>
            <a:chExt cx="676910" cy="413384"/>
          </a:xfrm>
        </p:grpSpPr>
        <p:pic>
          <p:nvPicPr>
            <p:cNvPr id="10" name="object 10"/>
            <p:cNvPicPr/>
            <p:nvPr/>
          </p:nvPicPr>
          <p:blipFill>
            <a:blip r:embed="rId3" cstate="print"/>
            <a:stretch>
              <a:fillRect/>
            </a:stretch>
          </p:blipFill>
          <p:spPr>
            <a:xfrm>
              <a:off x="6771131" y="3049524"/>
              <a:ext cx="547116" cy="347472"/>
            </a:xfrm>
            <a:prstGeom prst="rect">
              <a:avLst/>
            </a:prstGeom>
          </p:spPr>
        </p:pic>
        <p:pic>
          <p:nvPicPr>
            <p:cNvPr id="11" name="object 11"/>
            <p:cNvPicPr/>
            <p:nvPr/>
          </p:nvPicPr>
          <p:blipFill>
            <a:blip r:embed="rId4" cstate="print"/>
            <a:stretch>
              <a:fillRect/>
            </a:stretch>
          </p:blipFill>
          <p:spPr>
            <a:xfrm>
              <a:off x="6707123" y="3012948"/>
              <a:ext cx="676655" cy="413003"/>
            </a:xfrm>
            <a:prstGeom prst="rect">
              <a:avLst/>
            </a:prstGeom>
          </p:spPr>
        </p:pic>
        <p:sp>
          <p:nvSpPr>
            <p:cNvPr id="12" name="object 12"/>
            <p:cNvSpPr/>
            <p:nvPr/>
          </p:nvSpPr>
          <p:spPr>
            <a:xfrm>
              <a:off x="6722363" y="3311652"/>
              <a:ext cx="661670" cy="97790"/>
            </a:xfrm>
            <a:custGeom>
              <a:avLst/>
              <a:gdLst/>
              <a:ahLst/>
              <a:cxnLst/>
              <a:rect l="l" t="t" r="r" b="b"/>
              <a:pathLst>
                <a:path w="661670" h="97789">
                  <a:moveTo>
                    <a:pt x="661416" y="0"/>
                  </a:moveTo>
                  <a:lnTo>
                    <a:pt x="0" y="0"/>
                  </a:lnTo>
                  <a:lnTo>
                    <a:pt x="0" y="97536"/>
                  </a:lnTo>
                  <a:lnTo>
                    <a:pt x="661416" y="97536"/>
                  </a:lnTo>
                  <a:lnTo>
                    <a:pt x="661416" y="0"/>
                  </a:lnTo>
                  <a:close/>
                </a:path>
              </a:pathLst>
            </a:custGeom>
            <a:solidFill>
              <a:srgbClr val="D9D9D9">
                <a:alpha val="70195"/>
              </a:srgbClr>
            </a:solidFill>
          </p:spPr>
          <p:txBody>
            <a:bodyPr wrap="square" lIns="0" tIns="0" rIns="0" bIns="0" rtlCol="0"/>
            <a:lstStyle/>
            <a:p>
              <a:endParaRPr/>
            </a:p>
          </p:txBody>
        </p:sp>
      </p:grpSp>
      <p:sp>
        <p:nvSpPr>
          <p:cNvPr id="13" name="object 13"/>
          <p:cNvSpPr txBox="1"/>
          <p:nvPr/>
        </p:nvSpPr>
        <p:spPr>
          <a:xfrm>
            <a:off x="6829806" y="3316604"/>
            <a:ext cx="447040" cy="86360"/>
          </a:xfrm>
          <a:prstGeom prst="rect">
            <a:avLst/>
          </a:prstGeom>
        </p:spPr>
        <p:txBody>
          <a:bodyPr vert="horz" wrap="square" lIns="0" tIns="12065" rIns="0" bIns="0" rtlCol="0">
            <a:spAutoFit/>
          </a:bodyPr>
          <a:lstStyle/>
          <a:p>
            <a:pPr marL="12700">
              <a:lnSpc>
                <a:spcPct val="100000"/>
              </a:lnSpc>
              <a:spcBef>
                <a:spcPts val="95"/>
              </a:spcBef>
            </a:pPr>
            <a:r>
              <a:rPr sz="400" b="1" dirty="0">
                <a:latin typeface="Segoe UI"/>
                <a:cs typeface="Segoe UI"/>
              </a:rPr>
              <a:t>PLAYING</a:t>
            </a:r>
            <a:r>
              <a:rPr sz="400" b="1" spc="-20" dirty="0">
                <a:latin typeface="Segoe UI"/>
                <a:cs typeface="Segoe UI"/>
              </a:rPr>
              <a:t> </a:t>
            </a:r>
            <a:r>
              <a:rPr sz="400" b="1" spc="-10" dirty="0">
                <a:latin typeface="Segoe UI"/>
                <a:cs typeface="Segoe UI"/>
              </a:rPr>
              <a:t>SOCCER</a:t>
            </a:r>
            <a:endParaRPr sz="400">
              <a:latin typeface="Segoe UI"/>
              <a:cs typeface="Segoe UI"/>
            </a:endParaRPr>
          </a:p>
        </p:txBody>
      </p:sp>
      <p:grpSp>
        <p:nvGrpSpPr>
          <p:cNvPr id="14" name="object 14"/>
          <p:cNvGrpSpPr/>
          <p:nvPr/>
        </p:nvGrpSpPr>
        <p:grpSpPr>
          <a:xfrm>
            <a:off x="5471159" y="3011423"/>
            <a:ext cx="635635" cy="416559"/>
            <a:chOff x="5471159" y="3011423"/>
            <a:chExt cx="635635" cy="416559"/>
          </a:xfrm>
        </p:grpSpPr>
        <p:pic>
          <p:nvPicPr>
            <p:cNvPr id="15" name="object 15"/>
            <p:cNvPicPr/>
            <p:nvPr/>
          </p:nvPicPr>
          <p:blipFill>
            <a:blip r:embed="rId5" cstate="print"/>
            <a:stretch>
              <a:fillRect/>
            </a:stretch>
          </p:blipFill>
          <p:spPr>
            <a:xfrm>
              <a:off x="5541263" y="3046475"/>
              <a:ext cx="492251" cy="348996"/>
            </a:xfrm>
            <a:prstGeom prst="rect">
              <a:avLst/>
            </a:prstGeom>
          </p:spPr>
        </p:pic>
        <p:pic>
          <p:nvPicPr>
            <p:cNvPr id="16" name="object 16"/>
            <p:cNvPicPr/>
            <p:nvPr/>
          </p:nvPicPr>
          <p:blipFill>
            <a:blip r:embed="rId4" cstate="print"/>
            <a:stretch>
              <a:fillRect/>
            </a:stretch>
          </p:blipFill>
          <p:spPr>
            <a:xfrm>
              <a:off x="5471159" y="3011423"/>
              <a:ext cx="635508" cy="416051"/>
            </a:xfrm>
            <a:prstGeom prst="rect">
              <a:avLst/>
            </a:prstGeom>
          </p:spPr>
        </p:pic>
        <p:pic>
          <p:nvPicPr>
            <p:cNvPr id="17" name="object 17"/>
            <p:cNvPicPr/>
            <p:nvPr/>
          </p:nvPicPr>
          <p:blipFill>
            <a:blip r:embed="rId6" cstate="print"/>
            <a:stretch>
              <a:fillRect/>
            </a:stretch>
          </p:blipFill>
          <p:spPr>
            <a:xfrm>
              <a:off x="5801867" y="3171469"/>
              <a:ext cx="239318" cy="243814"/>
            </a:xfrm>
            <a:prstGeom prst="rect">
              <a:avLst/>
            </a:prstGeom>
          </p:spPr>
        </p:pic>
        <p:sp>
          <p:nvSpPr>
            <p:cNvPr id="18" name="object 18"/>
            <p:cNvSpPr/>
            <p:nvPr/>
          </p:nvSpPr>
          <p:spPr>
            <a:xfrm>
              <a:off x="5833871" y="3203447"/>
              <a:ext cx="125095" cy="129539"/>
            </a:xfrm>
            <a:custGeom>
              <a:avLst/>
              <a:gdLst/>
              <a:ahLst/>
              <a:cxnLst/>
              <a:rect l="l" t="t" r="r" b="b"/>
              <a:pathLst>
                <a:path w="125095" h="129539">
                  <a:moveTo>
                    <a:pt x="0" y="129539"/>
                  </a:moveTo>
                  <a:lnTo>
                    <a:pt x="124967" y="129539"/>
                  </a:lnTo>
                  <a:lnTo>
                    <a:pt x="124967" y="0"/>
                  </a:lnTo>
                  <a:lnTo>
                    <a:pt x="0" y="0"/>
                  </a:lnTo>
                  <a:lnTo>
                    <a:pt x="0" y="129539"/>
                  </a:lnTo>
                  <a:close/>
                </a:path>
              </a:pathLst>
            </a:custGeom>
            <a:ln w="12699">
              <a:solidFill>
                <a:srgbClr val="FFC000"/>
              </a:solidFill>
            </a:ln>
          </p:spPr>
          <p:txBody>
            <a:bodyPr wrap="square" lIns="0" tIns="0" rIns="0" bIns="0" rtlCol="0"/>
            <a:lstStyle/>
            <a:p>
              <a:endParaRPr/>
            </a:p>
          </p:txBody>
        </p:sp>
        <p:pic>
          <p:nvPicPr>
            <p:cNvPr id="19" name="object 19"/>
            <p:cNvPicPr/>
            <p:nvPr/>
          </p:nvPicPr>
          <p:blipFill>
            <a:blip r:embed="rId7" cstate="print"/>
            <a:stretch>
              <a:fillRect/>
            </a:stretch>
          </p:blipFill>
          <p:spPr>
            <a:xfrm>
              <a:off x="5623559" y="3142551"/>
              <a:ext cx="199580" cy="202755"/>
            </a:xfrm>
            <a:prstGeom prst="rect">
              <a:avLst/>
            </a:prstGeom>
          </p:spPr>
        </p:pic>
        <p:sp>
          <p:nvSpPr>
            <p:cNvPr id="20" name="object 20"/>
            <p:cNvSpPr/>
            <p:nvPr/>
          </p:nvSpPr>
          <p:spPr>
            <a:xfrm>
              <a:off x="5655563" y="3174491"/>
              <a:ext cx="85725" cy="88900"/>
            </a:xfrm>
            <a:custGeom>
              <a:avLst/>
              <a:gdLst/>
              <a:ahLst/>
              <a:cxnLst/>
              <a:rect l="l" t="t" r="r" b="b"/>
              <a:pathLst>
                <a:path w="85725" h="88900">
                  <a:moveTo>
                    <a:pt x="0" y="88391"/>
                  </a:moveTo>
                  <a:lnTo>
                    <a:pt x="85344" y="88391"/>
                  </a:lnTo>
                  <a:lnTo>
                    <a:pt x="85344" y="0"/>
                  </a:lnTo>
                  <a:lnTo>
                    <a:pt x="0" y="0"/>
                  </a:lnTo>
                  <a:lnTo>
                    <a:pt x="0" y="88391"/>
                  </a:lnTo>
                  <a:close/>
                </a:path>
              </a:pathLst>
            </a:custGeom>
            <a:ln w="12700">
              <a:solidFill>
                <a:srgbClr val="FFC000"/>
              </a:solidFill>
            </a:ln>
          </p:spPr>
          <p:txBody>
            <a:bodyPr wrap="square" lIns="0" tIns="0" rIns="0" bIns="0" rtlCol="0"/>
            <a:lstStyle/>
            <a:p>
              <a:endParaRPr/>
            </a:p>
          </p:txBody>
        </p:sp>
      </p:grpSp>
      <p:grpSp>
        <p:nvGrpSpPr>
          <p:cNvPr id="21" name="object 21"/>
          <p:cNvGrpSpPr/>
          <p:nvPr/>
        </p:nvGrpSpPr>
        <p:grpSpPr>
          <a:xfrm>
            <a:off x="4219955" y="3000705"/>
            <a:ext cx="641985" cy="442595"/>
            <a:chOff x="4219955" y="3000705"/>
            <a:chExt cx="641985" cy="442595"/>
          </a:xfrm>
        </p:grpSpPr>
        <p:pic>
          <p:nvPicPr>
            <p:cNvPr id="22" name="object 22"/>
            <p:cNvPicPr/>
            <p:nvPr/>
          </p:nvPicPr>
          <p:blipFill>
            <a:blip r:embed="rId8" cstate="print"/>
            <a:stretch>
              <a:fillRect/>
            </a:stretch>
          </p:blipFill>
          <p:spPr>
            <a:xfrm>
              <a:off x="4219955" y="3011424"/>
              <a:ext cx="626363" cy="416051"/>
            </a:xfrm>
            <a:prstGeom prst="rect">
              <a:avLst/>
            </a:prstGeom>
          </p:spPr>
        </p:pic>
        <p:pic>
          <p:nvPicPr>
            <p:cNvPr id="23" name="object 23"/>
            <p:cNvPicPr/>
            <p:nvPr/>
          </p:nvPicPr>
          <p:blipFill>
            <a:blip r:embed="rId9" cstate="print"/>
            <a:stretch>
              <a:fillRect/>
            </a:stretch>
          </p:blipFill>
          <p:spPr>
            <a:xfrm>
              <a:off x="4439411" y="3035808"/>
              <a:ext cx="252958" cy="406908"/>
            </a:xfrm>
            <a:prstGeom prst="rect">
              <a:avLst/>
            </a:prstGeom>
          </p:spPr>
        </p:pic>
        <p:sp>
          <p:nvSpPr>
            <p:cNvPr id="24" name="object 24"/>
            <p:cNvSpPr/>
            <p:nvPr/>
          </p:nvSpPr>
          <p:spPr>
            <a:xfrm>
              <a:off x="4471415" y="3067812"/>
              <a:ext cx="139065" cy="292735"/>
            </a:xfrm>
            <a:custGeom>
              <a:avLst/>
              <a:gdLst/>
              <a:ahLst/>
              <a:cxnLst/>
              <a:rect l="l" t="t" r="r" b="b"/>
              <a:pathLst>
                <a:path w="139064" h="292735">
                  <a:moveTo>
                    <a:pt x="0" y="292608"/>
                  </a:moveTo>
                  <a:lnTo>
                    <a:pt x="138684" y="292608"/>
                  </a:lnTo>
                  <a:lnTo>
                    <a:pt x="138684" y="0"/>
                  </a:lnTo>
                  <a:lnTo>
                    <a:pt x="0" y="0"/>
                  </a:lnTo>
                  <a:lnTo>
                    <a:pt x="0" y="292608"/>
                  </a:lnTo>
                  <a:close/>
                </a:path>
              </a:pathLst>
            </a:custGeom>
            <a:ln w="12700">
              <a:solidFill>
                <a:srgbClr val="FFC000"/>
              </a:solidFill>
            </a:ln>
          </p:spPr>
          <p:txBody>
            <a:bodyPr wrap="square" lIns="0" tIns="0" rIns="0" bIns="0" rtlCol="0"/>
            <a:lstStyle/>
            <a:p>
              <a:endParaRPr/>
            </a:p>
          </p:txBody>
        </p:sp>
        <p:sp>
          <p:nvSpPr>
            <p:cNvPr id="25" name="object 25"/>
            <p:cNvSpPr/>
            <p:nvPr/>
          </p:nvSpPr>
          <p:spPr>
            <a:xfrm>
              <a:off x="4475987" y="3070860"/>
              <a:ext cx="131445" cy="47625"/>
            </a:xfrm>
            <a:custGeom>
              <a:avLst/>
              <a:gdLst/>
              <a:ahLst/>
              <a:cxnLst/>
              <a:rect l="l" t="t" r="r" b="b"/>
              <a:pathLst>
                <a:path w="131445" h="47625">
                  <a:moveTo>
                    <a:pt x="131063" y="0"/>
                  </a:moveTo>
                  <a:lnTo>
                    <a:pt x="0" y="0"/>
                  </a:lnTo>
                  <a:lnTo>
                    <a:pt x="0" y="47244"/>
                  </a:lnTo>
                  <a:lnTo>
                    <a:pt x="131063" y="47244"/>
                  </a:lnTo>
                  <a:lnTo>
                    <a:pt x="131063" y="0"/>
                  </a:lnTo>
                  <a:close/>
                </a:path>
              </a:pathLst>
            </a:custGeom>
            <a:solidFill>
              <a:srgbClr val="D9D9D9">
                <a:alpha val="70195"/>
              </a:srgbClr>
            </a:solidFill>
          </p:spPr>
          <p:txBody>
            <a:bodyPr wrap="square" lIns="0" tIns="0" rIns="0" bIns="0" rtlCol="0"/>
            <a:lstStyle/>
            <a:p>
              <a:endParaRPr/>
            </a:p>
          </p:txBody>
        </p:sp>
        <p:pic>
          <p:nvPicPr>
            <p:cNvPr id="26" name="object 26"/>
            <p:cNvPicPr/>
            <p:nvPr/>
          </p:nvPicPr>
          <p:blipFill>
            <a:blip r:embed="rId10" cstate="print"/>
            <a:stretch>
              <a:fillRect/>
            </a:stretch>
          </p:blipFill>
          <p:spPr>
            <a:xfrm>
              <a:off x="4607051" y="3000705"/>
              <a:ext cx="254457" cy="420674"/>
            </a:xfrm>
            <a:prstGeom prst="rect">
              <a:avLst/>
            </a:prstGeom>
          </p:spPr>
        </p:pic>
        <p:sp>
          <p:nvSpPr>
            <p:cNvPr id="27" name="object 27"/>
            <p:cNvSpPr/>
            <p:nvPr/>
          </p:nvSpPr>
          <p:spPr>
            <a:xfrm>
              <a:off x="4639055" y="3032760"/>
              <a:ext cx="140335" cy="306705"/>
            </a:xfrm>
            <a:custGeom>
              <a:avLst/>
              <a:gdLst/>
              <a:ahLst/>
              <a:cxnLst/>
              <a:rect l="l" t="t" r="r" b="b"/>
              <a:pathLst>
                <a:path w="140335" h="306704">
                  <a:moveTo>
                    <a:pt x="0" y="306324"/>
                  </a:moveTo>
                  <a:lnTo>
                    <a:pt x="140208" y="306324"/>
                  </a:lnTo>
                  <a:lnTo>
                    <a:pt x="140208" y="0"/>
                  </a:lnTo>
                  <a:lnTo>
                    <a:pt x="0" y="0"/>
                  </a:lnTo>
                  <a:lnTo>
                    <a:pt x="0" y="306324"/>
                  </a:lnTo>
                  <a:close/>
                </a:path>
              </a:pathLst>
            </a:custGeom>
            <a:ln w="12700">
              <a:solidFill>
                <a:srgbClr val="FFC000"/>
              </a:solidFill>
            </a:ln>
          </p:spPr>
          <p:txBody>
            <a:bodyPr wrap="square" lIns="0" tIns="0" rIns="0" bIns="0" rtlCol="0"/>
            <a:lstStyle/>
            <a:p>
              <a:endParaRPr/>
            </a:p>
          </p:txBody>
        </p:sp>
        <p:sp>
          <p:nvSpPr>
            <p:cNvPr id="28" name="object 28"/>
            <p:cNvSpPr/>
            <p:nvPr/>
          </p:nvSpPr>
          <p:spPr>
            <a:xfrm>
              <a:off x="4642104" y="3035808"/>
              <a:ext cx="134620" cy="47625"/>
            </a:xfrm>
            <a:custGeom>
              <a:avLst/>
              <a:gdLst/>
              <a:ahLst/>
              <a:cxnLst/>
              <a:rect l="l" t="t" r="r" b="b"/>
              <a:pathLst>
                <a:path w="134620" h="47625">
                  <a:moveTo>
                    <a:pt x="134112" y="0"/>
                  </a:moveTo>
                  <a:lnTo>
                    <a:pt x="0" y="0"/>
                  </a:lnTo>
                  <a:lnTo>
                    <a:pt x="0" y="47244"/>
                  </a:lnTo>
                  <a:lnTo>
                    <a:pt x="134112" y="47244"/>
                  </a:lnTo>
                  <a:lnTo>
                    <a:pt x="134112" y="0"/>
                  </a:lnTo>
                  <a:close/>
                </a:path>
              </a:pathLst>
            </a:custGeom>
            <a:solidFill>
              <a:srgbClr val="D9D9D9">
                <a:alpha val="70195"/>
              </a:srgbClr>
            </a:solidFill>
          </p:spPr>
          <p:txBody>
            <a:bodyPr wrap="square" lIns="0" tIns="0" rIns="0" bIns="0" rtlCol="0"/>
            <a:lstStyle/>
            <a:p>
              <a:endParaRPr/>
            </a:p>
          </p:txBody>
        </p:sp>
      </p:grpSp>
      <p:sp>
        <p:nvSpPr>
          <p:cNvPr id="29" name="object 29"/>
          <p:cNvSpPr txBox="1"/>
          <p:nvPr/>
        </p:nvSpPr>
        <p:spPr>
          <a:xfrm>
            <a:off x="4477765" y="3022853"/>
            <a:ext cx="297815" cy="106680"/>
          </a:xfrm>
          <a:prstGeom prst="rect">
            <a:avLst/>
          </a:prstGeom>
        </p:spPr>
        <p:txBody>
          <a:bodyPr vert="horz" wrap="square" lIns="0" tIns="12700" rIns="0" bIns="0" rtlCol="0">
            <a:spAutoFit/>
          </a:bodyPr>
          <a:lstStyle/>
          <a:p>
            <a:pPr marL="177165">
              <a:lnSpc>
                <a:spcPts val="320"/>
              </a:lnSpc>
              <a:spcBef>
                <a:spcPts val="100"/>
              </a:spcBef>
            </a:pPr>
            <a:r>
              <a:rPr sz="300" spc="-10" dirty="0">
                <a:latin typeface="Segoe UI"/>
                <a:cs typeface="Segoe UI"/>
              </a:rPr>
              <a:t>EAGLE</a:t>
            </a:r>
            <a:endParaRPr sz="300">
              <a:latin typeface="Segoe UI"/>
              <a:cs typeface="Segoe UI"/>
            </a:endParaRPr>
          </a:p>
          <a:p>
            <a:pPr marL="8255">
              <a:lnSpc>
                <a:spcPts val="320"/>
              </a:lnSpc>
            </a:pPr>
            <a:r>
              <a:rPr sz="300" spc="-10" dirty="0">
                <a:latin typeface="Segoe UI"/>
                <a:cs typeface="Segoe UI"/>
              </a:rPr>
              <a:t>EAGLE</a:t>
            </a:r>
            <a:endParaRPr sz="300">
              <a:latin typeface="Segoe UI"/>
              <a:cs typeface="Segoe UI"/>
            </a:endParaRPr>
          </a:p>
        </p:txBody>
      </p:sp>
      <p:sp>
        <p:nvSpPr>
          <p:cNvPr id="30" name="object 30"/>
          <p:cNvSpPr/>
          <p:nvPr/>
        </p:nvSpPr>
        <p:spPr>
          <a:xfrm>
            <a:off x="3146983" y="5436819"/>
            <a:ext cx="259715" cy="351155"/>
          </a:xfrm>
          <a:custGeom>
            <a:avLst/>
            <a:gdLst/>
            <a:ahLst/>
            <a:cxnLst/>
            <a:rect l="l" t="t" r="r" b="b"/>
            <a:pathLst>
              <a:path w="259714" h="351154">
                <a:moveTo>
                  <a:pt x="259461" y="240182"/>
                </a:moveTo>
                <a:lnTo>
                  <a:pt x="249224" y="254533"/>
                </a:lnTo>
                <a:lnTo>
                  <a:pt x="231660" y="261937"/>
                </a:lnTo>
                <a:lnTo>
                  <a:pt x="231660" y="299313"/>
                </a:lnTo>
                <a:lnTo>
                  <a:pt x="231660" y="310388"/>
                </a:lnTo>
                <a:lnTo>
                  <a:pt x="227952" y="314083"/>
                </a:lnTo>
                <a:lnTo>
                  <a:pt x="216827" y="314083"/>
                </a:lnTo>
                <a:lnTo>
                  <a:pt x="213131" y="310388"/>
                </a:lnTo>
                <a:lnTo>
                  <a:pt x="213131" y="299313"/>
                </a:lnTo>
                <a:lnTo>
                  <a:pt x="216827" y="295617"/>
                </a:lnTo>
                <a:lnTo>
                  <a:pt x="227952" y="295617"/>
                </a:lnTo>
                <a:lnTo>
                  <a:pt x="231660" y="299313"/>
                </a:lnTo>
                <a:lnTo>
                  <a:pt x="231660" y="261937"/>
                </a:lnTo>
                <a:lnTo>
                  <a:pt x="221348" y="266280"/>
                </a:lnTo>
                <a:lnTo>
                  <a:pt x="180098" y="274218"/>
                </a:lnTo>
                <a:lnTo>
                  <a:pt x="129730" y="277139"/>
                </a:lnTo>
                <a:lnTo>
                  <a:pt x="79362" y="274218"/>
                </a:lnTo>
                <a:lnTo>
                  <a:pt x="38112" y="266280"/>
                </a:lnTo>
                <a:lnTo>
                  <a:pt x="10236" y="254533"/>
                </a:lnTo>
                <a:lnTo>
                  <a:pt x="0" y="240182"/>
                </a:lnTo>
                <a:lnTo>
                  <a:pt x="0" y="314083"/>
                </a:lnTo>
                <a:lnTo>
                  <a:pt x="10236" y="328434"/>
                </a:lnTo>
                <a:lnTo>
                  <a:pt x="38112" y="340182"/>
                </a:lnTo>
                <a:lnTo>
                  <a:pt x="79362" y="348119"/>
                </a:lnTo>
                <a:lnTo>
                  <a:pt x="129730" y="351040"/>
                </a:lnTo>
                <a:lnTo>
                  <a:pt x="180098" y="348119"/>
                </a:lnTo>
                <a:lnTo>
                  <a:pt x="221348" y="340182"/>
                </a:lnTo>
                <a:lnTo>
                  <a:pt x="249224" y="328434"/>
                </a:lnTo>
                <a:lnTo>
                  <a:pt x="259461" y="314083"/>
                </a:lnTo>
                <a:lnTo>
                  <a:pt x="259461" y="295617"/>
                </a:lnTo>
                <a:lnTo>
                  <a:pt x="259461" y="277139"/>
                </a:lnTo>
                <a:lnTo>
                  <a:pt x="259461" y="240182"/>
                </a:lnTo>
                <a:close/>
              </a:path>
              <a:path w="259714" h="351154">
                <a:moveTo>
                  <a:pt x="259461" y="147802"/>
                </a:moveTo>
                <a:lnTo>
                  <a:pt x="249224" y="162153"/>
                </a:lnTo>
                <a:lnTo>
                  <a:pt x="231660" y="169557"/>
                </a:lnTo>
                <a:lnTo>
                  <a:pt x="231660" y="206921"/>
                </a:lnTo>
                <a:lnTo>
                  <a:pt x="231660" y="218008"/>
                </a:lnTo>
                <a:lnTo>
                  <a:pt x="227952" y="221703"/>
                </a:lnTo>
                <a:lnTo>
                  <a:pt x="216827" y="221703"/>
                </a:lnTo>
                <a:lnTo>
                  <a:pt x="213131" y="218008"/>
                </a:lnTo>
                <a:lnTo>
                  <a:pt x="213131" y="206921"/>
                </a:lnTo>
                <a:lnTo>
                  <a:pt x="216827" y="203225"/>
                </a:lnTo>
                <a:lnTo>
                  <a:pt x="227952" y="203225"/>
                </a:lnTo>
                <a:lnTo>
                  <a:pt x="231660" y="206921"/>
                </a:lnTo>
                <a:lnTo>
                  <a:pt x="231660" y="169557"/>
                </a:lnTo>
                <a:lnTo>
                  <a:pt x="221348" y="173901"/>
                </a:lnTo>
                <a:lnTo>
                  <a:pt x="180098" y="181838"/>
                </a:lnTo>
                <a:lnTo>
                  <a:pt x="129730" y="184759"/>
                </a:lnTo>
                <a:lnTo>
                  <a:pt x="79362" y="181838"/>
                </a:lnTo>
                <a:lnTo>
                  <a:pt x="38112" y="173901"/>
                </a:lnTo>
                <a:lnTo>
                  <a:pt x="10236" y="162153"/>
                </a:lnTo>
                <a:lnTo>
                  <a:pt x="0" y="147802"/>
                </a:lnTo>
                <a:lnTo>
                  <a:pt x="0" y="221703"/>
                </a:lnTo>
                <a:lnTo>
                  <a:pt x="10236" y="236054"/>
                </a:lnTo>
                <a:lnTo>
                  <a:pt x="38112" y="247802"/>
                </a:lnTo>
                <a:lnTo>
                  <a:pt x="79362" y="255739"/>
                </a:lnTo>
                <a:lnTo>
                  <a:pt x="129730" y="258660"/>
                </a:lnTo>
                <a:lnTo>
                  <a:pt x="180098" y="255739"/>
                </a:lnTo>
                <a:lnTo>
                  <a:pt x="221348" y="247802"/>
                </a:lnTo>
                <a:lnTo>
                  <a:pt x="249224" y="236054"/>
                </a:lnTo>
                <a:lnTo>
                  <a:pt x="259461" y="221703"/>
                </a:lnTo>
                <a:lnTo>
                  <a:pt x="259461" y="203225"/>
                </a:lnTo>
                <a:lnTo>
                  <a:pt x="259461" y="184759"/>
                </a:lnTo>
                <a:lnTo>
                  <a:pt x="259461" y="147802"/>
                </a:lnTo>
                <a:close/>
              </a:path>
              <a:path w="259714" h="351154">
                <a:moveTo>
                  <a:pt x="259461" y="55422"/>
                </a:moveTo>
                <a:lnTo>
                  <a:pt x="249224" y="69773"/>
                </a:lnTo>
                <a:lnTo>
                  <a:pt x="231660" y="77177"/>
                </a:lnTo>
                <a:lnTo>
                  <a:pt x="231660" y="114541"/>
                </a:lnTo>
                <a:lnTo>
                  <a:pt x="231660" y="125628"/>
                </a:lnTo>
                <a:lnTo>
                  <a:pt x="227952" y="129324"/>
                </a:lnTo>
                <a:lnTo>
                  <a:pt x="216827" y="129324"/>
                </a:lnTo>
                <a:lnTo>
                  <a:pt x="213131" y="125628"/>
                </a:lnTo>
                <a:lnTo>
                  <a:pt x="213131" y="114541"/>
                </a:lnTo>
                <a:lnTo>
                  <a:pt x="216827" y="110845"/>
                </a:lnTo>
                <a:lnTo>
                  <a:pt x="227952" y="110845"/>
                </a:lnTo>
                <a:lnTo>
                  <a:pt x="231660" y="114541"/>
                </a:lnTo>
                <a:lnTo>
                  <a:pt x="231660" y="77177"/>
                </a:lnTo>
                <a:lnTo>
                  <a:pt x="221348" y="81521"/>
                </a:lnTo>
                <a:lnTo>
                  <a:pt x="180098" y="89458"/>
                </a:lnTo>
                <a:lnTo>
                  <a:pt x="129730" y="92367"/>
                </a:lnTo>
                <a:lnTo>
                  <a:pt x="79362" y="89458"/>
                </a:lnTo>
                <a:lnTo>
                  <a:pt x="38112" y="81521"/>
                </a:lnTo>
                <a:lnTo>
                  <a:pt x="10236" y="69773"/>
                </a:lnTo>
                <a:lnTo>
                  <a:pt x="0" y="55422"/>
                </a:lnTo>
                <a:lnTo>
                  <a:pt x="0" y="129324"/>
                </a:lnTo>
                <a:lnTo>
                  <a:pt x="10236" y="143675"/>
                </a:lnTo>
                <a:lnTo>
                  <a:pt x="38112" y="155422"/>
                </a:lnTo>
                <a:lnTo>
                  <a:pt x="79362" y="163360"/>
                </a:lnTo>
                <a:lnTo>
                  <a:pt x="129730" y="166281"/>
                </a:lnTo>
                <a:lnTo>
                  <a:pt x="180098" y="163360"/>
                </a:lnTo>
                <a:lnTo>
                  <a:pt x="221348" y="155422"/>
                </a:lnTo>
                <a:lnTo>
                  <a:pt x="249224" y="143675"/>
                </a:lnTo>
                <a:lnTo>
                  <a:pt x="259461" y="129324"/>
                </a:lnTo>
                <a:lnTo>
                  <a:pt x="259461" y="110845"/>
                </a:lnTo>
                <a:lnTo>
                  <a:pt x="259461" y="92367"/>
                </a:lnTo>
                <a:lnTo>
                  <a:pt x="259461" y="55422"/>
                </a:lnTo>
                <a:close/>
              </a:path>
              <a:path w="259714" h="351154">
                <a:moveTo>
                  <a:pt x="259461" y="36944"/>
                </a:moveTo>
                <a:lnTo>
                  <a:pt x="249262" y="22555"/>
                </a:lnTo>
                <a:lnTo>
                  <a:pt x="221462" y="10820"/>
                </a:lnTo>
                <a:lnTo>
                  <a:pt x="180225" y="2895"/>
                </a:lnTo>
                <a:lnTo>
                  <a:pt x="129730" y="0"/>
                </a:lnTo>
                <a:lnTo>
                  <a:pt x="79235" y="2895"/>
                </a:lnTo>
                <a:lnTo>
                  <a:pt x="37998" y="10820"/>
                </a:lnTo>
                <a:lnTo>
                  <a:pt x="10198" y="22555"/>
                </a:lnTo>
                <a:lnTo>
                  <a:pt x="0" y="36944"/>
                </a:lnTo>
                <a:lnTo>
                  <a:pt x="10198" y="51333"/>
                </a:lnTo>
                <a:lnTo>
                  <a:pt x="37998" y="63068"/>
                </a:lnTo>
                <a:lnTo>
                  <a:pt x="79235" y="70993"/>
                </a:lnTo>
                <a:lnTo>
                  <a:pt x="129730" y="73901"/>
                </a:lnTo>
                <a:lnTo>
                  <a:pt x="180225" y="70993"/>
                </a:lnTo>
                <a:lnTo>
                  <a:pt x="221462" y="63068"/>
                </a:lnTo>
                <a:lnTo>
                  <a:pt x="249262" y="51333"/>
                </a:lnTo>
                <a:lnTo>
                  <a:pt x="259461" y="36944"/>
                </a:lnTo>
                <a:close/>
              </a:path>
            </a:pathLst>
          </a:custGeom>
          <a:solidFill>
            <a:srgbClr val="D17A88"/>
          </a:solidFill>
        </p:spPr>
        <p:txBody>
          <a:bodyPr wrap="square" lIns="0" tIns="0" rIns="0" bIns="0" rtlCol="0"/>
          <a:lstStyle/>
          <a:p>
            <a:endParaRPr/>
          </a:p>
        </p:txBody>
      </p:sp>
      <p:sp>
        <p:nvSpPr>
          <p:cNvPr id="31" name="object 31"/>
          <p:cNvSpPr/>
          <p:nvPr/>
        </p:nvSpPr>
        <p:spPr>
          <a:xfrm>
            <a:off x="4404283" y="5436819"/>
            <a:ext cx="259715" cy="351155"/>
          </a:xfrm>
          <a:custGeom>
            <a:avLst/>
            <a:gdLst/>
            <a:ahLst/>
            <a:cxnLst/>
            <a:rect l="l" t="t" r="r" b="b"/>
            <a:pathLst>
              <a:path w="259714" h="351154">
                <a:moveTo>
                  <a:pt x="259461" y="240182"/>
                </a:moveTo>
                <a:lnTo>
                  <a:pt x="249224" y="254533"/>
                </a:lnTo>
                <a:lnTo>
                  <a:pt x="231660" y="261937"/>
                </a:lnTo>
                <a:lnTo>
                  <a:pt x="231660" y="299313"/>
                </a:lnTo>
                <a:lnTo>
                  <a:pt x="231660" y="310388"/>
                </a:lnTo>
                <a:lnTo>
                  <a:pt x="227952" y="314083"/>
                </a:lnTo>
                <a:lnTo>
                  <a:pt x="216827" y="314083"/>
                </a:lnTo>
                <a:lnTo>
                  <a:pt x="213131" y="310388"/>
                </a:lnTo>
                <a:lnTo>
                  <a:pt x="213131" y="299313"/>
                </a:lnTo>
                <a:lnTo>
                  <a:pt x="216827" y="295617"/>
                </a:lnTo>
                <a:lnTo>
                  <a:pt x="227952" y="295617"/>
                </a:lnTo>
                <a:lnTo>
                  <a:pt x="231660" y="299313"/>
                </a:lnTo>
                <a:lnTo>
                  <a:pt x="231660" y="261937"/>
                </a:lnTo>
                <a:lnTo>
                  <a:pt x="221348" y="266280"/>
                </a:lnTo>
                <a:lnTo>
                  <a:pt x="180098" y="274218"/>
                </a:lnTo>
                <a:lnTo>
                  <a:pt x="129730" y="277139"/>
                </a:lnTo>
                <a:lnTo>
                  <a:pt x="79362" y="274218"/>
                </a:lnTo>
                <a:lnTo>
                  <a:pt x="38112" y="266280"/>
                </a:lnTo>
                <a:lnTo>
                  <a:pt x="10236" y="254533"/>
                </a:lnTo>
                <a:lnTo>
                  <a:pt x="0" y="240182"/>
                </a:lnTo>
                <a:lnTo>
                  <a:pt x="0" y="314083"/>
                </a:lnTo>
                <a:lnTo>
                  <a:pt x="10236" y="328434"/>
                </a:lnTo>
                <a:lnTo>
                  <a:pt x="38112" y="340182"/>
                </a:lnTo>
                <a:lnTo>
                  <a:pt x="79362" y="348119"/>
                </a:lnTo>
                <a:lnTo>
                  <a:pt x="129730" y="351040"/>
                </a:lnTo>
                <a:lnTo>
                  <a:pt x="180098" y="348119"/>
                </a:lnTo>
                <a:lnTo>
                  <a:pt x="221348" y="340182"/>
                </a:lnTo>
                <a:lnTo>
                  <a:pt x="249224" y="328434"/>
                </a:lnTo>
                <a:lnTo>
                  <a:pt x="259461" y="314083"/>
                </a:lnTo>
                <a:lnTo>
                  <a:pt x="259461" y="295617"/>
                </a:lnTo>
                <a:lnTo>
                  <a:pt x="259461" y="277139"/>
                </a:lnTo>
                <a:lnTo>
                  <a:pt x="259461" y="240182"/>
                </a:lnTo>
                <a:close/>
              </a:path>
              <a:path w="259714" h="351154">
                <a:moveTo>
                  <a:pt x="259461" y="147802"/>
                </a:moveTo>
                <a:lnTo>
                  <a:pt x="249224" y="162153"/>
                </a:lnTo>
                <a:lnTo>
                  <a:pt x="231660" y="169557"/>
                </a:lnTo>
                <a:lnTo>
                  <a:pt x="231660" y="206921"/>
                </a:lnTo>
                <a:lnTo>
                  <a:pt x="231660" y="218008"/>
                </a:lnTo>
                <a:lnTo>
                  <a:pt x="227952" y="221703"/>
                </a:lnTo>
                <a:lnTo>
                  <a:pt x="216827" y="221703"/>
                </a:lnTo>
                <a:lnTo>
                  <a:pt x="213131" y="218008"/>
                </a:lnTo>
                <a:lnTo>
                  <a:pt x="213131" y="206921"/>
                </a:lnTo>
                <a:lnTo>
                  <a:pt x="216827" y="203225"/>
                </a:lnTo>
                <a:lnTo>
                  <a:pt x="227952" y="203225"/>
                </a:lnTo>
                <a:lnTo>
                  <a:pt x="231660" y="206921"/>
                </a:lnTo>
                <a:lnTo>
                  <a:pt x="231660" y="169557"/>
                </a:lnTo>
                <a:lnTo>
                  <a:pt x="221348" y="173901"/>
                </a:lnTo>
                <a:lnTo>
                  <a:pt x="180098" y="181838"/>
                </a:lnTo>
                <a:lnTo>
                  <a:pt x="129730" y="184759"/>
                </a:lnTo>
                <a:lnTo>
                  <a:pt x="79362" y="181838"/>
                </a:lnTo>
                <a:lnTo>
                  <a:pt x="38112" y="173901"/>
                </a:lnTo>
                <a:lnTo>
                  <a:pt x="10236" y="162153"/>
                </a:lnTo>
                <a:lnTo>
                  <a:pt x="0" y="147802"/>
                </a:lnTo>
                <a:lnTo>
                  <a:pt x="0" y="221703"/>
                </a:lnTo>
                <a:lnTo>
                  <a:pt x="10236" y="236054"/>
                </a:lnTo>
                <a:lnTo>
                  <a:pt x="38112" y="247802"/>
                </a:lnTo>
                <a:lnTo>
                  <a:pt x="79362" y="255739"/>
                </a:lnTo>
                <a:lnTo>
                  <a:pt x="129730" y="258660"/>
                </a:lnTo>
                <a:lnTo>
                  <a:pt x="180098" y="255739"/>
                </a:lnTo>
                <a:lnTo>
                  <a:pt x="221348" y="247802"/>
                </a:lnTo>
                <a:lnTo>
                  <a:pt x="249224" y="236054"/>
                </a:lnTo>
                <a:lnTo>
                  <a:pt x="259461" y="221703"/>
                </a:lnTo>
                <a:lnTo>
                  <a:pt x="259461" y="203225"/>
                </a:lnTo>
                <a:lnTo>
                  <a:pt x="259461" y="184759"/>
                </a:lnTo>
                <a:lnTo>
                  <a:pt x="259461" y="147802"/>
                </a:lnTo>
                <a:close/>
              </a:path>
              <a:path w="259714" h="351154">
                <a:moveTo>
                  <a:pt x="259461" y="55422"/>
                </a:moveTo>
                <a:lnTo>
                  <a:pt x="249224" y="69773"/>
                </a:lnTo>
                <a:lnTo>
                  <a:pt x="231660" y="77177"/>
                </a:lnTo>
                <a:lnTo>
                  <a:pt x="231660" y="114541"/>
                </a:lnTo>
                <a:lnTo>
                  <a:pt x="231660" y="125628"/>
                </a:lnTo>
                <a:lnTo>
                  <a:pt x="227952" y="129324"/>
                </a:lnTo>
                <a:lnTo>
                  <a:pt x="216827" y="129324"/>
                </a:lnTo>
                <a:lnTo>
                  <a:pt x="213131" y="125628"/>
                </a:lnTo>
                <a:lnTo>
                  <a:pt x="213131" y="114541"/>
                </a:lnTo>
                <a:lnTo>
                  <a:pt x="216827" y="110845"/>
                </a:lnTo>
                <a:lnTo>
                  <a:pt x="227952" y="110845"/>
                </a:lnTo>
                <a:lnTo>
                  <a:pt x="231660" y="114541"/>
                </a:lnTo>
                <a:lnTo>
                  <a:pt x="231660" y="77177"/>
                </a:lnTo>
                <a:lnTo>
                  <a:pt x="221348" y="81521"/>
                </a:lnTo>
                <a:lnTo>
                  <a:pt x="180098" y="89458"/>
                </a:lnTo>
                <a:lnTo>
                  <a:pt x="129730" y="92367"/>
                </a:lnTo>
                <a:lnTo>
                  <a:pt x="79362" y="89458"/>
                </a:lnTo>
                <a:lnTo>
                  <a:pt x="38112" y="81521"/>
                </a:lnTo>
                <a:lnTo>
                  <a:pt x="10236" y="69773"/>
                </a:lnTo>
                <a:lnTo>
                  <a:pt x="0" y="55422"/>
                </a:lnTo>
                <a:lnTo>
                  <a:pt x="0" y="129324"/>
                </a:lnTo>
                <a:lnTo>
                  <a:pt x="10236" y="143675"/>
                </a:lnTo>
                <a:lnTo>
                  <a:pt x="38112" y="155422"/>
                </a:lnTo>
                <a:lnTo>
                  <a:pt x="79362" y="163360"/>
                </a:lnTo>
                <a:lnTo>
                  <a:pt x="129730" y="166281"/>
                </a:lnTo>
                <a:lnTo>
                  <a:pt x="180098" y="163360"/>
                </a:lnTo>
                <a:lnTo>
                  <a:pt x="221348" y="155422"/>
                </a:lnTo>
                <a:lnTo>
                  <a:pt x="249224" y="143675"/>
                </a:lnTo>
                <a:lnTo>
                  <a:pt x="259461" y="129324"/>
                </a:lnTo>
                <a:lnTo>
                  <a:pt x="259461" y="110845"/>
                </a:lnTo>
                <a:lnTo>
                  <a:pt x="259461" y="92367"/>
                </a:lnTo>
                <a:lnTo>
                  <a:pt x="259461" y="55422"/>
                </a:lnTo>
                <a:close/>
              </a:path>
              <a:path w="259714" h="351154">
                <a:moveTo>
                  <a:pt x="259461" y="36944"/>
                </a:moveTo>
                <a:lnTo>
                  <a:pt x="249262" y="22555"/>
                </a:lnTo>
                <a:lnTo>
                  <a:pt x="221462" y="10820"/>
                </a:lnTo>
                <a:lnTo>
                  <a:pt x="180225" y="2895"/>
                </a:lnTo>
                <a:lnTo>
                  <a:pt x="129730" y="0"/>
                </a:lnTo>
                <a:lnTo>
                  <a:pt x="79235" y="2895"/>
                </a:lnTo>
                <a:lnTo>
                  <a:pt x="37998" y="10820"/>
                </a:lnTo>
                <a:lnTo>
                  <a:pt x="10198" y="22555"/>
                </a:lnTo>
                <a:lnTo>
                  <a:pt x="0" y="36944"/>
                </a:lnTo>
                <a:lnTo>
                  <a:pt x="10198" y="51333"/>
                </a:lnTo>
                <a:lnTo>
                  <a:pt x="37998" y="63068"/>
                </a:lnTo>
                <a:lnTo>
                  <a:pt x="79235" y="70993"/>
                </a:lnTo>
                <a:lnTo>
                  <a:pt x="129730" y="73901"/>
                </a:lnTo>
                <a:lnTo>
                  <a:pt x="180225" y="70993"/>
                </a:lnTo>
                <a:lnTo>
                  <a:pt x="221462" y="63068"/>
                </a:lnTo>
                <a:lnTo>
                  <a:pt x="249262" y="51333"/>
                </a:lnTo>
                <a:lnTo>
                  <a:pt x="259461" y="36944"/>
                </a:lnTo>
                <a:close/>
              </a:path>
            </a:pathLst>
          </a:custGeom>
          <a:solidFill>
            <a:srgbClr val="C67A93"/>
          </a:solidFill>
        </p:spPr>
        <p:txBody>
          <a:bodyPr wrap="square" lIns="0" tIns="0" rIns="0" bIns="0" rtlCol="0"/>
          <a:lstStyle/>
          <a:p>
            <a:endParaRPr/>
          </a:p>
        </p:txBody>
      </p:sp>
      <p:sp>
        <p:nvSpPr>
          <p:cNvPr id="32" name="object 32"/>
          <p:cNvSpPr/>
          <p:nvPr/>
        </p:nvSpPr>
        <p:spPr>
          <a:xfrm>
            <a:off x="5660059" y="5436819"/>
            <a:ext cx="259715" cy="351155"/>
          </a:xfrm>
          <a:custGeom>
            <a:avLst/>
            <a:gdLst/>
            <a:ahLst/>
            <a:cxnLst/>
            <a:rect l="l" t="t" r="r" b="b"/>
            <a:pathLst>
              <a:path w="259714" h="351154">
                <a:moveTo>
                  <a:pt x="259461" y="240182"/>
                </a:moveTo>
                <a:lnTo>
                  <a:pt x="249224" y="254533"/>
                </a:lnTo>
                <a:lnTo>
                  <a:pt x="231660" y="261937"/>
                </a:lnTo>
                <a:lnTo>
                  <a:pt x="231660" y="299313"/>
                </a:lnTo>
                <a:lnTo>
                  <a:pt x="231660" y="310388"/>
                </a:lnTo>
                <a:lnTo>
                  <a:pt x="227952" y="314083"/>
                </a:lnTo>
                <a:lnTo>
                  <a:pt x="216827" y="314083"/>
                </a:lnTo>
                <a:lnTo>
                  <a:pt x="213131" y="310388"/>
                </a:lnTo>
                <a:lnTo>
                  <a:pt x="213131" y="299313"/>
                </a:lnTo>
                <a:lnTo>
                  <a:pt x="216827" y="295617"/>
                </a:lnTo>
                <a:lnTo>
                  <a:pt x="227952" y="295617"/>
                </a:lnTo>
                <a:lnTo>
                  <a:pt x="231660" y="299313"/>
                </a:lnTo>
                <a:lnTo>
                  <a:pt x="231660" y="261937"/>
                </a:lnTo>
                <a:lnTo>
                  <a:pt x="221348" y="266280"/>
                </a:lnTo>
                <a:lnTo>
                  <a:pt x="180098" y="274218"/>
                </a:lnTo>
                <a:lnTo>
                  <a:pt x="129730" y="277139"/>
                </a:lnTo>
                <a:lnTo>
                  <a:pt x="79362" y="274218"/>
                </a:lnTo>
                <a:lnTo>
                  <a:pt x="38112" y="266280"/>
                </a:lnTo>
                <a:lnTo>
                  <a:pt x="10236" y="254533"/>
                </a:lnTo>
                <a:lnTo>
                  <a:pt x="0" y="240182"/>
                </a:lnTo>
                <a:lnTo>
                  <a:pt x="0" y="314083"/>
                </a:lnTo>
                <a:lnTo>
                  <a:pt x="10236" y="328434"/>
                </a:lnTo>
                <a:lnTo>
                  <a:pt x="38112" y="340182"/>
                </a:lnTo>
                <a:lnTo>
                  <a:pt x="79362" y="348119"/>
                </a:lnTo>
                <a:lnTo>
                  <a:pt x="129730" y="351040"/>
                </a:lnTo>
                <a:lnTo>
                  <a:pt x="180098" y="348119"/>
                </a:lnTo>
                <a:lnTo>
                  <a:pt x="221348" y="340182"/>
                </a:lnTo>
                <a:lnTo>
                  <a:pt x="249224" y="328434"/>
                </a:lnTo>
                <a:lnTo>
                  <a:pt x="259461" y="314083"/>
                </a:lnTo>
                <a:lnTo>
                  <a:pt x="259461" y="295617"/>
                </a:lnTo>
                <a:lnTo>
                  <a:pt x="259461" y="277139"/>
                </a:lnTo>
                <a:lnTo>
                  <a:pt x="259461" y="240182"/>
                </a:lnTo>
                <a:close/>
              </a:path>
              <a:path w="259714" h="351154">
                <a:moveTo>
                  <a:pt x="259461" y="147802"/>
                </a:moveTo>
                <a:lnTo>
                  <a:pt x="249224" y="162153"/>
                </a:lnTo>
                <a:lnTo>
                  <a:pt x="231660" y="169557"/>
                </a:lnTo>
                <a:lnTo>
                  <a:pt x="231660" y="206921"/>
                </a:lnTo>
                <a:lnTo>
                  <a:pt x="231660" y="218008"/>
                </a:lnTo>
                <a:lnTo>
                  <a:pt x="227952" y="221703"/>
                </a:lnTo>
                <a:lnTo>
                  <a:pt x="216827" y="221703"/>
                </a:lnTo>
                <a:lnTo>
                  <a:pt x="213131" y="218008"/>
                </a:lnTo>
                <a:lnTo>
                  <a:pt x="213131" y="206921"/>
                </a:lnTo>
                <a:lnTo>
                  <a:pt x="216827" y="203225"/>
                </a:lnTo>
                <a:lnTo>
                  <a:pt x="227952" y="203225"/>
                </a:lnTo>
                <a:lnTo>
                  <a:pt x="231660" y="206921"/>
                </a:lnTo>
                <a:lnTo>
                  <a:pt x="231660" y="169557"/>
                </a:lnTo>
                <a:lnTo>
                  <a:pt x="221348" y="173901"/>
                </a:lnTo>
                <a:lnTo>
                  <a:pt x="180098" y="181838"/>
                </a:lnTo>
                <a:lnTo>
                  <a:pt x="129730" y="184759"/>
                </a:lnTo>
                <a:lnTo>
                  <a:pt x="79362" y="181838"/>
                </a:lnTo>
                <a:lnTo>
                  <a:pt x="38112" y="173901"/>
                </a:lnTo>
                <a:lnTo>
                  <a:pt x="10236" y="162153"/>
                </a:lnTo>
                <a:lnTo>
                  <a:pt x="0" y="147802"/>
                </a:lnTo>
                <a:lnTo>
                  <a:pt x="0" y="221703"/>
                </a:lnTo>
                <a:lnTo>
                  <a:pt x="10236" y="236054"/>
                </a:lnTo>
                <a:lnTo>
                  <a:pt x="38112" y="247802"/>
                </a:lnTo>
                <a:lnTo>
                  <a:pt x="79362" y="255739"/>
                </a:lnTo>
                <a:lnTo>
                  <a:pt x="129730" y="258660"/>
                </a:lnTo>
                <a:lnTo>
                  <a:pt x="180098" y="255739"/>
                </a:lnTo>
                <a:lnTo>
                  <a:pt x="221348" y="247802"/>
                </a:lnTo>
                <a:lnTo>
                  <a:pt x="249224" y="236054"/>
                </a:lnTo>
                <a:lnTo>
                  <a:pt x="259461" y="221703"/>
                </a:lnTo>
                <a:lnTo>
                  <a:pt x="259461" y="203225"/>
                </a:lnTo>
                <a:lnTo>
                  <a:pt x="259461" y="184759"/>
                </a:lnTo>
                <a:lnTo>
                  <a:pt x="259461" y="147802"/>
                </a:lnTo>
                <a:close/>
              </a:path>
              <a:path w="259714" h="351154">
                <a:moveTo>
                  <a:pt x="259461" y="55422"/>
                </a:moveTo>
                <a:lnTo>
                  <a:pt x="249224" y="69773"/>
                </a:lnTo>
                <a:lnTo>
                  <a:pt x="231660" y="77177"/>
                </a:lnTo>
                <a:lnTo>
                  <a:pt x="231660" y="114541"/>
                </a:lnTo>
                <a:lnTo>
                  <a:pt x="231660" y="125628"/>
                </a:lnTo>
                <a:lnTo>
                  <a:pt x="227952" y="129324"/>
                </a:lnTo>
                <a:lnTo>
                  <a:pt x="216827" y="129324"/>
                </a:lnTo>
                <a:lnTo>
                  <a:pt x="213131" y="125628"/>
                </a:lnTo>
                <a:lnTo>
                  <a:pt x="213131" y="114541"/>
                </a:lnTo>
                <a:lnTo>
                  <a:pt x="216827" y="110845"/>
                </a:lnTo>
                <a:lnTo>
                  <a:pt x="227952" y="110845"/>
                </a:lnTo>
                <a:lnTo>
                  <a:pt x="231660" y="114541"/>
                </a:lnTo>
                <a:lnTo>
                  <a:pt x="231660" y="77177"/>
                </a:lnTo>
                <a:lnTo>
                  <a:pt x="221348" y="81521"/>
                </a:lnTo>
                <a:lnTo>
                  <a:pt x="180098" y="89458"/>
                </a:lnTo>
                <a:lnTo>
                  <a:pt x="129730" y="92367"/>
                </a:lnTo>
                <a:lnTo>
                  <a:pt x="79362" y="89458"/>
                </a:lnTo>
                <a:lnTo>
                  <a:pt x="38112" y="81521"/>
                </a:lnTo>
                <a:lnTo>
                  <a:pt x="10236" y="69773"/>
                </a:lnTo>
                <a:lnTo>
                  <a:pt x="0" y="55422"/>
                </a:lnTo>
                <a:lnTo>
                  <a:pt x="0" y="129324"/>
                </a:lnTo>
                <a:lnTo>
                  <a:pt x="10236" y="143675"/>
                </a:lnTo>
                <a:lnTo>
                  <a:pt x="38112" y="155422"/>
                </a:lnTo>
                <a:lnTo>
                  <a:pt x="79362" y="163360"/>
                </a:lnTo>
                <a:lnTo>
                  <a:pt x="129730" y="166281"/>
                </a:lnTo>
                <a:lnTo>
                  <a:pt x="180098" y="163360"/>
                </a:lnTo>
                <a:lnTo>
                  <a:pt x="221348" y="155422"/>
                </a:lnTo>
                <a:lnTo>
                  <a:pt x="249224" y="143675"/>
                </a:lnTo>
                <a:lnTo>
                  <a:pt x="259461" y="129324"/>
                </a:lnTo>
                <a:lnTo>
                  <a:pt x="259461" y="110845"/>
                </a:lnTo>
                <a:lnTo>
                  <a:pt x="259461" y="92367"/>
                </a:lnTo>
                <a:lnTo>
                  <a:pt x="259461" y="55422"/>
                </a:lnTo>
                <a:close/>
              </a:path>
              <a:path w="259714" h="351154">
                <a:moveTo>
                  <a:pt x="259461" y="36944"/>
                </a:moveTo>
                <a:lnTo>
                  <a:pt x="249262" y="22555"/>
                </a:lnTo>
                <a:lnTo>
                  <a:pt x="221462" y="10820"/>
                </a:lnTo>
                <a:lnTo>
                  <a:pt x="180225" y="2895"/>
                </a:lnTo>
                <a:lnTo>
                  <a:pt x="129730" y="0"/>
                </a:lnTo>
                <a:lnTo>
                  <a:pt x="79235" y="2895"/>
                </a:lnTo>
                <a:lnTo>
                  <a:pt x="37998" y="10820"/>
                </a:lnTo>
                <a:lnTo>
                  <a:pt x="10198" y="22555"/>
                </a:lnTo>
                <a:lnTo>
                  <a:pt x="0" y="36944"/>
                </a:lnTo>
                <a:lnTo>
                  <a:pt x="10198" y="51333"/>
                </a:lnTo>
                <a:lnTo>
                  <a:pt x="37998" y="63068"/>
                </a:lnTo>
                <a:lnTo>
                  <a:pt x="79235" y="70993"/>
                </a:lnTo>
                <a:lnTo>
                  <a:pt x="129730" y="73901"/>
                </a:lnTo>
                <a:lnTo>
                  <a:pt x="180225" y="70993"/>
                </a:lnTo>
                <a:lnTo>
                  <a:pt x="221462" y="63068"/>
                </a:lnTo>
                <a:lnTo>
                  <a:pt x="249262" y="51333"/>
                </a:lnTo>
                <a:lnTo>
                  <a:pt x="259461" y="36944"/>
                </a:lnTo>
                <a:close/>
              </a:path>
            </a:pathLst>
          </a:custGeom>
          <a:solidFill>
            <a:srgbClr val="BB799E"/>
          </a:solidFill>
        </p:spPr>
        <p:txBody>
          <a:bodyPr wrap="square" lIns="0" tIns="0" rIns="0" bIns="0" rtlCol="0"/>
          <a:lstStyle/>
          <a:p>
            <a:endParaRPr/>
          </a:p>
        </p:txBody>
      </p:sp>
      <p:sp>
        <p:nvSpPr>
          <p:cNvPr id="33" name="object 33"/>
          <p:cNvSpPr/>
          <p:nvPr/>
        </p:nvSpPr>
        <p:spPr>
          <a:xfrm>
            <a:off x="6915836" y="5436819"/>
            <a:ext cx="259715" cy="351155"/>
          </a:xfrm>
          <a:custGeom>
            <a:avLst/>
            <a:gdLst/>
            <a:ahLst/>
            <a:cxnLst/>
            <a:rect l="l" t="t" r="r" b="b"/>
            <a:pathLst>
              <a:path w="259715" h="351154">
                <a:moveTo>
                  <a:pt x="259461" y="240182"/>
                </a:moveTo>
                <a:lnTo>
                  <a:pt x="249224" y="254533"/>
                </a:lnTo>
                <a:lnTo>
                  <a:pt x="231660" y="261937"/>
                </a:lnTo>
                <a:lnTo>
                  <a:pt x="231660" y="299313"/>
                </a:lnTo>
                <a:lnTo>
                  <a:pt x="231660" y="310388"/>
                </a:lnTo>
                <a:lnTo>
                  <a:pt x="227952" y="314083"/>
                </a:lnTo>
                <a:lnTo>
                  <a:pt x="216827" y="314083"/>
                </a:lnTo>
                <a:lnTo>
                  <a:pt x="213131" y="310388"/>
                </a:lnTo>
                <a:lnTo>
                  <a:pt x="213131" y="299313"/>
                </a:lnTo>
                <a:lnTo>
                  <a:pt x="216827" y="295617"/>
                </a:lnTo>
                <a:lnTo>
                  <a:pt x="227952" y="295617"/>
                </a:lnTo>
                <a:lnTo>
                  <a:pt x="231660" y="299313"/>
                </a:lnTo>
                <a:lnTo>
                  <a:pt x="231660" y="261937"/>
                </a:lnTo>
                <a:lnTo>
                  <a:pt x="221348" y="266280"/>
                </a:lnTo>
                <a:lnTo>
                  <a:pt x="180098" y="274218"/>
                </a:lnTo>
                <a:lnTo>
                  <a:pt x="129730" y="277139"/>
                </a:lnTo>
                <a:lnTo>
                  <a:pt x="79362" y="274218"/>
                </a:lnTo>
                <a:lnTo>
                  <a:pt x="38112" y="266280"/>
                </a:lnTo>
                <a:lnTo>
                  <a:pt x="10236" y="254533"/>
                </a:lnTo>
                <a:lnTo>
                  <a:pt x="0" y="240182"/>
                </a:lnTo>
                <a:lnTo>
                  <a:pt x="0" y="314083"/>
                </a:lnTo>
                <a:lnTo>
                  <a:pt x="10236" y="328434"/>
                </a:lnTo>
                <a:lnTo>
                  <a:pt x="38112" y="340182"/>
                </a:lnTo>
                <a:lnTo>
                  <a:pt x="79362" y="348119"/>
                </a:lnTo>
                <a:lnTo>
                  <a:pt x="129730" y="351040"/>
                </a:lnTo>
                <a:lnTo>
                  <a:pt x="180098" y="348119"/>
                </a:lnTo>
                <a:lnTo>
                  <a:pt x="221348" y="340182"/>
                </a:lnTo>
                <a:lnTo>
                  <a:pt x="249224" y="328434"/>
                </a:lnTo>
                <a:lnTo>
                  <a:pt x="259461" y="314083"/>
                </a:lnTo>
                <a:lnTo>
                  <a:pt x="259461" y="295617"/>
                </a:lnTo>
                <a:lnTo>
                  <a:pt x="259461" y="277139"/>
                </a:lnTo>
                <a:lnTo>
                  <a:pt x="259461" y="240182"/>
                </a:lnTo>
                <a:close/>
              </a:path>
              <a:path w="259715" h="351154">
                <a:moveTo>
                  <a:pt x="259461" y="147802"/>
                </a:moveTo>
                <a:lnTo>
                  <a:pt x="249224" y="162153"/>
                </a:lnTo>
                <a:lnTo>
                  <a:pt x="231660" y="169557"/>
                </a:lnTo>
                <a:lnTo>
                  <a:pt x="231660" y="206921"/>
                </a:lnTo>
                <a:lnTo>
                  <a:pt x="231660" y="218008"/>
                </a:lnTo>
                <a:lnTo>
                  <a:pt x="227952" y="221703"/>
                </a:lnTo>
                <a:lnTo>
                  <a:pt x="216827" y="221703"/>
                </a:lnTo>
                <a:lnTo>
                  <a:pt x="213131" y="218008"/>
                </a:lnTo>
                <a:lnTo>
                  <a:pt x="213131" y="206921"/>
                </a:lnTo>
                <a:lnTo>
                  <a:pt x="216827" y="203225"/>
                </a:lnTo>
                <a:lnTo>
                  <a:pt x="227952" y="203225"/>
                </a:lnTo>
                <a:lnTo>
                  <a:pt x="231660" y="206921"/>
                </a:lnTo>
                <a:lnTo>
                  <a:pt x="231660" y="169557"/>
                </a:lnTo>
                <a:lnTo>
                  <a:pt x="221348" y="173901"/>
                </a:lnTo>
                <a:lnTo>
                  <a:pt x="180098" y="181838"/>
                </a:lnTo>
                <a:lnTo>
                  <a:pt x="129730" y="184759"/>
                </a:lnTo>
                <a:lnTo>
                  <a:pt x="79362" y="181838"/>
                </a:lnTo>
                <a:lnTo>
                  <a:pt x="38112" y="173901"/>
                </a:lnTo>
                <a:lnTo>
                  <a:pt x="10236" y="162153"/>
                </a:lnTo>
                <a:lnTo>
                  <a:pt x="0" y="147802"/>
                </a:lnTo>
                <a:lnTo>
                  <a:pt x="0" y="221703"/>
                </a:lnTo>
                <a:lnTo>
                  <a:pt x="10236" y="236054"/>
                </a:lnTo>
                <a:lnTo>
                  <a:pt x="38112" y="247802"/>
                </a:lnTo>
                <a:lnTo>
                  <a:pt x="79362" y="255739"/>
                </a:lnTo>
                <a:lnTo>
                  <a:pt x="129730" y="258660"/>
                </a:lnTo>
                <a:lnTo>
                  <a:pt x="180098" y="255739"/>
                </a:lnTo>
                <a:lnTo>
                  <a:pt x="221348" y="247802"/>
                </a:lnTo>
                <a:lnTo>
                  <a:pt x="249224" y="236054"/>
                </a:lnTo>
                <a:lnTo>
                  <a:pt x="259461" y="221703"/>
                </a:lnTo>
                <a:lnTo>
                  <a:pt x="259461" y="203225"/>
                </a:lnTo>
                <a:lnTo>
                  <a:pt x="259461" y="184759"/>
                </a:lnTo>
                <a:lnTo>
                  <a:pt x="259461" y="147802"/>
                </a:lnTo>
                <a:close/>
              </a:path>
              <a:path w="259715" h="351154">
                <a:moveTo>
                  <a:pt x="259461" y="55422"/>
                </a:moveTo>
                <a:lnTo>
                  <a:pt x="249224" y="69773"/>
                </a:lnTo>
                <a:lnTo>
                  <a:pt x="231660" y="77177"/>
                </a:lnTo>
                <a:lnTo>
                  <a:pt x="231660" y="114541"/>
                </a:lnTo>
                <a:lnTo>
                  <a:pt x="231660" y="125628"/>
                </a:lnTo>
                <a:lnTo>
                  <a:pt x="227952" y="129324"/>
                </a:lnTo>
                <a:lnTo>
                  <a:pt x="216827" y="129324"/>
                </a:lnTo>
                <a:lnTo>
                  <a:pt x="213131" y="125628"/>
                </a:lnTo>
                <a:lnTo>
                  <a:pt x="213131" y="114541"/>
                </a:lnTo>
                <a:lnTo>
                  <a:pt x="216827" y="110845"/>
                </a:lnTo>
                <a:lnTo>
                  <a:pt x="227952" y="110845"/>
                </a:lnTo>
                <a:lnTo>
                  <a:pt x="231660" y="114541"/>
                </a:lnTo>
                <a:lnTo>
                  <a:pt x="231660" y="77177"/>
                </a:lnTo>
                <a:lnTo>
                  <a:pt x="221348" y="81521"/>
                </a:lnTo>
                <a:lnTo>
                  <a:pt x="180098" y="89458"/>
                </a:lnTo>
                <a:lnTo>
                  <a:pt x="129730" y="92367"/>
                </a:lnTo>
                <a:lnTo>
                  <a:pt x="79362" y="89458"/>
                </a:lnTo>
                <a:lnTo>
                  <a:pt x="38112" y="81521"/>
                </a:lnTo>
                <a:lnTo>
                  <a:pt x="10236" y="69773"/>
                </a:lnTo>
                <a:lnTo>
                  <a:pt x="0" y="55422"/>
                </a:lnTo>
                <a:lnTo>
                  <a:pt x="0" y="129324"/>
                </a:lnTo>
                <a:lnTo>
                  <a:pt x="10236" y="143675"/>
                </a:lnTo>
                <a:lnTo>
                  <a:pt x="38112" y="155422"/>
                </a:lnTo>
                <a:lnTo>
                  <a:pt x="79362" y="163360"/>
                </a:lnTo>
                <a:lnTo>
                  <a:pt x="129730" y="166281"/>
                </a:lnTo>
                <a:lnTo>
                  <a:pt x="180098" y="163360"/>
                </a:lnTo>
                <a:lnTo>
                  <a:pt x="221348" y="155422"/>
                </a:lnTo>
                <a:lnTo>
                  <a:pt x="249224" y="143675"/>
                </a:lnTo>
                <a:lnTo>
                  <a:pt x="259461" y="129324"/>
                </a:lnTo>
                <a:lnTo>
                  <a:pt x="259461" y="110845"/>
                </a:lnTo>
                <a:lnTo>
                  <a:pt x="259461" y="92367"/>
                </a:lnTo>
                <a:lnTo>
                  <a:pt x="259461" y="55422"/>
                </a:lnTo>
                <a:close/>
              </a:path>
              <a:path w="259715" h="351154">
                <a:moveTo>
                  <a:pt x="259461" y="36944"/>
                </a:moveTo>
                <a:lnTo>
                  <a:pt x="249262" y="22555"/>
                </a:lnTo>
                <a:lnTo>
                  <a:pt x="221462" y="10820"/>
                </a:lnTo>
                <a:lnTo>
                  <a:pt x="180225" y="2895"/>
                </a:lnTo>
                <a:lnTo>
                  <a:pt x="129730" y="0"/>
                </a:lnTo>
                <a:lnTo>
                  <a:pt x="79235" y="2895"/>
                </a:lnTo>
                <a:lnTo>
                  <a:pt x="37998" y="10820"/>
                </a:lnTo>
                <a:lnTo>
                  <a:pt x="10198" y="22555"/>
                </a:lnTo>
                <a:lnTo>
                  <a:pt x="0" y="36944"/>
                </a:lnTo>
                <a:lnTo>
                  <a:pt x="10198" y="51333"/>
                </a:lnTo>
                <a:lnTo>
                  <a:pt x="37998" y="63068"/>
                </a:lnTo>
                <a:lnTo>
                  <a:pt x="79235" y="70993"/>
                </a:lnTo>
                <a:lnTo>
                  <a:pt x="129730" y="73901"/>
                </a:lnTo>
                <a:lnTo>
                  <a:pt x="180225" y="70993"/>
                </a:lnTo>
                <a:lnTo>
                  <a:pt x="221462" y="63068"/>
                </a:lnTo>
                <a:lnTo>
                  <a:pt x="249262" y="51333"/>
                </a:lnTo>
                <a:lnTo>
                  <a:pt x="259461" y="36944"/>
                </a:lnTo>
                <a:close/>
              </a:path>
            </a:pathLst>
          </a:custGeom>
          <a:solidFill>
            <a:srgbClr val="A378AD"/>
          </a:solidFill>
        </p:spPr>
        <p:txBody>
          <a:bodyPr wrap="square" lIns="0" tIns="0" rIns="0" bIns="0" rtlCol="0"/>
          <a:lstStyle/>
          <a:p>
            <a:endParaRPr/>
          </a:p>
        </p:txBody>
      </p:sp>
      <p:sp>
        <p:nvSpPr>
          <p:cNvPr id="34" name="object 34"/>
          <p:cNvSpPr/>
          <p:nvPr/>
        </p:nvSpPr>
        <p:spPr>
          <a:xfrm>
            <a:off x="8173136" y="5436819"/>
            <a:ext cx="259715" cy="351155"/>
          </a:xfrm>
          <a:custGeom>
            <a:avLst/>
            <a:gdLst/>
            <a:ahLst/>
            <a:cxnLst/>
            <a:rect l="l" t="t" r="r" b="b"/>
            <a:pathLst>
              <a:path w="259715" h="351154">
                <a:moveTo>
                  <a:pt x="259461" y="240182"/>
                </a:moveTo>
                <a:lnTo>
                  <a:pt x="249224" y="254533"/>
                </a:lnTo>
                <a:lnTo>
                  <a:pt x="231660" y="261937"/>
                </a:lnTo>
                <a:lnTo>
                  <a:pt x="231660" y="299313"/>
                </a:lnTo>
                <a:lnTo>
                  <a:pt x="231660" y="310388"/>
                </a:lnTo>
                <a:lnTo>
                  <a:pt x="227952" y="314083"/>
                </a:lnTo>
                <a:lnTo>
                  <a:pt x="216827" y="314083"/>
                </a:lnTo>
                <a:lnTo>
                  <a:pt x="213131" y="310388"/>
                </a:lnTo>
                <a:lnTo>
                  <a:pt x="213131" y="299313"/>
                </a:lnTo>
                <a:lnTo>
                  <a:pt x="216827" y="295617"/>
                </a:lnTo>
                <a:lnTo>
                  <a:pt x="227952" y="295617"/>
                </a:lnTo>
                <a:lnTo>
                  <a:pt x="231660" y="299313"/>
                </a:lnTo>
                <a:lnTo>
                  <a:pt x="231660" y="261937"/>
                </a:lnTo>
                <a:lnTo>
                  <a:pt x="221348" y="266280"/>
                </a:lnTo>
                <a:lnTo>
                  <a:pt x="180098" y="274218"/>
                </a:lnTo>
                <a:lnTo>
                  <a:pt x="129730" y="277139"/>
                </a:lnTo>
                <a:lnTo>
                  <a:pt x="79362" y="274218"/>
                </a:lnTo>
                <a:lnTo>
                  <a:pt x="38112" y="266280"/>
                </a:lnTo>
                <a:lnTo>
                  <a:pt x="10236" y="254533"/>
                </a:lnTo>
                <a:lnTo>
                  <a:pt x="0" y="240182"/>
                </a:lnTo>
                <a:lnTo>
                  <a:pt x="0" y="314083"/>
                </a:lnTo>
                <a:lnTo>
                  <a:pt x="10236" y="328434"/>
                </a:lnTo>
                <a:lnTo>
                  <a:pt x="38112" y="340182"/>
                </a:lnTo>
                <a:lnTo>
                  <a:pt x="79362" y="348119"/>
                </a:lnTo>
                <a:lnTo>
                  <a:pt x="129730" y="351040"/>
                </a:lnTo>
                <a:lnTo>
                  <a:pt x="180098" y="348119"/>
                </a:lnTo>
                <a:lnTo>
                  <a:pt x="221348" y="340182"/>
                </a:lnTo>
                <a:lnTo>
                  <a:pt x="249224" y="328434"/>
                </a:lnTo>
                <a:lnTo>
                  <a:pt x="259461" y="314083"/>
                </a:lnTo>
                <a:lnTo>
                  <a:pt x="259461" y="295617"/>
                </a:lnTo>
                <a:lnTo>
                  <a:pt x="259461" y="277139"/>
                </a:lnTo>
                <a:lnTo>
                  <a:pt x="259461" y="240182"/>
                </a:lnTo>
                <a:close/>
              </a:path>
              <a:path w="259715" h="351154">
                <a:moveTo>
                  <a:pt x="259461" y="147802"/>
                </a:moveTo>
                <a:lnTo>
                  <a:pt x="249224" y="162153"/>
                </a:lnTo>
                <a:lnTo>
                  <a:pt x="231660" y="169557"/>
                </a:lnTo>
                <a:lnTo>
                  <a:pt x="231660" y="206921"/>
                </a:lnTo>
                <a:lnTo>
                  <a:pt x="231660" y="218008"/>
                </a:lnTo>
                <a:lnTo>
                  <a:pt x="227952" y="221703"/>
                </a:lnTo>
                <a:lnTo>
                  <a:pt x="216827" y="221703"/>
                </a:lnTo>
                <a:lnTo>
                  <a:pt x="213131" y="218008"/>
                </a:lnTo>
                <a:lnTo>
                  <a:pt x="213131" y="206921"/>
                </a:lnTo>
                <a:lnTo>
                  <a:pt x="216827" y="203225"/>
                </a:lnTo>
                <a:lnTo>
                  <a:pt x="227952" y="203225"/>
                </a:lnTo>
                <a:lnTo>
                  <a:pt x="231660" y="206921"/>
                </a:lnTo>
                <a:lnTo>
                  <a:pt x="231660" y="169557"/>
                </a:lnTo>
                <a:lnTo>
                  <a:pt x="221348" y="173901"/>
                </a:lnTo>
                <a:lnTo>
                  <a:pt x="180098" y="181838"/>
                </a:lnTo>
                <a:lnTo>
                  <a:pt x="129730" y="184759"/>
                </a:lnTo>
                <a:lnTo>
                  <a:pt x="79362" y="181838"/>
                </a:lnTo>
                <a:lnTo>
                  <a:pt x="38112" y="173901"/>
                </a:lnTo>
                <a:lnTo>
                  <a:pt x="10236" y="162153"/>
                </a:lnTo>
                <a:lnTo>
                  <a:pt x="0" y="147802"/>
                </a:lnTo>
                <a:lnTo>
                  <a:pt x="0" y="221703"/>
                </a:lnTo>
                <a:lnTo>
                  <a:pt x="10236" y="236054"/>
                </a:lnTo>
                <a:lnTo>
                  <a:pt x="38112" y="247802"/>
                </a:lnTo>
                <a:lnTo>
                  <a:pt x="79362" y="255739"/>
                </a:lnTo>
                <a:lnTo>
                  <a:pt x="129730" y="258660"/>
                </a:lnTo>
                <a:lnTo>
                  <a:pt x="180098" y="255739"/>
                </a:lnTo>
                <a:lnTo>
                  <a:pt x="221348" y="247802"/>
                </a:lnTo>
                <a:lnTo>
                  <a:pt x="249224" y="236054"/>
                </a:lnTo>
                <a:lnTo>
                  <a:pt x="259461" y="221703"/>
                </a:lnTo>
                <a:lnTo>
                  <a:pt x="259461" y="203225"/>
                </a:lnTo>
                <a:lnTo>
                  <a:pt x="259461" y="184759"/>
                </a:lnTo>
                <a:lnTo>
                  <a:pt x="259461" y="147802"/>
                </a:lnTo>
                <a:close/>
              </a:path>
              <a:path w="259715" h="351154">
                <a:moveTo>
                  <a:pt x="259461" y="55422"/>
                </a:moveTo>
                <a:lnTo>
                  <a:pt x="249224" y="69773"/>
                </a:lnTo>
                <a:lnTo>
                  <a:pt x="231660" y="77177"/>
                </a:lnTo>
                <a:lnTo>
                  <a:pt x="231660" y="114541"/>
                </a:lnTo>
                <a:lnTo>
                  <a:pt x="231660" y="125628"/>
                </a:lnTo>
                <a:lnTo>
                  <a:pt x="227952" y="129324"/>
                </a:lnTo>
                <a:lnTo>
                  <a:pt x="216827" y="129324"/>
                </a:lnTo>
                <a:lnTo>
                  <a:pt x="213131" y="125628"/>
                </a:lnTo>
                <a:lnTo>
                  <a:pt x="213131" y="114541"/>
                </a:lnTo>
                <a:lnTo>
                  <a:pt x="216827" y="110845"/>
                </a:lnTo>
                <a:lnTo>
                  <a:pt x="227952" y="110845"/>
                </a:lnTo>
                <a:lnTo>
                  <a:pt x="231660" y="114541"/>
                </a:lnTo>
                <a:lnTo>
                  <a:pt x="231660" y="77177"/>
                </a:lnTo>
                <a:lnTo>
                  <a:pt x="221348" y="81521"/>
                </a:lnTo>
                <a:lnTo>
                  <a:pt x="180098" y="89458"/>
                </a:lnTo>
                <a:lnTo>
                  <a:pt x="129730" y="92367"/>
                </a:lnTo>
                <a:lnTo>
                  <a:pt x="79362" y="89458"/>
                </a:lnTo>
                <a:lnTo>
                  <a:pt x="38112" y="81521"/>
                </a:lnTo>
                <a:lnTo>
                  <a:pt x="10236" y="69773"/>
                </a:lnTo>
                <a:lnTo>
                  <a:pt x="0" y="55422"/>
                </a:lnTo>
                <a:lnTo>
                  <a:pt x="0" y="129324"/>
                </a:lnTo>
                <a:lnTo>
                  <a:pt x="10236" y="143675"/>
                </a:lnTo>
                <a:lnTo>
                  <a:pt x="38112" y="155422"/>
                </a:lnTo>
                <a:lnTo>
                  <a:pt x="79362" y="163360"/>
                </a:lnTo>
                <a:lnTo>
                  <a:pt x="129730" y="166281"/>
                </a:lnTo>
                <a:lnTo>
                  <a:pt x="180098" y="163360"/>
                </a:lnTo>
                <a:lnTo>
                  <a:pt x="221348" y="155422"/>
                </a:lnTo>
                <a:lnTo>
                  <a:pt x="249224" y="143675"/>
                </a:lnTo>
                <a:lnTo>
                  <a:pt x="259461" y="129324"/>
                </a:lnTo>
                <a:lnTo>
                  <a:pt x="259461" y="110845"/>
                </a:lnTo>
                <a:lnTo>
                  <a:pt x="259461" y="92367"/>
                </a:lnTo>
                <a:lnTo>
                  <a:pt x="259461" y="55422"/>
                </a:lnTo>
                <a:close/>
              </a:path>
              <a:path w="259715" h="351154">
                <a:moveTo>
                  <a:pt x="259461" y="36944"/>
                </a:moveTo>
                <a:lnTo>
                  <a:pt x="249262" y="22555"/>
                </a:lnTo>
                <a:lnTo>
                  <a:pt x="221462" y="10820"/>
                </a:lnTo>
                <a:lnTo>
                  <a:pt x="180225" y="2895"/>
                </a:lnTo>
                <a:lnTo>
                  <a:pt x="129730" y="0"/>
                </a:lnTo>
                <a:lnTo>
                  <a:pt x="79235" y="2895"/>
                </a:lnTo>
                <a:lnTo>
                  <a:pt x="37998" y="10820"/>
                </a:lnTo>
                <a:lnTo>
                  <a:pt x="10198" y="22555"/>
                </a:lnTo>
                <a:lnTo>
                  <a:pt x="0" y="36944"/>
                </a:lnTo>
                <a:lnTo>
                  <a:pt x="10198" y="51333"/>
                </a:lnTo>
                <a:lnTo>
                  <a:pt x="37998" y="63068"/>
                </a:lnTo>
                <a:lnTo>
                  <a:pt x="79235" y="70993"/>
                </a:lnTo>
                <a:lnTo>
                  <a:pt x="129730" y="73901"/>
                </a:lnTo>
                <a:lnTo>
                  <a:pt x="180225" y="70993"/>
                </a:lnTo>
                <a:lnTo>
                  <a:pt x="221462" y="63068"/>
                </a:lnTo>
                <a:lnTo>
                  <a:pt x="249262" y="51333"/>
                </a:lnTo>
                <a:lnTo>
                  <a:pt x="259461" y="36944"/>
                </a:lnTo>
                <a:close/>
              </a:path>
            </a:pathLst>
          </a:custGeom>
          <a:solidFill>
            <a:srgbClr val="8676B9"/>
          </a:solidFill>
        </p:spPr>
        <p:txBody>
          <a:bodyPr wrap="square" lIns="0" tIns="0" rIns="0" bIns="0" rtlCol="0"/>
          <a:lstStyle/>
          <a:p>
            <a:endParaRPr/>
          </a:p>
        </p:txBody>
      </p:sp>
      <p:sp>
        <p:nvSpPr>
          <p:cNvPr id="35" name="object 35"/>
          <p:cNvSpPr/>
          <p:nvPr/>
        </p:nvSpPr>
        <p:spPr>
          <a:xfrm>
            <a:off x="9428912" y="5436819"/>
            <a:ext cx="259715" cy="351155"/>
          </a:xfrm>
          <a:custGeom>
            <a:avLst/>
            <a:gdLst/>
            <a:ahLst/>
            <a:cxnLst/>
            <a:rect l="l" t="t" r="r" b="b"/>
            <a:pathLst>
              <a:path w="259715" h="351154">
                <a:moveTo>
                  <a:pt x="259461" y="240182"/>
                </a:moveTo>
                <a:lnTo>
                  <a:pt x="249224" y="254533"/>
                </a:lnTo>
                <a:lnTo>
                  <a:pt x="231660" y="261937"/>
                </a:lnTo>
                <a:lnTo>
                  <a:pt x="231660" y="299313"/>
                </a:lnTo>
                <a:lnTo>
                  <a:pt x="231660" y="310388"/>
                </a:lnTo>
                <a:lnTo>
                  <a:pt x="227952" y="314083"/>
                </a:lnTo>
                <a:lnTo>
                  <a:pt x="216827" y="314083"/>
                </a:lnTo>
                <a:lnTo>
                  <a:pt x="213131" y="310388"/>
                </a:lnTo>
                <a:lnTo>
                  <a:pt x="213131" y="299313"/>
                </a:lnTo>
                <a:lnTo>
                  <a:pt x="216827" y="295617"/>
                </a:lnTo>
                <a:lnTo>
                  <a:pt x="227952" y="295617"/>
                </a:lnTo>
                <a:lnTo>
                  <a:pt x="231660" y="299313"/>
                </a:lnTo>
                <a:lnTo>
                  <a:pt x="231660" y="261937"/>
                </a:lnTo>
                <a:lnTo>
                  <a:pt x="221348" y="266280"/>
                </a:lnTo>
                <a:lnTo>
                  <a:pt x="180098" y="274218"/>
                </a:lnTo>
                <a:lnTo>
                  <a:pt x="129730" y="277139"/>
                </a:lnTo>
                <a:lnTo>
                  <a:pt x="79362" y="274218"/>
                </a:lnTo>
                <a:lnTo>
                  <a:pt x="38112" y="266280"/>
                </a:lnTo>
                <a:lnTo>
                  <a:pt x="10236" y="254533"/>
                </a:lnTo>
                <a:lnTo>
                  <a:pt x="0" y="240182"/>
                </a:lnTo>
                <a:lnTo>
                  <a:pt x="0" y="314083"/>
                </a:lnTo>
                <a:lnTo>
                  <a:pt x="10236" y="328434"/>
                </a:lnTo>
                <a:lnTo>
                  <a:pt x="38112" y="340182"/>
                </a:lnTo>
                <a:lnTo>
                  <a:pt x="79362" y="348119"/>
                </a:lnTo>
                <a:lnTo>
                  <a:pt x="129730" y="351040"/>
                </a:lnTo>
                <a:lnTo>
                  <a:pt x="180098" y="348119"/>
                </a:lnTo>
                <a:lnTo>
                  <a:pt x="221348" y="340182"/>
                </a:lnTo>
                <a:lnTo>
                  <a:pt x="249224" y="328434"/>
                </a:lnTo>
                <a:lnTo>
                  <a:pt x="259461" y="314083"/>
                </a:lnTo>
                <a:lnTo>
                  <a:pt x="259461" y="295617"/>
                </a:lnTo>
                <a:lnTo>
                  <a:pt x="259461" y="277139"/>
                </a:lnTo>
                <a:lnTo>
                  <a:pt x="259461" y="240182"/>
                </a:lnTo>
                <a:close/>
              </a:path>
              <a:path w="259715" h="351154">
                <a:moveTo>
                  <a:pt x="259461" y="147802"/>
                </a:moveTo>
                <a:lnTo>
                  <a:pt x="249224" y="162153"/>
                </a:lnTo>
                <a:lnTo>
                  <a:pt x="231660" y="169557"/>
                </a:lnTo>
                <a:lnTo>
                  <a:pt x="231660" y="206921"/>
                </a:lnTo>
                <a:lnTo>
                  <a:pt x="231660" y="218008"/>
                </a:lnTo>
                <a:lnTo>
                  <a:pt x="227952" y="221703"/>
                </a:lnTo>
                <a:lnTo>
                  <a:pt x="216827" y="221703"/>
                </a:lnTo>
                <a:lnTo>
                  <a:pt x="213131" y="218008"/>
                </a:lnTo>
                <a:lnTo>
                  <a:pt x="213131" y="206921"/>
                </a:lnTo>
                <a:lnTo>
                  <a:pt x="216827" y="203225"/>
                </a:lnTo>
                <a:lnTo>
                  <a:pt x="227952" y="203225"/>
                </a:lnTo>
                <a:lnTo>
                  <a:pt x="231660" y="206921"/>
                </a:lnTo>
                <a:lnTo>
                  <a:pt x="231660" y="169557"/>
                </a:lnTo>
                <a:lnTo>
                  <a:pt x="221348" y="173901"/>
                </a:lnTo>
                <a:lnTo>
                  <a:pt x="180098" y="181838"/>
                </a:lnTo>
                <a:lnTo>
                  <a:pt x="129730" y="184759"/>
                </a:lnTo>
                <a:lnTo>
                  <a:pt x="79362" y="181838"/>
                </a:lnTo>
                <a:lnTo>
                  <a:pt x="38112" y="173901"/>
                </a:lnTo>
                <a:lnTo>
                  <a:pt x="10236" y="162153"/>
                </a:lnTo>
                <a:lnTo>
                  <a:pt x="0" y="147802"/>
                </a:lnTo>
                <a:lnTo>
                  <a:pt x="0" y="221703"/>
                </a:lnTo>
                <a:lnTo>
                  <a:pt x="10236" y="236054"/>
                </a:lnTo>
                <a:lnTo>
                  <a:pt x="38112" y="247802"/>
                </a:lnTo>
                <a:lnTo>
                  <a:pt x="79362" y="255739"/>
                </a:lnTo>
                <a:lnTo>
                  <a:pt x="129730" y="258660"/>
                </a:lnTo>
                <a:lnTo>
                  <a:pt x="180098" y="255739"/>
                </a:lnTo>
                <a:lnTo>
                  <a:pt x="221348" y="247802"/>
                </a:lnTo>
                <a:lnTo>
                  <a:pt x="249224" y="236054"/>
                </a:lnTo>
                <a:lnTo>
                  <a:pt x="259461" y="221703"/>
                </a:lnTo>
                <a:lnTo>
                  <a:pt x="259461" y="203225"/>
                </a:lnTo>
                <a:lnTo>
                  <a:pt x="259461" y="184759"/>
                </a:lnTo>
                <a:lnTo>
                  <a:pt x="259461" y="147802"/>
                </a:lnTo>
                <a:close/>
              </a:path>
              <a:path w="259715" h="351154">
                <a:moveTo>
                  <a:pt x="259461" y="55422"/>
                </a:moveTo>
                <a:lnTo>
                  <a:pt x="249224" y="69773"/>
                </a:lnTo>
                <a:lnTo>
                  <a:pt x="231660" y="77177"/>
                </a:lnTo>
                <a:lnTo>
                  <a:pt x="231660" y="114541"/>
                </a:lnTo>
                <a:lnTo>
                  <a:pt x="231660" y="125628"/>
                </a:lnTo>
                <a:lnTo>
                  <a:pt x="227952" y="129324"/>
                </a:lnTo>
                <a:lnTo>
                  <a:pt x="216827" y="129324"/>
                </a:lnTo>
                <a:lnTo>
                  <a:pt x="213131" y="125628"/>
                </a:lnTo>
                <a:lnTo>
                  <a:pt x="213131" y="114541"/>
                </a:lnTo>
                <a:lnTo>
                  <a:pt x="216827" y="110845"/>
                </a:lnTo>
                <a:lnTo>
                  <a:pt x="227952" y="110845"/>
                </a:lnTo>
                <a:lnTo>
                  <a:pt x="231660" y="114541"/>
                </a:lnTo>
                <a:lnTo>
                  <a:pt x="231660" y="77177"/>
                </a:lnTo>
                <a:lnTo>
                  <a:pt x="221348" y="81521"/>
                </a:lnTo>
                <a:lnTo>
                  <a:pt x="180098" y="89458"/>
                </a:lnTo>
                <a:lnTo>
                  <a:pt x="129730" y="92367"/>
                </a:lnTo>
                <a:lnTo>
                  <a:pt x="79362" y="89458"/>
                </a:lnTo>
                <a:lnTo>
                  <a:pt x="38112" y="81521"/>
                </a:lnTo>
                <a:lnTo>
                  <a:pt x="10236" y="69773"/>
                </a:lnTo>
                <a:lnTo>
                  <a:pt x="0" y="55422"/>
                </a:lnTo>
                <a:lnTo>
                  <a:pt x="0" y="129324"/>
                </a:lnTo>
                <a:lnTo>
                  <a:pt x="10236" y="143675"/>
                </a:lnTo>
                <a:lnTo>
                  <a:pt x="38112" y="155422"/>
                </a:lnTo>
                <a:lnTo>
                  <a:pt x="79362" y="163360"/>
                </a:lnTo>
                <a:lnTo>
                  <a:pt x="129730" y="166281"/>
                </a:lnTo>
                <a:lnTo>
                  <a:pt x="180098" y="163360"/>
                </a:lnTo>
                <a:lnTo>
                  <a:pt x="221348" y="155422"/>
                </a:lnTo>
                <a:lnTo>
                  <a:pt x="249224" y="143675"/>
                </a:lnTo>
                <a:lnTo>
                  <a:pt x="259461" y="129324"/>
                </a:lnTo>
                <a:lnTo>
                  <a:pt x="259461" y="110845"/>
                </a:lnTo>
                <a:lnTo>
                  <a:pt x="259461" y="92367"/>
                </a:lnTo>
                <a:lnTo>
                  <a:pt x="259461" y="55422"/>
                </a:lnTo>
                <a:close/>
              </a:path>
              <a:path w="259715" h="351154">
                <a:moveTo>
                  <a:pt x="259461" y="36944"/>
                </a:moveTo>
                <a:lnTo>
                  <a:pt x="249262" y="22555"/>
                </a:lnTo>
                <a:lnTo>
                  <a:pt x="221462" y="10820"/>
                </a:lnTo>
                <a:lnTo>
                  <a:pt x="180225" y="2895"/>
                </a:lnTo>
                <a:lnTo>
                  <a:pt x="129730" y="0"/>
                </a:lnTo>
                <a:lnTo>
                  <a:pt x="79235" y="2895"/>
                </a:lnTo>
                <a:lnTo>
                  <a:pt x="37998" y="10820"/>
                </a:lnTo>
                <a:lnTo>
                  <a:pt x="10198" y="22555"/>
                </a:lnTo>
                <a:lnTo>
                  <a:pt x="0" y="36944"/>
                </a:lnTo>
                <a:lnTo>
                  <a:pt x="10198" y="51333"/>
                </a:lnTo>
                <a:lnTo>
                  <a:pt x="37998" y="63068"/>
                </a:lnTo>
                <a:lnTo>
                  <a:pt x="79235" y="70993"/>
                </a:lnTo>
                <a:lnTo>
                  <a:pt x="129730" y="73901"/>
                </a:lnTo>
                <a:lnTo>
                  <a:pt x="180225" y="70993"/>
                </a:lnTo>
                <a:lnTo>
                  <a:pt x="221462" y="63068"/>
                </a:lnTo>
                <a:lnTo>
                  <a:pt x="249262" y="51333"/>
                </a:lnTo>
                <a:lnTo>
                  <a:pt x="259461" y="36944"/>
                </a:lnTo>
                <a:close/>
              </a:path>
            </a:pathLst>
          </a:custGeom>
          <a:solidFill>
            <a:srgbClr val="7675BE"/>
          </a:solidFill>
        </p:spPr>
        <p:txBody>
          <a:bodyPr wrap="square" lIns="0" tIns="0" rIns="0" bIns="0" rtlCol="0"/>
          <a:lstStyle/>
          <a:p>
            <a:endParaRPr/>
          </a:p>
        </p:txBody>
      </p:sp>
      <p:sp>
        <p:nvSpPr>
          <p:cNvPr id="36" name="object 36"/>
          <p:cNvSpPr/>
          <p:nvPr/>
        </p:nvSpPr>
        <p:spPr>
          <a:xfrm>
            <a:off x="10684688" y="5436819"/>
            <a:ext cx="259715" cy="351155"/>
          </a:xfrm>
          <a:custGeom>
            <a:avLst/>
            <a:gdLst/>
            <a:ahLst/>
            <a:cxnLst/>
            <a:rect l="l" t="t" r="r" b="b"/>
            <a:pathLst>
              <a:path w="259715" h="351154">
                <a:moveTo>
                  <a:pt x="259461" y="240182"/>
                </a:moveTo>
                <a:lnTo>
                  <a:pt x="249224" y="254533"/>
                </a:lnTo>
                <a:lnTo>
                  <a:pt x="231660" y="261937"/>
                </a:lnTo>
                <a:lnTo>
                  <a:pt x="231660" y="299313"/>
                </a:lnTo>
                <a:lnTo>
                  <a:pt x="231660" y="310388"/>
                </a:lnTo>
                <a:lnTo>
                  <a:pt x="227952" y="314083"/>
                </a:lnTo>
                <a:lnTo>
                  <a:pt x="216827" y="314083"/>
                </a:lnTo>
                <a:lnTo>
                  <a:pt x="213131" y="310388"/>
                </a:lnTo>
                <a:lnTo>
                  <a:pt x="213131" y="299313"/>
                </a:lnTo>
                <a:lnTo>
                  <a:pt x="216827" y="295617"/>
                </a:lnTo>
                <a:lnTo>
                  <a:pt x="227952" y="295617"/>
                </a:lnTo>
                <a:lnTo>
                  <a:pt x="231660" y="299313"/>
                </a:lnTo>
                <a:lnTo>
                  <a:pt x="231660" y="261937"/>
                </a:lnTo>
                <a:lnTo>
                  <a:pt x="221348" y="266280"/>
                </a:lnTo>
                <a:lnTo>
                  <a:pt x="180098" y="274218"/>
                </a:lnTo>
                <a:lnTo>
                  <a:pt x="129730" y="277139"/>
                </a:lnTo>
                <a:lnTo>
                  <a:pt x="79362" y="274218"/>
                </a:lnTo>
                <a:lnTo>
                  <a:pt x="38112" y="266280"/>
                </a:lnTo>
                <a:lnTo>
                  <a:pt x="10236" y="254533"/>
                </a:lnTo>
                <a:lnTo>
                  <a:pt x="0" y="240182"/>
                </a:lnTo>
                <a:lnTo>
                  <a:pt x="0" y="314083"/>
                </a:lnTo>
                <a:lnTo>
                  <a:pt x="10236" y="328434"/>
                </a:lnTo>
                <a:lnTo>
                  <a:pt x="38112" y="340182"/>
                </a:lnTo>
                <a:lnTo>
                  <a:pt x="79362" y="348119"/>
                </a:lnTo>
                <a:lnTo>
                  <a:pt x="129730" y="351040"/>
                </a:lnTo>
                <a:lnTo>
                  <a:pt x="180098" y="348119"/>
                </a:lnTo>
                <a:lnTo>
                  <a:pt x="221348" y="340182"/>
                </a:lnTo>
                <a:lnTo>
                  <a:pt x="249224" y="328434"/>
                </a:lnTo>
                <a:lnTo>
                  <a:pt x="259461" y="314083"/>
                </a:lnTo>
                <a:lnTo>
                  <a:pt x="259461" y="295617"/>
                </a:lnTo>
                <a:lnTo>
                  <a:pt x="259461" y="277139"/>
                </a:lnTo>
                <a:lnTo>
                  <a:pt x="259461" y="240182"/>
                </a:lnTo>
                <a:close/>
              </a:path>
              <a:path w="259715" h="351154">
                <a:moveTo>
                  <a:pt x="259461" y="147802"/>
                </a:moveTo>
                <a:lnTo>
                  <a:pt x="249224" y="162153"/>
                </a:lnTo>
                <a:lnTo>
                  <a:pt x="231660" y="169557"/>
                </a:lnTo>
                <a:lnTo>
                  <a:pt x="231660" y="206921"/>
                </a:lnTo>
                <a:lnTo>
                  <a:pt x="231660" y="218008"/>
                </a:lnTo>
                <a:lnTo>
                  <a:pt x="227952" y="221703"/>
                </a:lnTo>
                <a:lnTo>
                  <a:pt x="216827" y="221703"/>
                </a:lnTo>
                <a:lnTo>
                  <a:pt x="213131" y="218008"/>
                </a:lnTo>
                <a:lnTo>
                  <a:pt x="213131" y="206921"/>
                </a:lnTo>
                <a:lnTo>
                  <a:pt x="216827" y="203225"/>
                </a:lnTo>
                <a:lnTo>
                  <a:pt x="227952" y="203225"/>
                </a:lnTo>
                <a:lnTo>
                  <a:pt x="231660" y="206921"/>
                </a:lnTo>
                <a:lnTo>
                  <a:pt x="231660" y="169557"/>
                </a:lnTo>
                <a:lnTo>
                  <a:pt x="221348" y="173901"/>
                </a:lnTo>
                <a:lnTo>
                  <a:pt x="180098" y="181838"/>
                </a:lnTo>
                <a:lnTo>
                  <a:pt x="129730" y="184759"/>
                </a:lnTo>
                <a:lnTo>
                  <a:pt x="79362" y="181838"/>
                </a:lnTo>
                <a:lnTo>
                  <a:pt x="38112" y="173901"/>
                </a:lnTo>
                <a:lnTo>
                  <a:pt x="10236" y="162153"/>
                </a:lnTo>
                <a:lnTo>
                  <a:pt x="0" y="147802"/>
                </a:lnTo>
                <a:lnTo>
                  <a:pt x="0" y="221703"/>
                </a:lnTo>
                <a:lnTo>
                  <a:pt x="10236" y="236054"/>
                </a:lnTo>
                <a:lnTo>
                  <a:pt x="38112" y="247802"/>
                </a:lnTo>
                <a:lnTo>
                  <a:pt x="79362" y="255739"/>
                </a:lnTo>
                <a:lnTo>
                  <a:pt x="129730" y="258660"/>
                </a:lnTo>
                <a:lnTo>
                  <a:pt x="180098" y="255739"/>
                </a:lnTo>
                <a:lnTo>
                  <a:pt x="221348" y="247802"/>
                </a:lnTo>
                <a:lnTo>
                  <a:pt x="249224" y="236054"/>
                </a:lnTo>
                <a:lnTo>
                  <a:pt x="259461" y="221703"/>
                </a:lnTo>
                <a:lnTo>
                  <a:pt x="259461" y="203225"/>
                </a:lnTo>
                <a:lnTo>
                  <a:pt x="259461" y="184759"/>
                </a:lnTo>
                <a:lnTo>
                  <a:pt x="259461" y="147802"/>
                </a:lnTo>
                <a:close/>
              </a:path>
              <a:path w="259715" h="351154">
                <a:moveTo>
                  <a:pt x="259461" y="55422"/>
                </a:moveTo>
                <a:lnTo>
                  <a:pt x="249224" y="69773"/>
                </a:lnTo>
                <a:lnTo>
                  <a:pt x="231660" y="77177"/>
                </a:lnTo>
                <a:lnTo>
                  <a:pt x="231660" y="114541"/>
                </a:lnTo>
                <a:lnTo>
                  <a:pt x="231660" y="125628"/>
                </a:lnTo>
                <a:lnTo>
                  <a:pt x="227952" y="129324"/>
                </a:lnTo>
                <a:lnTo>
                  <a:pt x="216827" y="129324"/>
                </a:lnTo>
                <a:lnTo>
                  <a:pt x="213131" y="125628"/>
                </a:lnTo>
                <a:lnTo>
                  <a:pt x="213131" y="114541"/>
                </a:lnTo>
                <a:lnTo>
                  <a:pt x="216827" y="110845"/>
                </a:lnTo>
                <a:lnTo>
                  <a:pt x="227952" y="110845"/>
                </a:lnTo>
                <a:lnTo>
                  <a:pt x="231660" y="114541"/>
                </a:lnTo>
                <a:lnTo>
                  <a:pt x="231660" y="77177"/>
                </a:lnTo>
                <a:lnTo>
                  <a:pt x="221348" y="81521"/>
                </a:lnTo>
                <a:lnTo>
                  <a:pt x="180098" y="89458"/>
                </a:lnTo>
                <a:lnTo>
                  <a:pt x="129730" y="92367"/>
                </a:lnTo>
                <a:lnTo>
                  <a:pt x="79362" y="89458"/>
                </a:lnTo>
                <a:lnTo>
                  <a:pt x="38112" y="81521"/>
                </a:lnTo>
                <a:lnTo>
                  <a:pt x="10236" y="69773"/>
                </a:lnTo>
                <a:lnTo>
                  <a:pt x="0" y="55422"/>
                </a:lnTo>
                <a:lnTo>
                  <a:pt x="0" y="129324"/>
                </a:lnTo>
                <a:lnTo>
                  <a:pt x="10236" y="143675"/>
                </a:lnTo>
                <a:lnTo>
                  <a:pt x="38112" y="155422"/>
                </a:lnTo>
                <a:lnTo>
                  <a:pt x="79362" y="163360"/>
                </a:lnTo>
                <a:lnTo>
                  <a:pt x="129730" y="166281"/>
                </a:lnTo>
                <a:lnTo>
                  <a:pt x="180098" y="163360"/>
                </a:lnTo>
                <a:lnTo>
                  <a:pt x="221348" y="155422"/>
                </a:lnTo>
                <a:lnTo>
                  <a:pt x="249224" y="143675"/>
                </a:lnTo>
                <a:lnTo>
                  <a:pt x="259461" y="129324"/>
                </a:lnTo>
                <a:lnTo>
                  <a:pt x="259461" y="110845"/>
                </a:lnTo>
                <a:lnTo>
                  <a:pt x="259461" y="92367"/>
                </a:lnTo>
                <a:lnTo>
                  <a:pt x="259461" y="55422"/>
                </a:lnTo>
                <a:close/>
              </a:path>
              <a:path w="259715" h="351154">
                <a:moveTo>
                  <a:pt x="259461" y="36944"/>
                </a:moveTo>
                <a:lnTo>
                  <a:pt x="249262" y="22555"/>
                </a:lnTo>
                <a:lnTo>
                  <a:pt x="221462" y="10820"/>
                </a:lnTo>
                <a:lnTo>
                  <a:pt x="180225" y="2895"/>
                </a:lnTo>
                <a:lnTo>
                  <a:pt x="129730" y="0"/>
                </a:lnTo>
                <a:lnTo>
                  <a:pt x="79235" y="2895"/>
                </a:lnTo>
                <a:lnTo>
                  <a:pt x="37998" y="10820"/>
                </a:lnTo>
                <a:lnTo>
                  <a:pt x="10198" y="22555"/>
                </a:lnTo>
                <a:lnTo>
                  <a:pt x="0" y="36944"/>
                </a:lnTo>
                <a:lnTo>
                  <a:pt x="10198" y="51333"/>
                </a:lnTo>
                <a:lnTo>
                  <a:pt x="37998" y="63068"/>
                </a:lnTo>
                <a:lnTo>
                  <a:pt x="79235" y="70993"/>
                </a:lnTo>
                <a:lnTo>
                  <a:pt x="129730" y="73901"/>
                </a:lnTo>
                <a:lnTo>
                  <a:pt x="180225" y="70993"/>
                </a:lnTo>
                <a:lnTo>
                  <a:pt x="221462" y="63068"/>
                </a:lnTo>
                <a:lnTo>
                  <a:pt x="249262" y="51333"/>
                </a:lnTo>
                <a:lnTo>
                  <a:pt x="259461" y="36944"/>
                </a:lnTo>
                <a:close/>
              </a:path>
            </a:pathLst>
          </a:custGeom>
          <a:solidFill>
            <a:srgbClr val="5173C4"/>
          </a:solidFill>
        </p:spPr>
        <p:txBody>
          <a:bodyPr wrap="square" lIns="0" tIns="0" rIns="0" bIns="0" rtlCol="0"/>
          <a:lstStyle/>
          <a:p>
            <a:endParaRPr/>
          </a:p>
        </p:txBody>
      </p:sp>
      <p:pic>
        <p:nvPicPr>
          <p:cNvPr id="37" name="object 37"/>
          <p:cNvPicPr/>
          <p:nvPr/>
        </p:nvPicPr>
        <p:blipFill>
          <a:blip r:embed="rId11" cstate="print"/>
          <a:stretch>
            <a:fillRect/>
          </a:stretch>
        </p:blipFill>
        <p:spPr>
          <a:xfrm>
            <a:off x="3023616" y="1985772"/>
            <a:ext cx="504444" cy="339851"/>
          </a:xfrm>
          <a:prstGeom prst="rect">
            <a:avLst/>
          </a:prstGeom>
        </p:spPr>
      </p:pic>
      <p:pic>
        <p:nvPicPr>
          <p:cNvPr id="38" name="object 38"/>
          <p:cNvPicPr/>
          <p:nvPr/>
        </p:nvPicPr>
        <p:blipFill>
          <a:blip r:embed="rId12" cstate="print"/>
          <a:stretch>
            <a:fillRect/>
          </a:stretch>
        </p:blipFill>
        <p:spPr>
          <a:xfrm>
            <a:off x="7968995" y="3052572"/>
            <a:ext cx="664464" cy="332232"/>
          </a:xfrm>
          <a:prstGeom prst="rect">
            <a:avLst/>
          </a:prstGeom>
        </p:spPr>
      </p:pic>
      <p:pic>
        <p:nvPicPr>
          <p:cNvPr id="39" name="object 39"/>
          <p:cNvPicPr/>
          <p:nvPr/>
        </p:nvPicPr>
        <p:blipFill>
          <a:blip r:embed="rId13" cstate="print"/>
          <a:stretch>
            <a:fillRect/>
          </a:stretch>
        </p:blipFill>
        <p:spPr>
          <a:xfrm>
            <a:off x="9226295" y="3048000"/>
            <a:ext cx="662940" cy="341375"/>
          </a:xfrm>
          <a:prstGeom prst="rect">
            <a:avLst/>
          </a:prstGeom>
        </p:spPr>
      </p:pic>
      <p:pic>
        <p:nvPicPr>
          <p:cNvPr id="40" name="object 40"/>
          <p:cNvPicPr/>
          <p:nvPr/>
        </p:nvPicPr>
        <p:blipFill>
          <a:blip r:embed="rId14" cstate="print"/>
          <a:stretch>
            <a:fillRect/>
          </a:stretch>
        </p:blipFill>
        <p:spPr>
          <a:xfrm>
            <a:off x="10402823" y="3012948"/>
            <a:ext cx="822959" cy="413003"/>
          </a:xfrm>
          <a:prstGeom prst="rect">
            <a:avLst/>
          </a:prstGeom>
        </p:spPr>
      </p:pic>
      <p:grpSp>
        <p:nvGrpSpPr>
          <p:cNvPr id="41" name="object 41"/>
          <p:cNvGrpSpPr/>
          <p:nvPr/>
        </p:nvGrpSpPr>
        <p:grpSpPr>
          <a:xfrm>
            <a:off x="3130169" y="5038216"/>
            <a:ext cx="293370" cy="276225"/>
            <a:chOff x="3130169" y="5038216"/>
            <a:chExt cx="293370" cy="276225"/>
          </a:xfrm>
        </p:grpSpPr>
        <p:sp>
          <p:nvSpPr>
            <p:cNvPr id="42" name="object 42"/>
            <p:cNvSpPr/>
            <p:nvPr/>
          </p:nvSpPr>
          <p:spPr>
            <a:xfrm>
              <a:off x="3133344" y="5041391"/>
              <a:ext cx="287020" cy="269875"/>
            </a:xfrm>
            <a:custGeom>
              <a:avLst/>
              <a:gdLst/>
              <a:ahLst/>
              <a:cxnLst/>
              <a:rect l="l" t="t" r="r" b="b"/>
              <a:pathLst>
                <a:path w="287020" h="269875">
                  <a:moveTo>
                    <a:pt x="143256" y="0"/>
                  </a:moveTo>
                  <a:lnTo>
                    <a:pt x="0" y="134873"/>
                  </a:lnTo>
                  <a:lnTo>
                    <a:pt x="71628" y="134873"/>
                  </a:lnTo>
                  <a:lnTo>
                    <a:pt x="71628" y="269747"/>
                  </a:lnTo>
                  <a:lnTo>
                    <a:pt x="214883" y="269747"/>
                  </a:lnTo>
                  <a:lnTo>
                    <a:pt x="214883" y="134873"/>
                  </a:lnTo>
                  <a:lnTo>
                    <a:pt x="286511" y="134873"/>
                  </a:lnTo>
                  <a:lnTo>
                    <a:pt x="143256" y="0"/>
                  </a:lnTo>
                  <a:close/>
                </a:path>
              </a:pathLst>
            </a:custGeom>
            <a:solidFill>
              <a:srgbClr val="50E6FF"/>
            </a:solidFill>
          </p:spPr>
          <p:txBody>
            <a:bodyPr wrap="square" lIns="0" tIns="0" rIns="0" bIns="0" rtlCol="0"/>
            <a:lstStyle/>
            <a:p>
              <a:endParaRPr/>
            </a:p>
          </p:txBody>
        </p:sp>
        <p:sp>
          <p:nvSpPr>
            <p:cNvPr id="43" name="object 43"/>
            <p:cNvSpPr/>
            <p:nvPr/>
          </p:nvSpPr>
          <p:spPr>
            <a:xfrm>
              <a:off x="3133344" y="5041391"/>
              <a:ext cx="287020" cy="269875"/>
            </a:xfrm>
            <a:custGeom>
              <a:avLst/>
              <a:gdLst/>
              <a:ahLst/>
              <a:cxnLst/>
              <a:rect l="l" t="t" r="r" b="b"/>
              <a:pathLst>
                <a:path w="287020" h="269875">
                  <a:moveTo>
                    <a:pt x="71628" y="269747"/>
                  </a:moveTo>
                  <a:lnTo>
                    <a:pt x="71628" y="134873"/>
                  </a:lnTo>
                  <a:lnTo>
                    <a:pt x="0" y="134873"/>
                  </a:lnTo>
                  <a:lnTo>
                    <a:pt x="143256" y="0"/>
                  </a:lnTo>
                  <a:lnTo>
                    <a:pt x="286511" y="134873"/>
                  </a:lnTo>
                  <a:lnTo>
                    <a:pt x="214883" y="134873"/>
                  </a:lnTo>
                  <a:lnTo>
                    <a:pt x="214883" y="269747"/>
                  </a:lnTo>
                  <a:lnTo>
                    <a:pt x="71628" y="269747"/>
                  </a:lnTo>
                  <a:close/>
                </a:path>
              </a:pathLst>
            </a:custGeom>
            <a:ln w="6350">
              <a:solidFill>
                <a:srgbClr val="000000"/>
              </a:solidFill>
            </a:ln>
          </p:spPr>
          <p:txBody>
            <a:bodyPr wrap="square" lIns="0" tIns="0" rIns="0" bIns="0" rtlCol="0"/>
            <a:lstStyle/>
            <a:p>
              <a:endParaRPr/>
            </a:p>
          </p:txBody>
        </p:sp>
      </p:grpSp>
      <p:grpSp>
        <p:nvGrpSpPr>
          <p:cNvPr id="44" name="object 44"/>
          <p:cNvGrpSpPr/>
          <p:nvPr/>
        </p:nvGrpSpPr>
        <p:grpSpPr>
          <a:xfrm>
            <a:off x="4385945" y="5038216"/>
            <a:ext cx="293370" cy="276225"/>
            <a:chOff x="4385945" y="5038216"/>
            <a:chExt cx="293370" cy="276225"/>
          </a:xfrm>
        </p:grpSpPr>
        <p:sp>
          <p:nvSpPr>
            <p:cNvPr id="45" name="object 45"/>
            <p:cNvSpPr/>
            <p:nvPr/>
          </p:nvSpPr>
          <p:spPr>
            <a:xfrm>
              <a:off x="4389120" y="5041391"/>
              <a:ext cx="287020" cy="269875"/>
            </a:xfrm>
            <a:custGeom>
              <a:avLst/>
              <a:gdLst/>
              <a:ahLst/>
              <a:cxnLst/>
              <a:rect l="l" t="t" r="r" b="b"/>
              <a:pathLst>
                <a:path w="287020" h="269875">
                  <a:moveTo>
                    <a:pt x="143255" y="0"/>
                  </a:moveTo>
                  <a:lnTo>
                    <a:pt x="0" y="134873"/>
                  </a:lnTo>
                  <a:lnTo>
                    <a:pt x="71627" y="134873"/>
                  </a:lnTo>
                  <a:lnTo>
                    <a:pt x="71627" y="269747"/>
                  </a:lnTo>
                  <a:lnTo>
                    <a:pt x="214883" y="269747"/>
                  </a:lnTo>
                  <a:lnTo>
                    <a:pt x="214883" y="134873"/>
                  </a:lnTo>
                  <a:lnTo>
                    <a:pt x="286512" y="134873"/>
                  </a:lnTo>
                  <a:lnTo>
                    <a:pt x="143255" y="0"/>
                  </a:lnTo>
                  <a:close/>
                </a:path>
              </a:pathLst>
            </a:custGeom>
            <a:solidFill>
              <a:srgbClr val="50E6FF"/>
            </a:solidFill>
          </p:spPr>
          <p:txBody>
            <a:bodyPr wrap="square" lIns="0" tIns="0" rIns="0" bIns="0" rtlCol="0"/>
            <a:lstStyle/>
            <a:p>
              <a:endParaRPr/>
            </a:p>
          </p:txBody>
        </p:sp>
        <p:sp>
          <p:nvSpPr>
            <p:cNvPr id="46" name="object 46"/>
            <p:cNvSpPr/>
            <p:nvPr/>
          </p:nvSpPr>
          <p:spPr>
            <a:xfrm>
              <a:off x="4389120" y="5041391"/>
              <a:ext cx="287020" cy="269875"/>
            </a:xfrm>
            <a:custGeom>
              <a:avLst/>
              <a:gdLst/>
              <a:ahLst/>
              <a:cxnLst/>
              <a:rect l="l" t="t" r="r" b="b"/>
              <a:pathLst>
                <a:path w="287020" h="269875">
                  <a:moveTo>
                    <a:pt x="71627" y="269747"/>
                  </a:moveTo>
                  <a:lnTo>
                    <a:pt x="71627" y="134873"/>
                  </a:lnTo>
                  <a:lnTo>
                    <a:pt x="0" y="134873"/>
                  </a:lnTo>
                  <a:lnTo>
                    <a:pt x="143255" y="0"/>
                  </a:lnTo>
                  <a:lnTo>
                    <a:pt x="286512" y="134873"/>
                  </a:lnTo>
                  <a:lnTo>
                    <a:pt x="214883" y="134873"/>
                  </a:lnTo>
                  <a:lnTo>
                    <a:pt x="214883" y="269747"/>
                  </a:lnTo>
                  <a:lnTo>
                    <a:pt x="71627" y="269747"/>
                  </a:lnTo>
                  <a:close/>
                </a:path>
              </a:pathLst>
            </a:custGeom>
            <a:ln w="6350">
              <a:solidFill>
                <a:srgbClr val="000000"/>
              </a:solidFill>
            </a:ln>
          </p:spPr>
          <p:txBody>
            <a:bodyPr wrap="square" lIns="0" tIns="0" rIns="0" bIns="0" rtlCol="0"/>
            <a:lstStyle/>
            <a:p>
              <a:endParaRPr/>
            </a:p>
          </p:txBody>
        </p:sp>
      </p:grpSp>
      <p:grpSp>
        <p:nvGrpSpPr>
          <p:cNvPr id="47" name="object 47"/>
          <p:cNvGrpSpPr/>
          <p:nvPr/>
        </p:nvGrpSpPr>
        <p:grpSpPr>
          <a:xfrm>
            <a:off x="5643245" y="5038216"/>
            <a:ext cx="293370" cy="276225"/>
            <a:chOff x="5643245" y="5038216"/>
            <a:chExt cx="293370" cy="276225"/>
          </a:xfrm>
        </p:grpSpPr>
        <p:sp>
          <p:nvSpPr>
            <p:cNvPr id="48" name="object 48"/>
            <p:cNvSpPr/>
            <p:nvPr/>
          </p:nvSpPr>
          <p:spPr>
            <a:xfrm>
              <a:off x="5646420" y="5041391"/>
              <a:ext cx="287020" cy="269875"/>
            </a:xfrm>
            <a:custGeom>
              <a:avLst/>
              <a:gdLst/>
              <a:ahLst/>
              <a:cxnLst/>
              <a:rect l="l" t="t" r="r" b="b"/>
              <a:pathLst>
                <a:path w="287020" h="269875">
                  <a:moveTo>
                    <a:pt x="143255" y="0"/>
                  </a:moveTo>
                  <a:lnTo>
                    <a:pt x="0" y="134873"/>
                  </a:lnTo>
                  <a:lnTo>
                    <a:pt x="71627" y="134873"/>
                  </a:lnTo>
                  <a:lnTo>
                    <a:pt x="71627" y="269747"/>
                  </a:lnTo>
                  <a:lnTo>
                    <a:pt x="214883" y="269747"/>
                  </a:lnTo>
                  <a:lnTo>
                    <a:pt x="214883" y="134873"/>
                  </a:lnTo>
                  <a:lnTo>
                    <a:pt x="286512" y="134873"/>
                  </a:lnTo>
                  <a:lnTo>
                    <a:pt x="143255" y="0"/>
                  </a:lnTo>
                  <a:close/>
                </a:path>
              </a:pathLst>
            </a:custGeom>
            <a:solidFill>
              <a:srgbClr val="50E6FF"/>
            </a:solidFill>
          </p:spPr>
          <p:txBody>
            <a:bodyPr wrap="square" lIns="0" tIns="0" rIns="0" bIns="0" rtlCol="0"/>
            <a:lstStyle/>
            <a:p>
              <a:endParaRPr/>
            </a:p>
          </p:txBody>
        </p:sp>
        <p:sp>
          <p:nvSpPr>
            <p:cNvPr id="49" name="object 49"/>
            <p:cNvSpPr/>
            <p:nvPr/>
          </p:nvSpPr>
          <p:spPr>
            <a:xfrm>
              <a:off x="5646420" y="5041391"/>
              <a:ext cx="287020" cy="269875"/>
            </a:xfrm>
            <a:custGeom>
              <a:avLst/>
              <a:gdLst/>
              <a:ahLst/>
              <a:cxnLst/>
              <a:rect l="l" t="t" r="r" b="b"/>
              <a:pathLst>
                <a:path w="287020" h="269875">
                  <a:moveTo>
                    <a:pt x="71627" y="269747"/>
                  </a:moveTo>
                  <a:lnTo>
                    <a:pt x="71627" y="134873"/>
                  </a:lnTo>
                  <a:lnTo>
                    <a:pt x="0" y="134873"/>
                  </a:lnTo>
                  <a:lnTo>
                    <a:pt x="143255" y="0"/>
                  </a:lnTo>
                  <a:lnTo>
                    <a:pt x="286512" y="134873"/>
                  </a:lnTo>
                  <a:lnTo>
                    <a:pt x="214883" y="134873"/>
                  </a:lnTo>
                  <a:lnTo>
                    <a:pt x="214883" y="269747"/>
                  </a:lnTo>
                  <a:lnTo>
                    <a:pt x="71627" y="269747"/>
                  </a:lnTo>
                  <a:close/>
                </a:path>
              </a:pathLst>
            </a:custGeom>
            <a:ln w="6350">
              <a:solidFill>
                <a:srgbClr val="000000"/>
              </a:solidFill>
            </a:ln>
          </p:spPr>
          <p:txBody>
            <a:bodyPr wrap="square" lIns="0" tIns="0" rIns="0" bIns="0" rtlCol="0"/>
            <a:lstStyle/>
            <a:p>
              <a:endParaRPr/>
            </a:p>
          </p:txBody>
        </p:sp>
      </p:grpSp>
      <p:grpSp>
        <p:nvGrpSpPr>
          <p:cNvPr id="50" name="object 50"/>
          <p:cNvGrpSpPr/>
          <p:nvPr/>
        </p:nvGrpSpPr>
        <p:grpSpPr>
          <a:xfrm>
            <a:off x="6899020" y="5038216"/>
            <a:ext cx="293370" cy="276225"/>
            <a:chOff x="6899020" y="5038216"/>
            <a:chExt cx="293370" cy="276225"/>
          </a:xfrm>
        </p:grpSpPr>
        <p:sp>
          <p:nvSpPr>
            <p:cNvPr id="51" name="object 51"/>
            <p:cNvSpPr/>
            <p:nvPr/>
          </p:nvSpPr>
          <p:spPr>
            <a:xfrm>
              <a:off x="6902195" y="5041391"/>
              <a:ext cx="287020" cy="269875"/>
            </a:xfrm>
            <a:custGeom>
              <a:avLst/>
              <a:gdLst/>
              <a:ahLst/>
              <a:cxnLst/>
              <a:rect l="l" t="t" r="r" b="b"/>
              <a:pathLst>
                <a:path w="287020" h="269875">
                  <a:moveTo>
                    <a:pt x="143255" y="0"/>
                  </a:moveTo>
                  <a:lnTo>
                    <a:pt x="0" y="134873"/>
                  </a:lnTo>
                  <a:lnTo>
                    <a:pt x="71627" y="134873"/>
                  </a:lnTo>
                  <a:lnTo>
                    <a:pt x="71627" y="269747"/>
                  </a:lnTo>
                  <a:lnTo>
                    <a:pt x="214883" y="269747"/>
                  </a:lnTo>
                  <a:lnTo>
                    <a:pt x="214883" y="134873"/>
                  </a:lnTo>
                  <a:lnTo>
                    <a:pt x="286511" y="134873"/>
                  </a:lnTo>
                  <a:lnTo>
                    <a:pt x="143255" y="0"/>
                  </a:lnTo>
                  <a:close/>
                </a:path>
              </a:pathLst>
            </a:custGeom>
            <a:solidFill>
              <a:srgbClr val="50E6FF"/>
            </a:solidFill>
          </p:spPr>
          <p:txBody>
            <a:bodyPr wrap="square" lIns="0" tIns="0" rIns="0" bIns="0" rtlCol="0"/>
            <a:lstStyle/>
            <a:p>
              <a:endParaRPr/>
            </a:p>
          </p:txBody>
        </p:sp>
        <p:sp>
          <p:nvSpPr>
            <p:cNvPr id="52" name="object 52"/>
            <p:cNvSpPr/>
            <p:nvPr/>
          </p:nvSpPr>
          <p:spPr>
            <a:xfrm>
              <a:off x="6902195" y="5041391"/>
              <a:ext cx="287020" cy="269875"/>
            </a:xfrm>
            <a:custGeom>
              <a:avLst/>
              <a:gdLst/>
              <a:ahLst/>
              <a:cxnLst/>
              <a:rect l="l" t="t" r="r" b="b"/>
              <a:pathLst>
                <a:path w="287020" h="269875">
                  <a:moveTo>
                    <a:pt x="71627" y="269747"/>
                  </a:moveTo>
                  <a:lnTo>
                    <a:pt x="71627" y="134873"/>
                  </a:lnTo>
                  <a:lnTo>
                    <a:pt x="0" y="134873"/>
                  </a:lnTo>
                  <a:lnTo>
                    <a:pt x="143255" y="0"/>
                  </a:lnTo>
                  <a:lnTo>
                    <a:pt x="286511" y="134873"/>
                  </a:lnTo>
                  <a:lnTo>
                    <a:pt x="214883" y="134873"/>
                  </a:lnTo>
                  <a:lnTo>
                    <a:pt x="214883" y="269747"/>
                  </a:lnTo>
                  <a:lnTo>
                    <a:pt x="71627" y="269747"/>
                  </a:lnTo>
                  <a:close/>
                </a:path>
              </a:pathLst>
            </a:custGeom>
            <a:ln w="6350">
              <a:solidFill>
                <a:srgbClr val="000000"/>
              </a:solidFill>
            </a:ln>
          </p:spPr>
          <p:txBody>
            <a:bodyPr wrap="square" lIns="0" tIns="0" rIns="0" bIns="0" rtlCol="0"/>
            <a:lstStyle/>
            <a:p>
              <a:endParaRPr/>
            </a:p>
          </p:txBody>
        </p:sp>
      </p:grpSp>
      <p:grpSp>
        <p:nvGrpSpPr>
          <p:cNvPr id="53" name="object 53"/>
          <p:cNvGrpSpPr/>
          <p:nvPr/>
        </p:nvGrpSpPr>
        <p:grpSpPr>
          <a:xfrm>
            <a:off x="8154796" y="5038216"/>
            <a:ext cx="293370" cy="276225"/>
            <a:chOff x="8154796" y="5038216"/>
            <a:chExt cx="293370" cy="276225"/>
          </a:xfrm>
        </p:grpSpPr>
        <p:sp>
          <p:nvSpPr>
            <p:cNvPr id="54" name="object 54"/>
            <p:cNvSpPr/>
            <p:nvPr/>
          </p:nvSpPr>
          <p:spPr>
            <a:xfrm>
              <a:off x="8157971" y="5041391"/>
              <a:ext cx="287020" cy="269875"/>
            </a:xfrm>
            <a:custGeom>
              <a:avLst/>
              <a:gdLst/>
              <a:ahLst/>
              <a:cxnLst/>
              <a:rect l="l" t="t" r="r" b="b"/>
              <a:pathLst>
                <a:path w="287020" h="269875">
                  <a:moveTo>
                    <a:pt x="143255" y="0"/>
                  </a:moveTo>
                  <a:lnTo>
                    <a:pt x="0" y="134873"/>
                  </a:lnTo>
                  <a:lnTo>
                    <a:pt x="71627" y="134873"/>
                  </a:lnTo>
                  <a:lnTo>
                    <a:pt x="71627" y="269747"/>
                  </a:lnTo>
                  <a:lnTo>
                    <a:pt x="214883" y="269747"/>
                  </a:lnTo>
                  <a:lnTo>
                    <a:pt x="214883" y="134873"/>
                  </a:lnTo>
                  <a:lnTo>
                    <a:pt x="286511" y="134873"/>
                  </a:lnTo>
                  <a:lnTo>
                    <a:pt x="143255" y="0"/>
                  </a:lnTo>
                  <a:close/>
                </a:path>
              </a:pathLst>
            </a:custGeom>
            <a:solidFill>
              <a:srgbClr val="50E6FF"/>
            </a:solidFill>
          </p:spPr>
          <p:txBody>
            <a:bodyPr wrap="square" lIns="0" tIns="0" rIns="0" bIns="0" rtlCol="0"/>
            <a:lstStyle/>
            <a:p>
              <a:endParaRPr/>
            </a:p>
          </p:txBody>
        </p:sp>
        <p:sp>
          <p:nvSpPr>
            <p:cNvPr id="55" name="object 55"/>
            <p:cNvSpPr/>
            <p:nvPr/>
          </p:nvSpPr>
          <p:spPr>
            <a:xfrm>
              <a:off x="8157971" y="5041391"/>
              <a:ext cx="287020" cy="269875"/>
            </a:xfrm>
            <a:custGeom>
              <a:avLst/>
              <a:gdLst/>
              <a:ahLst/>
              <a:cxnLst/>
              <a:rect l="l" t="t" r="r" b="b"/>
              <a:pathLst>
                <a:path w="287020" h="269875">
                  <a:moveTo>
                    <a:pt x="71627" y="269747"/>
                  </a:moveTo>
                  <a:lnTo>
                    <a:pt x="71627" y="134873"/>
                  </a:lnTo>
                  <a:lnTo>
                    <a:pt x="0" y="134873"/>
                  </a:lnTo>
                  <a:lnTo>
                    <a:pt x="143255" y="0"/>
                  </a:lnTo>
                  <a:lnTo>
                    <a:pt x="286511" y="134873"/>
                  </a:lnTo>
                  <a:lnTo>
                    <a:pt x="214883" y="134873"/>
                  </a:lnTo>
                  <a:lnTo>
                    <a:pt x="214883" y="269747"/>
                  </a:lnTo>
                  <a:lnTo>
                    <a:pt x="71627" y="269747"/>
                  </a:lnTo>
                  <a:close/>
                </a:path>
              </a:pathLst>
            </a:custGeom>
            <a:ln w="6350">
              <a:solidFill>
                <a:srgbClr val="000000"/>
              </a:solidFill>
            </a:ln>
          </p:spPr>
          <p:txBody>
            <a:bodyPr wrap="square" lIns="0" tIns="0" rIns="0" bIns="0" rtlCol="0"/>
            <a:lstStyle/>
            <a:p>
              <a:endParaRPr/>
            </a:p>
          </p:txBody>
        </p:sp>
      </p:grpSp>
      <p:grpSp>
        <p:nvGrpSpPr>
          <p:cNvPr id="56" name="object 56"/>
          <p:cNvGrpSpPr/>
          <p:nvPr/>
        </p:nvGrpSpPr>
        <p:grpSpPr>
          <a:xfrm>
            <a:off x="10667872" y="5038216"/>
            <a:ext cx="293370" cy="276225"/>
            <a:chOff x="10667872" y="5038216"/>
            <a:chExt cx="293370" cy="276225"/>
          </a:xfrm>
        </p:grpSpPr>
        <p:sp>
          <p:nvSpPr>
            <p:cNvPr id="57" name="object 57"/>
            <p:cNvSpPr/>
            <p:nvPr/>
          </p:nvSpPr>
          <p:spPr>
            <a:xfrm>
              <a:off x="10671047" y="5041391"/>
              <a:ext cx="287020" cy="269875"/>
            </a:xfrm>
            <a:custGeom>
              <a:avLst/>
              <a:gdLst/>
              <a:ahLst/>
              <a:cxnLst/>
              <a:rect l="l" t="t" r="r" b="b"/>
              <a:pathLst>
                <a:path w="287020" h="269875">
                  <a:moveTo>
                    <a:pt x="143255" y="0"/>
                  </a:moveTo>
                  <a:lnTo>
                    <a:pt x="0" y="134873"/>
                  </a:lnTo>
                  <a:lnTo>
                    <a:pt x="71627" y="134873"/>
                  </a:lnTo>
                  <a:lnTo>
                    <a:pt x="71627" y="269747"/>
                  </a:lnTo>
                  <a:lnTo>
                    <a:pt x="214883" y="269747"/>
                  </a:lnTo>
                  <a:lnTo>
                    <a:pt x="214883" y="134873"/>
                  </a:lnTo>
                  <a:lnTo>
                    <a:pt x="286511" y="134873"/>
                  </a:lnTo>
                  <a:lnTo>
                    <a:pt x="143255" y="0"/>
                  </a:lnTo>
                  <a:close/>
                </a:path>
              </a:pathLst>
            </a:custGeom>
            <a:solidFill>
              <a:srgbClr val="50E6FF"/>
            </a:solidFill>
          </p:spPr>
          <p:txBody>
            <a:bodyPr wrap="square" lIns="0" tIns="0" rIns="0" bIns="0" rtlCol="0"/>
            <a:lstStyle/>
            <a:p>
              <a:endParaRPr/>
            </a:p>
          </p:txBody>
        </p:sp>
        <p:sp>
          <p:nvSpPr>
            <p:cNvPr id="58" name="object 58"/>
            <p:cNvSpPr/>
            <p:nvPr/>
          </p:nvSpPr>
          <p:spPr>
            <a:xfrm>
              <a:off x="10671047" y="5041391"/>
              <a:ext cx="287020" cy="269875"/>
            </a:xfrm>
            <a:custGeom>
              <a:avLst/>
              <a:gdLst/>
              <a:ahLst/>
              <a:cxnLst/>
              <a:rect l="l" t="t" r="r" b="b"/>
              <a:pathLst>
                <a:path w="287020" h="269875">
                  <a:moveTo>
                    <a:pt x="71627" y="269747"/>
                  </a:moveTo>
                  <a:lnTo>
                    <a:pt x="71627" y="134873"/>
                  </a:lnTo>
                  <a:lnTo>
                    <a:pt x="0" y="134873"/>
                  </a:lnTo>
                  <a:lnTo>
                    <a:pt x="143255" y="0"/>
                  </a:lnTo>
                  <a:lnTo>
                    <a:pt x="286511" y="134873"/>
                  </a:lnTo>
                  <a:lnTo>
                    <a:pt x="214883" y="134873"/>
                  </a:lnTo>
                  <a:lnTo>
                    <a:pt x="214883" y="269747"/>
                  </a:lnTo>
                  <a:lnTo>
                    <a:pt x="71627" y="269747"/>
                  </a:lnTo>
                  <a:close/>
                </a:path>
              </a:pathLst>
            </a:custGeom>
            <a:ln w="6350">
              <a:solidFill>
                <a:srgbClr val="000000"/>
              </a:solidFill>
            </a:ln>
          </p:spPr>
          <p:txBody>
            <a:bodyPr wrap="square" lIns="0" tIns="0" rIns="0" bIns="0" rtlCol="0"/>
            <a:lstStyle/>
            <a:p>
              <a:endParaRPr/>
            </a:p>
          </p:txBody>
        </p:sp>
      </p:grpSp>
      <p:grpSp>
        <p:nvGrpSpPr>
          <p:cNvPr id="59" name="object 59"/>
          <p:cNvGrpSpPr/>
          <p:nvPr/>
        </p:nvGrpSpPr>
        <p:grpSpPr>
          <a:xfrm>
            <a:off x="9412096" y="5038216"/>
            <a:ext cx="291465" cy="276225"/>
            <a:chOff x="9412096" y="5038216"/>
            <a:chExt cx="291465" cy="276225"/>
          </a:xfrm>
        </p:grpSpPr>
        <p:sp>
          <p:nvSpPr>
            <p:cNvPr id="60" name="object 60"/>
            <p:cNvSpPr/>
            <p:nvPr/>
          </p:nvSpPr>
          <p:spPr>
            <a:xfrm>
              <a:off x="9415271" y="5041391"/>
              <a:ext cx="285115" cy="269875"/>
            </a:xfrm>
            <a:custGeom>
              <a:avLst/>
              <a:gdLst/>
              <a:ahLst/>
              <a:cxnLst/>
              <a:rect l="l" t="t" r="r" b="b"/>
              <a:pathLst>
                <a:path w="285115" h="269875">
                  <a:moveTo>
                    <a:pt x="142494" y="0"/>
                  </a:moveTo>
                  <a:lnTo>
                    <a:pt x="0" y="134873"/>
                  </a:lnTo>
                  <a:lnTo>
                    <a:pt x="71247" y="134873"/>
                  </a:lnTo>
                  <a:lnTo>
                    <a:pt x="71247" y="269747"/>
                  </a:lnTo>
                  <a:lnTo>
                    <a:pt x="213741" y="269747"/>
                  </a:lnTo>
                  <a:lnTo>
                    <a:pt x="213741" y="134873"/>
                  </a:lnTo>
                  <a:lnTo>
                    <a:pt x="284987" y="134873"/>
                  </a:lnTo>
                  <a:lnTo>
                    <a:pt x="142494" y="0"/>
                  </a:lnTo>
                  <a:close/>
                </a:path>
              </a:pathLst>
            </a:custGeom>
            <a:solidFill>
              <a:srgbClr val="50E6FF"/>
            </a:solidFill>
          </p:spPr>
          <p:txBody>
            <a:bodyPr wrap="square" lIns="0" tIns="0" rIns="0" bIns="0" rtlCol="0"/>
            <a:lstStyle/>
            <a:p>
              <a:endParaRPr/>
            </a:p>
          </p:txBody>
        </p:sp>
        <p:sp>
          <p:nvSpPr>
            <p:cNvPr id="61" name="object 61"/>
            <p:cNvSpPr/>
            <p:nvPr/>
          </p:nvSpPr>
          <p:spPr>
            <a:xfrm>
              <a:off x="9415271" y="5041391"/>
              <a:ext cx="285115" cy="269875"/>
            </a:xfrm>
            <a:custGeom>
              <a:avLst/>
              <a:gdLst/>
              <a:ahLst/>
              <a:cxnLst/>
              <a:rect l="l" t="t" r="r" b="b"/>
              <a:pathLst>
                <a:path w="285115" h="269875">
                  <a:moveTo>
                    <a:pt x="71247" y="269747"/>
                  </a:moveTo>
                  <a:lnTo>
                    <a:pt x="71247" y="134873"/>
                  </a:lnTo>
                  <a:lnTo>
                    <a:pt x="0" y="134873"/>
                  </a:lnTo>
                  <a:lnTo>
                    <a:pt x="142494" y="0"/>
                  </a:lnTo>
                  <a:lnTo>
                    <a:pt x="284987" y="134873"/>
                  </a:lnTo>
                  <a:lnTo>
                    <a:pt x="213741" y="134873"/>
                  </a:lnTo>
                  <a:lnTo>
                    <a:pt x="213741" y="269747"/>
                  </a:lnTo>
                  <a:lnTo>
                    <a:pt x="71247" y="269747"/>
                  </a:lnTo>
                  <a:close/>
                </a:path>
              </a:pathLst>
            </a:custGeom>
            <a:ln w="6350">
              <a:solidFill>
                <a:srgbClr val="000000"/>
              </a:solidFill>
            </a:ln>
          </p:spPr>
          <p:txBody>
            <a:bodyPr wrap="square" lIns="0" tIns="0" rIns="0" bIns="0" rtlCol="0"/>
            <a:lstStyle/>
            <a:p>
              <a:endParaRPr/>
            </a:p>
          </p:txBody>
        </p:sp>
      </p:grpSp>
      <p:grpSp>
        <p:nvGrpSpPr>
          <p:cNvPr id="62" name="object 62"/>
          <p:cNvGrpSpPr/>
          <p:nvPr/>
        </p:nvGrpSpPr>
        <p:grpSpPr>
          <a:xfrm>
            <a:off x="3130169" y="3886072"/>
            <a:ext cx="293370" cy="276225"/>
            <a:chOff x="3130169" y="3886072"/>
            <a:chExt cx="293370" cy="276225"/>
          </a:xfrm>
        </p:grpSpPr>
        <p:sp>
          <p:nvSpPr>
            <p:cNvPr id="63" name="object 63"/>
            <p:cNvSpPr/>
            <p:nvPr/>
          </p:nvSpPr>
          <p:spPr>
            <a:xfrm>
              <a:off x="3133344" y="3889247"/>
              <a:ext cx="287020" cy="269875"/>
            </a:xfrm>
            <a:custGeom>
              <a:avLst/>
              <a:gdLst/>
              <a:ahLst/>
              <a:cxnLst/>
              <a:rect l="l" t="t" r="r" b="b"/>
              <a:pathLst>
                <a:path w="287020" h="269875">
                  <a:moveTo>
                    <a:pt x="143256" y="0"/>
                  </a:moveTo>
                  <a:lnTo>
                    <a:pt x="0" y="134874"/>
                  </a:lnTo>
                  <a:lnTo>
                    <a:pt x="71628" y="134874"/>
                  </a:lnTo>
                  <a:lnTo>
                    <a:pt x="71628" y="269747"/>
                  </a:lnTo>
                  <a:lnTo>
                    <a:pt x="214883" y="269747"/>
                  </a:lnTo>
                  <a:lnTo>
                    <a:pt x="214883" y="134874"/>
                  </a:lnTo>
                  <a:lnTo>
                    <a:pt x="286511" y="134874"/>
                  </a:lnTo>
                  <a:lnTo>
                    <a:pt x="143256" y="0"/>
                  </a:lnTo>
                  <a:close/>
                </a:path>
              </a:pathLst>
            </a:custGeom>
            <a:solidFill>
              <a:srgbClr val="50E6FF"/>
            </a:solidFill>
          </p:spPr>
          <p:txBody>
            <a:bodyPr wrap="square" lIns="0" tIns="0" rIns="0" bIns="0" rtlCol="0"/>
            <a:lstStyle/>
            <a:p>
              <a:endParaRPr/>
            </a:p>
          </p:txBody>
        </p:sp>
        <p:sp>
          <p:nvSpPr>
            <p:cNvPr id="64" name="object 64"/>
            <p:cNvSpPr/>
            <p:nvPr/>
          </p:nvSpPr>
          <p:spPr>
            <a:xfrm>
              <a:off x="3133344" y="3889247"/>
              <a:ext cx="287020" cy="269875"/>
            </a:xfrm>
            <a:custGeom>
              <a:avLst/>
              <a:gdLst/>
              <a:ahLst/>
              <a:cxnLst/>
              <a:rect l="l" t="t" r="r" b="b"/>
              <a:pathLst>
                <a:path w="287020" h="269875">
                  <a:moveTo>
                    <a:pt x="71628" y="269747"/>
                  </a:moveTo>
                  <a:lnTo>
                    <a:pt x="71628" y="134874"/>
                  </a:lnTo>
                  <a:lnTo>
                    <a:pt x="0" y="134874"/>
                  </a:lnTo>
                  <a:lnTo>
                    <a:pt x="143256" y="0"/>
                  </a:lnTo>
                  <a:lnTo>
                    <a:pt x="286511" y="134874"/>
                  </a:lnTo>
                  <a:lnTo>
                    <a:pt x="214883" y="134874"/>
                  </a:lnTo>
                  <a:lnTo>
                    <a:pt x="214883" y="269747"/>
                  </a:lnTo>
                  <a:lnTo>
                    <a:pt x="71628" y="269747"/>
                  </a:lnTo>
                  <a:close/>
                </a:path>
              </a:pathLst>
            </a:custGeom>
            <a:ln w="6349">
              <a:solidFill>
                <a:srgbClr val="000000"/>
              </a:solidFill>
            </a:ln>
          </p:spPr>
          <p:txBody>
            <a:bodyPr wrap="square" lIns="0" tIns="0" rIns="0" bIns="0" rtlCol="0"/>
            <a:lstStyle/>
            <a:p>
              <a:endParaRPr/>
            </a:p>
          </p:txBody>
        </p:sp>
      </p:grpSp>
      <p:grpSp>
        <p:nvGrpSpPr>
          <p:cNvPr id="65" name="object 65"/>
          <p:cNvGrpSpPr/>
          <p:nvPr/>
        </p:nvGrpSpPr>
        <p:grpSpPr>
          <a:xfrm>
            <a:off x="4385945" y="3886072"/>
            <a:ext cx="293370" cy="276225"/>
            <a:chOff x="4385945" y="3886072"/>
            <a:chExt cx="293370" cy="276225"/>
          </a:xfrm>
        </p:grpSpPr>
        <p:sp>
          <p:nvSpPr>
            <p:cNvPr id="66" name="object 66"/>
            <p:cNvSpPr/>
            <p:nvPr/>
          </p:nvSpPr>
          <p:spPr>
            <a:xfrm>
              <a:off x="4389120" y="3889247"/>
              <a:ext cx="287020" cy="269875"/>
            </a:xfrm>
            <a:custGeom>
              <a:avLst/>
              <a:gdLst/>
              <a:ahLst/>
              <a:cxnLst/>
              <a:rect l="l" t="t" r="r" b="b"/>
              <a:pathLst>
                <a:path w="287020" h="269875">
                  <a:moveTo>
                    <a:pt x="143255" y="0"/>
                  </a:moveTo>
                  <a:lnTo>
                    <a:pt x="0" y="134874"/>
                  </a:lnTo>
                  <a:lnTo>
                    <a:pt x="71627" y="134874"/>
                  </a:lnTo>
                  <a:lnTo>
                    <a:pt x="71627" y="269747"/>
                  </a:lnTo>
                  <a:lnTo>
                    <a:pt x="214883" y="269747"/>
                  </a:lnTo>
                  <a:lnTo>
                    <a:pt x="214883" y="134874"/>
                  </a:lnTo>
                  <a:lnTo>
                    <a:pt x="286512" y="134874"/>
                  </a:lnTo>
                  <a:lnTo>
                    <a:pt x="143255" y="0"/>
                  </a:lnTo>
                  <a:close/>
                </a:path>
              </a:pathLst>
            </a:custGeom>
            <a:solidFill>
              <a:srgbClr val="50E6FF"/>
            </a:solidFill>
          </p:spPr>
          <p:txBody>
            <a:bodyPr wrap="square" lIns="0" tIns="0" rIns="0" bIns="0" rtlCol="0"/>
            <a:lstStyle/>
            <a:p>
              <a:endParaRPr/>
            </a:p>
          </p:txBody>
        </p:sp>
        <p:sp>
          <p:nvSpPr>
            <p:cNvPr id="67" name="object 67"/>
            <p:cNvSpPr/>
            <p:nvPr/>
          </p:nvSpPr>
          <p:spPr>
            <a:xfrm>
              <a:off x="4389120" y="3889247"/>
              <a:ext cx="287020" cy="269875"/>
            </a:xfrm>
            <a:custGeom>
              <a:avLst/>
              <a:gdLst/>
              <a:ahLst/>
              <a:cxnLst/>
              <a:rect l="l" t="t" r="r" b="b"/>
              <a:pathLst>
                <a:path w="287020" h="269875">
                  <a:moveTo>
                    <a:pt x="71627" y="269747"/>
                  </a:moveTo>
                  <a:lnTo>
                    <a:pt x="71627" y="134874"/>
                  </a:lnTo>
                  <a:lnTo>
                    <a:pt x="0" y="134874"/>
                  </a:lnTo>
                  <a:lnTo>
                    <a:pt x="143255" y="0"/>
                  </a:lnTo>
                  <a:lnTo>
                    <a:pt x="286512" y="134874"/>
                  </a:lnTo>
                  <a:lnTo>
                    <a:pt x="214883" y="134874"/>
                  </a:lnTo>
                  <a:lnTo>
                    <a:pt x="214883" y="269747"/>
                  </a:lnTo>
                  <a:lnTo>
                    <a:pt x="71627" y="269747"/>
                  </a:lnTo>
                  <a:close/>
                </a:path>
              </a:pathLst>
            </a:custGeom>
            <a:ln w="6350">
              <a:solidFill>
                <a:srgbClr val="000000"/>
              </a:solidFill>
            </a:ln>
          </p:spPr>
          <p:txBody>
            <a:bodyPr wrap="square" lIns="0" tIns="0" rIns="0" bIns="0" rtlCol="0"/>
            <a:lstStyle/>
            <a:p>
              <a:endParaRPr/>
            </a:p>
          </p:txBody>
        </p:sp>
      </p:grpSp>
      <p:grpSp>
        <p:nvGrpSpPr>
          <p:cNvPr id="68" name="object 68"/>
          <p:cNvGrpSpPr/>
          <p:nvPr/>
        </p:nvGrpSpPr>
        <p:grpSpPr>
          <a:xfrm>
            <a:off x="5643245" y="3886072"/>
            <a:ext cx="293370" cy="276225"/>
            <a:chOff x="5643245" y="3886072"/>
            <a:chExt cx="293370" cy="276225"/>
          </a:xfrm>
        </p:grpSpPr>
        <p:sp>
          <p:nvSpPr>
            <p:cNvPr id="69" name="object 69"/>
            <p:cNvSpPr/>
            <p:nvPr/>
          </p:nvSpPr>
          <p:spPr>
            <a:xfrm>
              <a:off x="5646420" y="3889247"/>
              <a:ext cx="287020" cy="269875"/>
            </a:xfrm>
            <a:custGeom>
              <a:avLst/>
              <a:gdLst/>
              <a:ahLst/>
              <a:cxnLst/>
              <a:rect l="l" t="t" r="r" b="b"/>
              <a:pathLst>
                <a:path w="287020" h="269875">
                  <a:moveTo>
                    <a:pt x="143255" y="0"/>
                  </a:moveTo>
                  <a:lnTo>
                    <a:pt x="0" y="134874"/>
                  </a:lnTo>
                  <a:lnTo>
                    <a:pt x="71627" y="134874"/>
                  </a:lnTo>
                  <a:lnTo>
                    <a:pt x="71627" y="269747"/>
                  </a:lnTo>
                  <a:lnTo>
                    <a:pt x="214883" y="269747"/>
                  </a:lnTo>
                  <a:lnTo>
                    <a:pt x="214883" y="134874"/>
                  </a:lnTo>
                  <a:lnTo>
                    <a:pt x="286512" y="134874"/>
                  </a:lnTo>
                  <a:lnTo>
                    <a:pt x="143255" y="0"/>
                  </a:lnTo>
                  <a:close/>
                </a:path>
              </a:pathLst>
            </a:custGeom>
            <a:solidFill>
              <a:srgbClr val="50E6FF"/>
            </a:solidFill>
          </p:spPr>
          <p:txBody>
            <a:bodyPr wrap="square" lIns="0" tIns="0" rIns="0" bIns="0" rtlCol="0"/>
            <a:lstStyle/>
            <a:p>
              <a:endParaRPr/>
            </a:p>
          </p:txBody>
        </p:sp>
        <p:sp>
          <p:nvSpPr>
            <p:cNvPr id="70" name="object 70"/>
            <p:cNvSpPr/>
            <p:nvPr/>
          </p:nvSpPr>
          <p:spPr>
            <a:xfrm>
              <a:off x="5646420" y="3889247"/>
              <a:ext cx="287020" cy="269875"/>
            </a:xfrm>
            <a:custGeom>
              <a:avLst/>
              <a:gdLst/>
              <a:ahLst/>
              <a:cxnLst/>
              <a:rect l="l" t="t" r="r" b="b"/>
              <a:pathLst>
                <a:path w="287020" h="269875">
                  <a:moveTo>
                    <a:pt x="71627" y="269747"/>
                  </a:moveTo>
                  <a:lnTo>
                    <a:pt x="71627" y="134874"/>
                  </a:lnTo>
                  <a:lnTo>
                    <a:pt x="0" y="134874"/>
                  </a:lnTo>
                  <a:lnTo>
                    <a:pt x="143255" y="0"/>
                  </a:lnTo>
                  <a:lnTo>
                    <a:pt x="286512" y="134874"/>
                  </a:lnTo>
                  <a:lnTo>
                    <a:pt x="214883" y="134874"/>
                  </a:lnTo>
                  <a:lnTo>
                    <a:pt x="214883" y="269747"/>
                  </a:lnTo>
                  <a:lnTo>
                    <a:pt x="71627" y="269747"/>
                  </a:lnTo>
                  <a:close/>
                </a:path>
              </a:pathLst>
            </a:custGeom>
            <a:ln w="6350">
              <a:solidFill>
                <a:srgbClr val="000000"/>
              </a:solidFill>
            </a:ln>
          </p:spPr>
          <p:txBody>
            <a:bodyPr wrap="square" lIns="0" tIns="0" rIns="0" bIns="0" rtlCol="0"/>
            <a:lstStyle/>
            <a:p>
              <a:endParaRPr/>
            </a:p>
          </p:txBody>
        </p:sp>
      </p:grpSp>
      <p:grpSp>
        <p:nvGrpSpPr>
          <p:cNvPr id="71" name="object 71"/>
          <p:cNvGrpSpPr/>
          <p:nvPr/>
        </p:nvGrpSpPr>
        <p:grpSpPr>
          <a:xfrm>
            <a:off x="6899020" y="3886072"/>
            <a:ext cx="293370" cy="276225"/>
            <a:chOff x="6899020" y="3886072"/>
            <a:chExt cx="293370" cy="276225"/>
          </a:xfrm>
        </p:grpSpPr>
        <p:sp>
          <p:nvSpPr>
            <p:cNvPr id="72" name="object 72"/>
            <p:cNvSpPr/>
            <p:nvPr/>
          </p:nvSpPr>
          <p:spPr>
            <a:xfrm>
              <a:off x="6902195" y="3889247"/>
              <a:ext cx="287020" cy="269875"/>
            </a:xfrm>
            <a:custGeom>
              <a:avLst/>
              <a:gdLst/>
              <a:ahLst/>
              <a:cxnLst/>
              <a:rect l="l" t="t" r="r" b="b"/>
              <a:pathLst>
                <a:path w="287020" h="269875">
                  <a:moveTo>
                    <a:pt x="143255" y="0"/>
                  </a:moveTo>
                  <a:lnTo>
                    <a:pt x="0" y="134874"/>
                  </a:lnTo>
                  <a:lnTo>
                    <a:pt x="71627" y="134874"/>
                  </a:lnTo>
                  <a:lnTo>
                    <a:pt x="71627" y="269747"/>
                  </a:lnTo>
                  <a:lnTo>
                    <a:pt x="214883" y="269747"/>
                  </a:lnTo>
                  <a:lnTo>
                    <a:pt x="214883" y="134874"/>
                  </a:lnTo>
                  <a:lnTo>
                    <a:pt x="286511" y="134874"/>
                  </a:lnTo>
                  <a:lnTo>
                    <a:pt x="143255" y="0"/>
                  </a:lnTo>
                  <a:close/>
                </a:path>
              </a:pathLst>
            </a:custGeom>
            <a:solidFill>
              <a:srgbClr val="50E6FF"/>
            </a:solidFill>
          </p:spPr>
          <p:txBody>
            <a:bodyPr wrap="square" lIns="0" tIns="0" rIns="0" bIns="0" rtlCol="0"/>
            <a:lstStyle/>
            <a:p>
              <a:endParaRPr/>
            </a:p>
          </p:txBody>
        </p:sp>
        <p:sp>
          <p:nvSpPr>
            <p:cNvPr id="73" name="object 73"/>
            <p:cNvSpPr/>
            <p:nvPr/>
          </p:nvSpPr>
          <p:spPr>
            <a:xfrm>
              <a:off x="6902195" y="3889247"/>
              <a:ext cx="287020" cy="269875"/>
            </a:xfrm>
            <a:custGeom>
              <a:avLst/>
              <a:gdLst/>
              <a:ahLst/>
              <a:cxnLst/>
              <a:rect l="l" t="t" r="r" b="b"/>
              <a:pathLst>
                <a:path w="287020" h="269875">
                  <a:moveTo>
                    <a:pt x="71627" y="269747"/>
                  </a:moveTo>
                  <a:lnTo>
                    <a:pt x="71627" y="134874"/>
                  </a:lnTo>
                  <a:lnTo>
                    <a:pt x="0" y="134874"/>
                  </a:lnTo>
                  <a:lnTo>
                    <a:pt x="143255" y="0"/>
                  </a:lnTo>
                  <a:lnTo>
                    <a:pt x="286511" y="134874"/>
                  </a:lnTo>
                  <a:lnTo>
                    <a:pt x="214883" y="134874"/>
                  </a:lnTo>
                  <a:lnTo>
                    <a:pt x="214883" y="269747"/>
                  </a:lnTo>
                  <a:lnTo>
                    <a:pt x="71627" y="269747"/>
                  </a:lnTo>
                  <a:close/>
                </a:path>
              </a:pathLst>
            </a:custGeom>
            <a:ln w="6350">
              <a:solidFill>
                <a:srgbClr val="000000"/>
              </a:solidFill>
            </a:ln>
          </p:spPr>
          <p:txBody>
            <a:bodyPr wrap="square" lIns="0" tIns="0" rIns="0" bIns="0" rtlCol="0"/>
            <a:lstStyle/>
            <a:p>
              <a:endParaRPr/>
            </a:p>
          </p:txBody>
        </p:sp>
      </p:grpSp>
      <p:grpSp>
        <p:nvGrpSpPr>
          <p:cNvPr id="74" name="object 74"/>
          <p:cNvGrpSpPr/>
          <p:nvPr/>
        </p:nvGrpSpPr>
        <p:grpSpPr>
          <a:xfrm>
            <a:off x="8154796" y="3886072"/>
            <a:ext cx="293370" cy="276225"/>
            <a:chOff x="8154796" y="3886072"/>
            <a:chExt cx="293370" cy="276225"/>
          </a:xfrm>
        </p:grpSpPr>
        <p:sp>
          <p:nvSpPr>
            <p:cNvPr id="75" name="object 75"/>
            <p:cNvSpPr/>
            <p:nvPr/>
          </p:nvSpPr>
          <p:spPr>
            <a:xfrm>
              <a:off x="8157971" y="3889247"/>
              <a:ext cx="287020" cy="269875"/>
            </a:xfrm>
            <a:custGeom>
              <a:avLst/>
              <a:gdLst/>
              <a:ahLst/>
              <a:cxnLst/>
              <a:rect l="l" t="t" r="r" b="b"/>
              <a:pathLst>
                <a:path w="287020" h="269875">
                  <a:moveTo>
                    <a:pt x="143255" y="0"/>
                  </a:moveTo>
                  <a:lnTo>
                    <a:pt x="0" y="134874"/>
                  </a:lnTo>
                  <a:lnTo>
                    <a:pt x="71627" y="134874"/>
                  </a:lnTo>
                  <a:lnTo>
                    <a:pt x="71627" y="269747"/>
                  </a:lnTo>
                  <a:lnTo>
                    <a:pt x="214883" y="269747"/>
                  </a:lnTo>
                  <a:lnTo>
                    <a:pt x="214883" y="134874"/>
                  </a:lnTo>
                  <a:lnTo>
                    <a:pt x="286511" y="134874"/>
                  </a:lnTo>
                  <a:lnTo>
                    <a:pt x="143255" y="0"/>
                  </a:lnTo>
                  <a:close/>
                </a:path>
              </a:pathLst>
            </a:custGeom>
            <a:solidFill>
              <a:srgbClr val="50E6FF"/>
            </a:solidFill>
          </p:spPr>
          <p:txBody>
            <a:bodyPr wrap="square" lIns="0" tIns="0" rIns="0" bIns="0" rtlCol="0"/>
            <a:lstStyle/>
            <a:p>
              <a:endParaRPr/>
            </a:p>
          </p:txBody>
        </p:sp>
        <p:sp>
          <p:nvSpPr>
            <p:cNvPr id="76" name="object 76"/>
            <p:cNvSpPr/>
            <p:nvPr/>
          </p:nvSpPr>
          <p:spPr>
            <a:xfrm>
              <a:off x="8157971" y="3889247"/>
              <a:ext cx="287020" cy="269875"/>
            </a:xfrm>
            <a:custGeom>
              <a:avLst/>
              <a:gdLst/>
              <a:ahLst/>
              <a:cxnLst/>
              <a:rect l="l" t="t" r="r" b="b"/>
              <a:pathLst>
                <a:path w="287020" h="269875">
                  <a:moveTo>
                    <a:pt x="71627" y="269747"/>
                  </a:moveTo>
                  <a:lnTo>
                    <a:pt x="71627" y="134874"/>
                  </a:lnTo>
                  <a:lnTo>
                    <a:pt x="0" y="134874"/>
                  </a:lnTo>
                  <a:lnTo>
                    <a:pt x="143255" y="0"/>
                  </a:lnTo>
                  <a:lnTo>
                    <a:pt x="286511" y="134874"/>
                  </a:lnTo>
                  <a:lnTo>
                    <a:pt x="214883" y="134874"/>
                  </a:lnTo>
                  <a:lnTo>
                    <a:pt x="214883" y="269747"/>
                  </a:lnTo>
                  <a:lnTo>
                    <a:pt x="71627" y="269747"/>
                  </a:lnTo>
                  <a:close/>
                </a:path>
              </a:pathLst>
            </a:custGeom>
            <a:ln w="6350">
              <a:solidFill>
                <a:srgbClr val="000000"/>
              </a:solidFill>
            </a:ln>
          </p:spPr>
          <p:txBody>
            <a:bodyPr wrap="square" lIns="0" tIns="0" rIns="0" bIns="0" rtlCol="0"/>
            <a:lstStyle/>
            <a:p>
              <a:endParaRPr/>
            </a:p>
          </p:txBody>
        </p:sp>
      </p:grpSp>
      <p:grpSp>
        <p:nvGrpSpPr>
          <p:cNvPr id="77" name="object 77"/>
          <p:cNvGrpSpPr/>
          <p:nvPr/>
        </p:nvGrpSpPr>
        <p:grpSpPr>
          <a:xfrm>
            <a:off x="10667872" y="3886072"/>
            <a:ext cx="293370" cy="276225"/>
            <a:chOff x="10667872" y="3886072"/>
            <a:chExt cx="293370" cy="276225"/>
          </a:xfrm>
        </p:grpSpPr>
        <p:sp>
          <p:nvSpPr>
            <p:cNvPr id="78" name="object 78"/>
            <p:cNvSpPr/>
            <p:nvPr/>
          </p:nvSpPr>
          <p:spPr>
            <a:xfrm>
              <a:off x="10671047" y="3889247"/>
              <a:ext cx="287020" cy="269875"/>
            </a:xfrm>
            <a:custGeom>
              <a:avLst/>
              <a:gdLst/>
              <a:ahLst/>
              <a:cxnLst/>
              <a:rect l="l" t="t" r="r" b="b"/>
              <a:pathLst>
                <a:path w="287020" h="269875">
                  <a:moveTo>
                    <a:pt x="143255" y="0"/>
                  </a:moveTo>
                  <a:lnTo>
                    <a:pt x="0" y="134874"/>
                  </a:lnTo>
                  <a:lnTo>
                    <a:pt x="71627" y="134874"/>
                  </a:lnTo>
                  <a:lnTo>
                    <a:pt x="71627" y="269747"/>
                  </a:lnTo>
                  <a:lnTo>
                    <a:pt x="214883" y="269747"/>
                  </a:lnTo>
                  <a:lnTo>
                    <a:pt x="214883" y="134874"/>
                  </a:lnTo>
                  <a:lnTo>
                    <a:pt x="286511" y="134874"/>
                  </a:lnTo>
                  <a:lnTo>
                    <a:pt x="143255" y="0"/>
                  </a:lnTo>
                  <a:close/>
                </a:path>
              </a:pathLst>
            </a:custGeom>
            <a:solidFill>
              <a:srgbClr val="50E6FF"/>
            </a:solidFill>
          </p:spPr>
          <p:txBody>
            <a:bodyPr wrap="square" lIns="0" tIns="0" rIns="0" bIns="0" rtlCol="0"/>
            <a:lstStyle/>
            <a:p>
              <a:endParaRPr/>
            </a:p>
          </p:txBody>
        </p:sp>
        <p:sp>
          <p:nvSpPr>
            <p:cNvPr id="79" name="object 79"/>
            <p:cNvSpPr/>
            <p:nvPr/>
          </p:nvSpPr>
          <p:spPr>
            <a:xfrm>
              <a:off x="10671047" y="3889247"/>
              <a:ext cx="287020" cy="269875"/>
            </a:xfrm>
            <a:custGeom>
              <a:avLst/>
              <a:gdLst/>
              <a:ahLst/>
              <a:cxnLst/>
              <a:rect l="l" t="t" r="r" b="b"/>
              <a:pathLst>
                <a:path w="287020" h="269875">
                  <a:moveTo>
                    <a:pt x="71627" y="269747"/>
                  </a:moveTo>
                  <a:lnTo>
                    <a:pt x="71627" y="134874"/>
                  </a:lnTo>
                  <a:lnTo>
                    <a:pt x="0" y="134874"/>
                  </a:lnTo>
                  <a:lnTo>
                    <a:pt x="143255" y="0"/>
                  </a:lnTo>
                  <a:lnTo>
                    <a:pt x="286511" y="134874"/>
                  </a:lnTo>
                  <a:lnTo>
                    <a:pt x="214883" y="134874"/>
                  </a:lnTo>
                  <a:lnTo>
                    <a:pt x="214883" y="269747"/>
                  </a:lnTo>
                  <a:lnTo>
                    <a:pt x="71627" y="269747"/>
                  </a:lnTo>
                  <a:close/>
                </a:path>
              </a:pathLst>
            </a:custGeom>
            <a:ln w="6350">
              <a:solidFill>
                <a:srgbClr val="000000"/>
              </a:solidFill>
            </a:ln>
          </p:spPr>
          <p:txBody>
            <a:bodyPr wrap="square" lIns="0" tIns="0" rIns="0" bIns="0" rtlCol="0"/>
            <a:lstStyle/>
            <a:p>
              <a:endParaRPr/>
            </a:p>
          </p:txBody>
        </p:sp>
      </p:grpSp>
      <p:grpSp>
        <p:nvGrpSpPr>
          <p:cNvPr id="80" name="object 80"/>
          <p:cNvGrpSpPr/>
          <p:nvPr/>
        </p:nvGrpSpPr>
        <p:grpSpPr>
          <a:xfrm>
            <a:off x="9412096" y="3886072"/>
            <a:ext cx="291465" cy="276225"/>
            <a:chOff x="9412096" y="3886072"/>
            <a:chExt cx="291465" cy="276225"/>
          </a:xfrm>
        </p:grpSpPr>
        <p:sp>
          <p:nvSpPr>
            <p:cNvPr id="81" name="object 81"/>
            <p:cNvSpPr/>
            <p:nvPr/>
          </p:nvSpPr>
          <p:spPr>
            <a:xfrm>
              <a:off x="9415271" y="3889247"/>
              <a:ext cx="285115" cy="269875"/>
            </a:xfrm>
            <a:custGeom>
              <a:avLst/>
              <a:gdLst/>
              <a:ahLst/>
              <a:cxnLst/>
              <a:rect l="l" t="t" r="r" b="b"/>
              <a:pathLst>
                <a:path w="285115" h="269875">
                  <a:moveTo>
                    <a:pt x="142494" y="0"/>
                  </a:moveTo>
                  <a:lnTo>
                    <a:pt x="0" y="134874"/>
                  </a:lnTo>
                  <a:lnTo>
                    <a:pt x="71247" y="134874"/>
                  </a:lnTo>
                  <a:lnTo>
                    <a:pt x="71247" y="269747"/>
                  </a:lnTo>
                  <a:lnTo>
                    <a:pt x="213741" y="269747"/>
                  </a:lnTo>
                  <a:lnTo>
                    <a:pt x="213741" y="134874"/>
                  </a:lnTo>
                  <a:lnTo>
                    <a:pt x="284987" y="134874"/>
                  </a:lnTo>
                  <a:lnTo>
                    <a:pt x="142494" y="0"/>
                  </a:lnTo>
                  <a:close/>
                </a:path>
              </a:pathLst>
            </a:custGeom>
            <a:solidFill>
              <a:srgbClr val="50E6FF"/>
            </a:solidFill>
          </p:spPr>
          <p:txBody>
            <a:bodyPr wrap="square" lIns="0" tIns="0" rIns="0" bIns="0" rtlCol="0"/>
            <a:lstStyle/>
            <a:p>
              <a:endParaRPr/>
            </a:p>
          </p:txBody>
        </p:sp>
        <p:sp>
          <p:nvSpPr>
            <p:cNvPr id="82" name="object 82"/>
            <p:cNvSpPr/>
            <p:nvPr/>
          </p:nvSpPr>
          <p:spPr>
            <a:xfrm>
              <a:off x="9415271" y="3889247"/>
              <a:ext cx="285115" cy="269875"/>
            </a:xfrm>
            <a:custGeom>
              <a:avLst/>
              <a:gdLst/>
              <a:ahLst/>
              <a:cxnLst/>
              <a:rect l="l" t="t" r="r" b="b"/>
              <a:pathLst>
                <a:path w="285115" h="269875">
                  <a:moveTo>
                    <a:pt x="71247" y="269747"/>
                  </a:moveTo>
                  <a:lnTo>
                    <a:pt x="71247" y="134874"/>
                  </a:lnTo>
                  <a:lnTo>
                    <a:pt x="0" y="134874"/>
                  </a:lnTo>
                  <a:lnTo>
                    <a:pt x="142494" y="0"/>
                  </a:lnTo>
                  <a:lnTo>
                    <a:pt x="284987" y="134874"/>
                  </a:lnTo>
                  <a:lnTo>
                    <a:pt x="213741" y="134874"/>
                  </a:lnTo>
                  <a:lnTo>
                    <a:pt x="213741" y="269747"/>
                  </a:lnTo>
                  <a:lnTo>
                    <a:pt x="71247" y="269747"/>
                  </a:lnTo>
                  <a:close/>
                </a:path>
              </a:pathLst>
            </a:custGeom>
            <a:ln w="6350">
              <a:solidFill>
                <a:srgbClr val="000000"/>
              </a:solidFill>
            </a:ln>
          </p:spPr>
          <p:txBody>
            <a:bodyPr wrap="square" lIns="0" tIns="0" rIns="0" bIns="0" rtlCol="0"/>
            <a:lstStyle/>
            <a:p>
              <a:endParaRPr/>
            </a:p>
          </p:txBody>
        </p:sp>
      </p:grpSp>
      <p:sp>
        <p:nvSpPr>
          <p:cNvPr id="83" name="object 8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5" dirty="0"/>
              <a:t>Traditional</a:t>
            </a:r>
            <a:r>
              <a:rPr spc="-145" dirty="0"/>
              <a:t> </a:t>
            </a:r>
            <a:r>
              <a:rPr spc="-35" dirty="0"/>
              <a:t>model</a:t>
            </a:r>
            <a:r>
              <a:rPr spc="-125" dirty="0"/>
              <a:t> </a:t>
            </a:r>
            <a:r>
              <a:rPr spc="-10" dirty="0"/>
              <a:t>development</a:t>
            </a:r>
          </a:p>
          <a:p>
            <a:pPr marL="12700">
              <a:lnSpc>
                <a:spcPct val="100000"/>
              </a:lnSpc>
              <a:spcBef>
                <a:spcPts val="35"/>
              </a:spcBef>
            </a:pPr>
            <a:r>
              <a:rPr sz="2400" b="0" spc="-45" dirty="0">
                <a:solidFill>
                  <a:srgbClr val="50E6FF"/>
                </a:solidFill>
                <a:latin typeface="Segoe UI"/>
                <a:cs typeface="Segoe UI"/>
              </a:rPr>
              <a:t>High</a:t>
            </a:r>
            <a:r>
              <a:rPr sz="2400" b="0" spc="-95" dirty="0">
                <a:solidFill>
                  <a:srgbClr val="50E6FF"/>
                </a:solidFill>
                <a:latin typeface="Segoe UI"/>
                <a:cs typeface="Segoe UI"/>
              </a:rPr>
              <a:t> </a:t>
            </a:r>
            <a:r>
              <a:rPr sz="2400" b="0" spc="-45" dirty="0">
                <a:solidFill>
                  <a:srgbClr val="50E6FF"/>
                </a:solidFill>
                <a:latin typeface="Segoe UI"/>
                <a:cs typeface="Segoe UI"/>
              </a:rPr>
              <a:t>cost</a:t>
            </a:r>
            <a:r>
              <a:rPr sz="2400" b="0" spc="-90" dirty="0">
                <a:solidFill>
                  <a:srgbClr val="50E6FF"/>
                </a:solidFill>
                <a:latin typeface="Segoe UI"/>
                <a:cs typeface="Segoe UI"/>
              </a:rPr>
              <a:t> </a:t>
            </a:r>
            <a:r>
              <a:rPr sz="2400" b="0" spc="-40" dirty="0">
                <a:solidFill>
                  <a:srgbClr val="50E6FF"/>
                </a:solidFill>
                <a:latin typeface="Segoe UI"/>
                <a:cs typeface="Segoe UI"/>
              </a:rPr>
              <a:t>and</a:t>
            </a:r>
            <a:r>
              <a:rPr sz="2400" b="0" spc="-90" dirty="0">
                <a:solidFill>
                  <a:srgbClr val="50E6FF"/>
                </a:solidFill>
                <a:latin typeface="Segoe UI"/>
                <a:cs typeface="Segoe UI"/>
              </a:rPr>
              <a:t> </a:t>
            </a:r>
            <a:r>
              <a:rPr sz="2400" b="0" spc="-50" dirty="0">
                <a:solidFill>
                  <a:srgbClr val="50E6FF"/>
                </a:solidFill>
                <a:latin typeface="Segoe UI"/>
                <a:cs typeface="Segoe UI"/>
              </a:rPr>
              <a:t>slow</a:t>
            </a:r>
            <a:r>
              <a:rPr sz="2400" b="0" spc="-85" dirty="0">
                <a:solidFill>
                  <a:srgbClr val="50E6FF"/>
                </a:solidFill>
                <a:latin typeface="Segoe UI"/>
                <a:cs typeface="Segoe UI"/>
              </a:rPr>
              <a:t> </a:t>
            </a:r>
            <a:r>
              <a:rPr sz="2400" b="0" spc="-65" dirty="0">
                <a:solidFill>
                  <a:srgbClr val="50E6FF"/>
                </a:solidFill>
                <a:latin typeface="Segoe UI"/>
                <a:cs typeface="Segoe UI"/>
              </a:rPr>
              <a:t>deployment—</a:t>
            </a:r>
            <a:r>
              <a:rPr sz="2400" b="0" spc="-55" dirty="0">
                <a:solidFill>
                  <a:srgbClr val="50E6FF"/>
                </a:solidFill>
                <a:latin typeface="Segoe UI"/>
                <a:cs typeface="Segoe UI"/>
              </a:rPr>
              <a:t>each</a:t>
            </a:r>
            <a:r>
              <a:rPr sz="2400" b="0" spc="-114" dirty="0">
                <a:solidFill>
                  <a:srgbClr val="50E6FF"/>
                </a:solidFill>
                <a:latin typeface="Segoe UI"/>
                <a:cs typeface="Segoe UI"/>
              </a:rPr>
              <a:t> </a:t>
            </a:r>
            <a:r>
              <a:rPr sz="2400" b="0" spc="-35" dirty="0">
                <a:solidFill>
                  <a:srgbClr val="50E6FF"/>
                </a:solidFill>
                <a:latin typeface="Segoe UI"/>
                <a:cs typeface="Segoe UI"/>
              </a:rPr>
              <a:t>service</a:t>
            </a:r>
            <a:r>
              <a:rPr sz="2400" b="0" spc="-105" dirty="0">
                <a:solidFill>
                  <a:srgbClr val="50E6FF"/>
                </a:solidFill>
                <a:latin typeface="Segoe UI"/>
                <a:cs typeface="Segoe UI"/>
              </a:rPr>
              <a:t> </a:t>
            </a:r>
            <a:r>
              <a:rPr sz="2400" b="0" dirty="0">
                <a:solidFill>
                  <a:srgbClr val="50E6FF"/>
                </a:solidFill>
                <a:latin typeface="Segoe UI"/>
                <a:cs typeface="Segoe UI"/>
              </a:rPr>
              <a:t>is</a:t>
            </a:r>
            <a:r>
              <a:rPr sz="2400" b="0" spc="-90" dirty="0">
                <a:solidFill>
                  <a:srgbClr val="50E6FF"/>
                </a:solidFill>
                <a:latin typeface="Segoe UI"/>
                <a:cs typeface="Segoe UI"/>
              </a:rPr>
              <a:t> </a:t>
            </a:r>
            <a:r>
              <a:rPr sz="2400" b="0" spc="-50" dirty="0">
                <a:solidFill>
                  <a:srgbClr val="50E6FF"/>
                </a:solidFill>
                <a:latin typeface="Segoe UI"/>
                <a:cs typeface="Segoe UI"/>
              </a:rPr>
              <a:t>trained</a:t>
            </a:r>
            <a:r>
              <a:rPr sz="2400" b="0" spc="-110" dirty="0">
                <a:solidFill>
                  <a:srgbClr val="50E6FF"/>
                </a:solidFill>
                <a:latin typeface="Segoe UI"/>
                <a:cs typeface="Segoe UI"/>
              </a:rPr>
              <a:t> </a:t>
            </a:r>
            <a:r>
              <a:rPr sz="2400" b="0" spc="-10" dirty="0">
                <a:solidFill>
                  <a:srgbClr val="50E6FF"/>
                </a:solidFill>
                <a:latin typeface="Segoe UI"/>
                <a:cs typeface="Segoe UI"/>
              </a:rPr>
              <a:t>disjointly</a:t>
            </a:r>
            <a:endParaRPr sz="2400">
              <a:latin typeface="Segoe UI"/>
              <a:cs typeface="Segoe UI"/>
            </a:endParaRPr>
          </a:p>
        </p:txBody>
      </p:sp>
      <p:sp>
        <p:nvSpPr>
          <p:cNvPr id="84" name="object 84"/>
          <p:cNvSpPr txBox="1"/>
          <p:nvPr/>
        </p:nvSpPr>
        <p:spPr>
          <a:xfrm>
            <a:off x="575563" y="2533903"/>
            <a:ext cx="1085215"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FFFFFF"/>
                </a:solidFill>
                <a:latin typeface="Segoe UI Semibold"/>
                <a:cs typeface="Segoe UI Semibold"/>
              </a:rPr>
              <a:t>DEPLOYMENTS</a:t>
            </a:r>
            <a:endParaRPr sz="1200">
              <a:latin typeface="Segoe UI Semibold"/>
              <a:cs typeface="Segoe UI Semibold"/>
            </a:endParaRPr>
          </a:p>
        </p:txBody>
      </p:sp>
      <p:sp>
        <p:nvSpPr>
          <p:cNvPr id="85" name="object 85"/>
          <p:cNvSpPr txBox="1"/>
          <p:nvPr/>
        </p:nvSpPr>
        <p:spPr>
          <a:xfrm>
            <a:off x="3002660" y="2408936"/>
            <a:ext cx="547370" cy="344805"/>
          </a:xfrm>
          <a:prstGeom prst="rect">
            <a:avLst/>
          </a:prstGeom>
        </p:spPr>
        <p:txBody>
          <a:bodyPr vert="horz" wrap="square" lIns="0" tIns="31750" rIns="0" bIns="0" rtlCol="0">
            <a:spAutoFit/>
          </a:bodyPr>
          <a:lstStyle/>
          <a:p>
            <a:pPr marL="17145" marR="5080" indent="-5080">
              <a:lnSpc>
                <a:spcPts val="1190"/>
              </a:lnSpc>
              <a:spcBef>
                <a:spcPts val="250"/>
              </a:spcBef>
            </a:pPr>
            <a:r>
              <a:rPr sz="1100" b="1" spc="-10" dirty="0">
                <a:solidFill>
                  <a:srgbClr val="FFFFFF"/>
                </a:solidFill>
                <a:latin typeface="Segoe UI Semibold"/>
                <a:cs typeface="Segoe UI Semibold"/>
              </a:rPr>
              <a:t>Tagging Services</a:t>
            </a:r>
            <a:endParaRPr sz="1100">
              <a:latin typeface="Segoe UI Semibold"/>
              <a:cs typeface="Segoe UI Semibold"/>
            </a:endParaRPr>
          </a:p>
        </p:txBody>
      </p:sp>
      <p:pic>
        <p:nvPicPr>
          <p:cNvPr id="86" name="object 86"/>
          <p:cNvPicPr/>
          <p:nvPr/>
        </p:nvPicPr>
        <p:blipFill>
          <a:blip r:embed="rId15" cstate="print"/>
          <a:stretch>
            <a:fillRect/>
          </a:stretch>
        </p:blipFill>
        <p:spPr>
          <a:xfrm>
            <a:off x="5224271" y="1985772"/>
            <a:ext cx="1129284" cy="339851"/>
          </a:xfrm>
          <a:prstGeom prst="rect">
            <a:avLst/>
          </a:prstGeom>
        </p:spPr>
      </p:pic>
      <p:sp>
        <p:nvSpPr>
          <p:cNvPr id="87" name="object 87"/>
          <p:cNvSpPr txBox="1"/>
          <p:nvPr/>
        </p:nvSpPr>
        <p:spPr>
          <a:xfrm>
            <a:off x="5284978" y="2408936"/>
            <a:ext cx="1009650" cy="344805"/>
          </a:xfrm>
          <a:prstGeom prst="rect">
            <a:avLst/>
          </a:prstGeom>
        </p:spPr>
        <p:txBody>
          <a:bodyPr vert="horz" wrap="square" lIns="0" tIns="31750" rIns="0" bIns="0" rtlCol="0">
            <a:spAutoFit/>
          </a:bodyPr>
          <a:lstStyle/>
          <a:p>
            <a:pPr marL="248920" marR="5080" indent="-236220">
              <a:lnSpc>
                <a:spcPts val="1190"/>
              </a:lnSpc>
              <a:spcBef>
                <a:spcPts val="250"/>
              </a:spcBef>
            </a:pPr>
            <a:r>
              <a:rPr sz="1100" b="1" dirty="0">
                <a:solidFill>
                  <a:srgbClr val="FFFFFF"/>
                </a:solidFill>
                <a:latin typeface="Segoe UI Semibold"/>
                <a:cs typeface="Segoe UI Semibold"/>
              </a:rPr>
              <a:t>Spatial</a:t>
            </a:r>
            <a:r>
              <a:rPr sz="1100" b="1" spc="-40" dirty="0">
                <a:solidFill>
                  <a:srgbClr val="FFFFFF"/>
                </a:solidFill>
                <a:latin typeface="Segoe UI Semibold"/>
                <a:cs typeface="Segoe UI Semibold"/>
              </a:rPr>
              <a:t> </a:t>
            </a:r>
            <a:r>
              <a:rPr sz="1100" b="1" spc="-10" dirty="0">
                <a:solidFill>
                  <a:srgbClr val="FFFFFF"/>
                </a:solidFill>
                <a:latin typeface="Segoe UI Semibold"/>
                <a:cs typeface="Segoe UI Semibold"/>
              </a:rPr>
              <a:t>Analysis Services</a:t>
            </a:r>
            <a:endParaRPr sz="1100">
              <a:latin typeface="Segoe UI Semibold"/>
              <a:cs typeface="Segoe UI Semibold"/>
            </a:endParaRPr>
          </a:p>
        </p:txBody>
      </p:sp>
      <p:pic>
        <p:nvPicPr>
          <p:cNvPr id="88" name="object 88"/>
          <p:cNvPicPr/>
          <p:nvPr/>
        </p:nvPicPr>
        <p:blipFill>
          <a:blip r:embed="rId16" cstate="print"/>
          <a:stretch>
            <a:fillRect/>
          </a:stretch>
        </p:blipFill>
        <p:spPr>
          <a:xfrm>
            <a:off x="7557516" y="2017776"/>
            <a:ext cx="306324" cy="274320"/>
          </a:xfrm>
          <a:prstGeom prst="rect">
            <a:avLst/>
          </a:prstGeom>
        </p:spPr>
      </p:pic>
      <p:pic>
        <p:nvPicPr>
          <p:cNvPr id="89" name="object 89"/>
          <p:cNvPicPr/>
          <p:nvPr/>
        </p:nvPicPr>
        <p:blipFill>
          <a:blip r:embed="rId17" cstate="print"/>
          <a:stretch>
            <a:fillRect/>
          </a:stretch>
        </p:blipFill>
        <p:spPr>
          <a:xfrm>
            <a:off x="7952231" y="2017776"/>
            <a:ext cx="289559" cy="274320"/>
          </a:xfrm>
          <a:prstGeom prst="rect">
            <a:avLst/>
          </a:prstGeom>
        </p:spPr>
      </p:pic>
      <p:pic>
        <p:nvPicPr>
          <p:cNvPr id="90" name="object 90"/>
          <p:cNvPicPr/>
          <p:nvPr/>
        </p:nvPicPr>
        <p:blipFill>
          <a:blip r:embed="rId18" cstate="print"/>
          <a:stretch>
            <a:fillRect/>
          </a:stretch>
        </p:blipFill>
        <p:spPr>
          <a:xfrm>
            <a:off x="8330183" y="2017776"/>
            <a:ext cx="301751" cy="274320"/>
          </a:xfrm>
          <a:prstGeom prst="rect">
            <a:avLst/>
          </a:prstGeom>
        </p:spPr>
      </p:pic>
      <p:pic>
        <p:nvPicPr>
          <p:cNvPr id="91" name="object 91"/>
          <p:cNvPicPr/>
          <p:nvPr/>
        </p:nvPicPr>
        <p:blipFill>
          <a:blip r:embed="rId19" cstate="print"/>
          <a:stretch>
            <a:fillRect/>
          </a:stretch>
        </p:blipFill>
        <p:spPr>
          <a:xfrm>
            <a:off x="8721852" y="2017776"/>
            <a:ext cx="297179" cy="274320"/>
          </a:xfrm>
          <a:prstGeom prst="rect">
            <a:avLst/>
          </a:prstGeom>
        </p:spPr>
      </p:pic>
      <p:sp>
        <p:nvSpPr>
          <p:cNvPr id="92" name="object 92"/>
          <p:cNvSpPr txBox="1"/>
          <p:nvPr/>
        </p:nvSpPr>
        <p:spPr>
          <a:xfrm>
            <a:off x="7901685" y="2408936"/>
            <a:ext cx="800100" cy="344805"/>
          </a:xfrm>
          <a:prstGeom prst="rect">
            <a:avLst/>
          </a:prstGeom>
        </p:spPr>
        <p:txBody>
          <a:bodyPr vert="horz" wrap="square" lIns="0" tIns="31750" rIns="0" bIns="0" rtlCol="0">
            <a:spAutoFit/>
          </a:bodyPr>
          <a:lstStyle/>
          <a:p>
            <a:pPr marL="143510" marR="5080" indent="-131445">
              <a:lnSpc>
                <a:spcPts val="1190"/>
              </a:lnSpc>
              <a:spcBef>
                <a:spcPts val="250"/>
              </a:spcBef>
            </a:pPr>
            <a:r>
              <a:rPr sz="1100" b="1" spc="-10" dirty="0">
                <a:solidFill>
                  <a:srgbClr val="FFFFFF"/>
                </a:solidFill>
                <a:latin typeface="Segoe UI Semibold"/>
                <a:cs typeface="Segoe UI Semibold"/>
              </a:rPr>
              <a:t>Accessibility Services</a:t>
            </a:r>
            <a:endParaRPr sz="1100">
              <a:latin typeface="Segoe UI Semibold"/>
              <a:cs typeface="Segoe UI Semibold"/>
            </a:endParaRPr>
          </a:p>
        </p:txBody>
      </p:sp>
      <p:pic>
        <p:nvPicPr>
          <p:cNvPr id="93" name="object 93"/>
          <p:cNvPicPr/>
          <p:nvPr/>
        </p:nvPicPr>
        <p:blipFill>
          <a:blip r:embed="rId20" cstate="print"/>
          <a:stretch>
            <a:fillRect/>
          </a:stretch>
        </p:blipFill>
        <p:spPr>
          <a:xfrm>
            <a:off x="9403080" y="2017776"/>
            <a:ext cx="309372" cy="274320"/>
          </a:xfrm>
          <a:prstGeom prst="rect">
            <a:avLst/>
          </a:prstGeom>
        </p:spPr>
      </p:pic>
      <p:sp>
        <p:nvSpPr>
          <p:cNvPr id="94" name="object 94"/>
          <p:cNvSpPr txBox="1"/>
          <p:nvPr/>
        </p:nvSpPr>
        <p:spPr>
          <a:xfrm>
            <a:off x="9244330" y="2408936"/>
            <a:ext cx="629285" cy="344805"/>
          </a:xfrm>
          <a:prstGeom prst="rect">
            <a:avLst/>
          </a:prstGeom>
        </p:spPr>
        <p:txBody>
          <a:bodyPr vert="horz" wrap="square" lIns="0" tIns="31750" rIns="0" bIns="0" rtlCol="0">
            <a:spAutoFit/>
          </a:bodyPr>
          <a:lstStyle/>
          <a:p>
            <a:pPr marL="12700" marR="5080" indent="86360">
              <a:lnSpc>
                <a:spcPts val="1190"/>
              </a:lnSpc>
              <a:spcBef>
                <a:spcPts val="250"/>
              </a:spcBef>
            </a:pPr>
            <a:r>
              <a:rPr sz="1100" b="1" spc="-10" dirty="0">
                <a:solidFill>
                  <a:srgbClr val="FFFFFF"/>
                </a:solidFill>
                <a:latin typeface="Segoe UI Semibold"/>
                <a:cs typeface="Segoe UI Semibold"/>
              </a:rPr>
              <a:t>Spatial Presenter</a:t>
            </a:r>
            <a:endParaRPr sz="1100">
              <a:latin typeface="Segoe UI Semibold"/>
              <a:cs typeface="Segoe UI Semibold"/>
            </a:endParaRPr>
          </a:p>
        </p:txBody>
      </p:sp>
      <p:pic>
        <p:nvPicPr>
          <p:cNvPr id="95" name="object 95"/>
          <p:cNvPicPr/>
          <p:nvPr/>
        </p:nvPicPr>
        <p:blipFill>
          <a:blip r:embed="rId21" cstate="print"/>
          <a:stretch>
            <a:fillRect/>
          </a:stretch>
        </p:blipFill>
        <p:spPr>
          <a:xfrm>
            <a:off x="10520171" y="2017776"/>
            <a:ext cx="195072" cy="274320"/>
          </a:xfrm>
          <a:prstGeom prst="rect">
            <a:avLst/>
          </a:prstGeom>
        </p:spPr>
      </p:pic>
      <p:pic>
        <p:nvPicPr>
          <p:cNvPr id="96" name="object 96"/>
          <p:cNvPicPr/>
          <p:nvPr/>
        </p:nvPicPr>
        <p:blipFill>
          <a:blip r:embed="rId22" cstate="print"/>
          <a:stretch>
            <a:fillRect/>
          </a:stretch>
        </p:blipFill>
        <p:spPr>
          <a:xfrm>
            <a:off x="10834116" y="2017776"/>
            <a:ext cx="274320" cy="274320"/>
          </a:xfrm>
          <a:prstGeom prst="rect">
            <a:avLst/>
          </a:prstGeom>
        </p:spPr>
      </p:pic>
      <p:sp>
        <p:nvSpPr>
          <p:cNvPr id="97" name="object 97"/>
          <p:cNvSpPr txBox="1"/>
          <p:nvPr/>
        </p:nvSpPr>
        <p:spPr>
          <a:xfrm>
            <a:off x="10359643" y="2408936"/>
            <a:ext cx="910590" cy="344805"/>
          </a:xfrm>
          <a:prstGeom prst="rect">
            <a:avLst/>
          </a:prstGeom>
        </p:spPr>
        <p:txBody>
          <a:bodyPr vert="horz" wrap="square" lIns="0" tIns="31750" rIns="0" bIns="0" rtlCol="0">
            <a:spAutoFit/>
          </a:bodyPr>
          <a:lstStyle/>
          <a:p>
            <a:pPr marL="12700" marR="5080" indent="10160">
              <a:lnSpc>
                <a:spcPts val="1190"/>
              </a:lnSpc>
              <a:spcBef>
                <a:spcPts val="250"/>
              </a:spcBef>
            </a:pPr>
            <a:r>
              <a:rPr sz="1100" b="1" dirty="0">
                <a:solidFill>
                  <a:srgbClr val="FFFFFF"/>
                </a:solidFill>
                <a:latin typeface="Segoe UI Semibold"/>
                <a:cs typeface="Segoe UI Semibold"/>
              </a:rPr>
              <a:t>Azure</a:t>
            </a:r>
            <a:r>
              <a:rPr sz="1100" b="1" spc="-25" dirty="0">
                <a:solidFill>
                  <a:srgbClr val="FFFFFF"/>
                </a:solidFill>
                <a:latin typeface="Segoe UI Semibold"/>
                <a:cs typeface="Segoe UI Semibold"/>
              </a:rPr>
              <a:t> </a:t>
            </a:r>
            <a:r>
              <a:rPr sz="1100" b="1" spc="-10" dirty="0">
                <a:solidFill>
                  <a:srgbClr val="FFFFFF"/>
                </a:solidFill>
                <a:latin typeface="Segoe UI Semibold"/>
                <a:cs typeface="Segoe UI Semibold"/>
              </a:rPr>
              <a:t>Search, </a:t>
            </a:r>
            <a:r>
              <a:rPr sz="1100" b="1" dirty="0">
                <a:solidFill>
                  <a:srgbClr val="FFFFFF"/>
                </a:solidFill>
                <a:latin typeface="Segoe UI Semibold"/>
                <a:cs typeface="Segoe UI Semibold"/>
              </a:rPr>
              <a:t>Video</a:t>
            </a:r>
            <a:r>
              <a:rPr sz="1100" b="1" spc="-30" dirty="0">
                <a:solidFill>
                  <a:srgbClr val="FFFFFF"/>
                </a:solidFill>
                <a:latin typeface="Segoe UI Semibold"/>
                <a:cs typeface="Segoe UI Semibold"/>
              </a:rPr>
              <a:t> </a:t>
            </a:r>
            <a:r>
              <a:rPr sz="1100" b="1" spc="-10" dirty="0">
                <a:solidFill>
                  <a:srgbClr val="FFFFFF"/>
                </a:solidFill>
                <a:latin typeface="Segoe UI Semibold"/>
                <a:cs typeface="Segoe UI Semibold"/>
              </a:rPr>
              <a:t>Indexer</a:t>
            </a:r>
            <a:endParaRPr sz="1100">
              <a:latin typeface="Segoe UI Semibold"/>
              <a:cs typeface="Segoe UI Semibold"/>
            </a:endParaRPr>
          </a:p>
        </p:txBody>
      </p:sp>
      <p:sp>
        <p:nvSpPr>
          <p:cNvPr id="98" name="object 98"/>
          <p:cNvSpPr txBox="1"/>
          <p:nvPr/>
        </p:nvSpPr>
        <p:spPr>
          <a:xfrm>
            <a:off x="575563" y="3672078"/>
            <a:ext cx="46990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FFFFFF"/>
                </a:solidFill>
                <a:latin typeface="Segoe UI Semibold"/>
                <a:cs typeface="Segoe UI Semibold"/>
              </a:rPr>
              <a:t>TASKS</a:t>
            </a:r>
            <a:endParaRPr sz="1200">
              <a:latin typeface="Segoe UI Semibold"/>
              <a:cs typeface="Segoe UI Semibold"/>
            </a:endParaRPr>
          </a:p>
        </p:txBody>
      </p:sp>
      <p:sp>
        <p:nvSpPr>
          <p:cNvPr id="99" name="object 99"/>
          <p:cNvSpPr txBox="1"/>
          <p:nvPr/>
        </p:nvSpPr>
        <p:spPr>
          <a:xfrm>
            <a:off x="2828035" y="3479419"/>
            <a:ext cx="89535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FFFFF"/>
                </a:solidFill>
                <a:latin typeface="Segoe UI"/>
                <a:cs typeface="Segoe UI"/>
              </a:rPr>
              <a:t>Classification</a:t>
            </a:r>
            <a:endParaRPr sz="1200">
              <a:latin typeface="Segoe UI"/>
              <a:cs typeface="Segoe UI"/>
            </a:endParaRPr>
          </a:p>
        </p:txBody>
      </p:sp>
      <p:sp>
        <p:nvSpPr>
          <p:cNvPr id="100" name="object 100"/>
          <p:cNvSpPr txBox="1"/>
          <p:nvPr/>
        </p:nvSpPr>
        <p:spPr>
          <a:xfrm>
            <a:off x="3951859" y="3479419"/>
            <a:ext cx="116014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Segoe UI"/>
                <a:cs typeface="Segoe UI"/>
              </a:rPr>
              <a:t>Object</a:t>
            </a:r>
            <a:r>
              <a:rPr sz="1200" spc="-25" dirty="0">
                <a:solidFill>
                  <a:srgbClr val="FFFFFF"/>
                </a:solidFill>
                <a:latin typeface="Segoe UI"/>
                <a:cs typeface="Segoe UI"/>
              </a:rPr>
              <a:t> </a:t>
            </a:r>
            <a:r>
              <a:rPr sz="1200" spc="-10" dirty="0">
                <a:solidFill>
                  <a:srgbClr val="FFFFFF"/>
                </a:solidFill>
                <a:latin typeface="Segoe UI"/>
                <a:cs typeface="Segoe UI"/>
              </a:rPr>
              <a:t>Detection</a:t>
            </a:r>
            <a:endParaRPr sz="1200">
              <a:latin typeface="Segoe UI"/>
              <a:cs typeface="Segoe UI"/>
            </a:endParaRPr>
          </a:p>
        </p:txBody>
      </p:sp>
      <p:sp>
        <p:nvSpPr>
          <p:cNvPr id="101" name="object 101"/>
          <p:cNvSpPr txBox="1"/>
          <p:nvPr/>
        </p:nvSpPr>
        <p:spPr>
          <a:xfrm>
            <a:off x="5249417" y="3479419"/>
            <a:ext cx="107823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Segoe UI"/>
                <a:cs typeface="Segoe UI"/>
              </a:rPr>
              <a:t>Object</a:t>
            </a:r>
            <a:r>
              <a:rPr sz="1200" spc="-25" dirty="0">
                <a:solidFill>
                  <a:srgbClr val="FFFFFF"/>
                </a:solidFill>
                <a:latin typeface="Segoe UI"/>
                <a:cs typeface="Segoe UI"/>
              </a:rPr>
              <a:t> </a:t>
            </a:r>
            <a:r>
              <a:rPr sz="1200" spc="-10" dirty="0">
                <a:solidFill>
                  <a:srgbClr val="FFFFFF"/>
                </a:solidFill>
                <a:latin typeface="Segoe UI"/>
                <a:cs typeface="Segoe UI"/>
              </a:rPr>
              <a:t>Tracking</a:t>
            </a:r>
            <a:endParaRPr sz="1200">
              <a:latin typeface="Segoe UI"/>
              <a:cs typeface="Segoe UI"/>
            </a:endParaRPr>
          </a:p>
        </p:txBody>
      </p:sp>
      <p:sp>
        <p:nvSpPr>
          <p:cNvPr id="102" name="object 102"/>
          <p:cNvSpPr txBox="1"/>
          <p:nvPr/>
        </p:nvSpPr>
        <p:spPr>
          <a:xfrm>
            <a:off x="6627621" y="3479419"/>
            <a:ext cx="835025" cy="391160"/>
          </a:xfrm>
          <a:prstGeom prst="rect">
            <a:avLst/>
          </a:prstGeom>
        </p:spPr>
        <p:txBody>
          <a:bodyPr vert="horz" wrap="square" lIns="0" tIns="12700" rIns="0" bIns="0" rtlCol="0">
            <a:spAutoFit/>
          </a:bodyPr>
          <a:lstStyle/>
          <a:p>
            <a:pPr marL="12700" marR="5080" indent="187325">
              <a:lnSpc>
                <a:spcPct val="100000"/>
              </a:lnSpc>
              <a:spcBef>
                <a:spcPts val="100"/>
              </a:spcBef>
            </a:pPr>
            <a:r>
              <a:rPr sz="1200" spc="-10" dirty="0">
                <a:solidFill>
                  <a:srgbClr val="FFFFFF"/>
                </a:solidFill>
                <a:latin typeface="Segoe UI"/>
                <a:cs typeface="Segoe UI"/>
              </a:rPr>
              <a:t>Action Recognition</a:t>
            </a:r>
            <a:endParaRPr sz="1200">
              <a:latin typeface="Segoe UI"/>
              <a:cs typeface="Segoe UI"/>
            </a:endParaRPr>
          </a:p>
        </p:txBody>
      </p:sp>
      <p:sp>
        <p:nvSpPr>
          <p:cNvPr id="103" name="object 103"/>
          <p:cNvSpPr txBox="1"/>
          <p:nvPr/>
        </p:nvSpPr>
        <p:spPr>
          <a:xfrm>
            <a:off x="8047481" y="3479419"/>
            <a:ext cx="51054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FFFFF"/>
                </a:solidFill>
                <a:latin typeface="Segoe UI"/>
                <a:cs typeface="Segoe UI"/>
              </a:rPr>
              <a:t>Entities</a:t>
            </a:r>
            <a:endParaRPr sz="1200">
              <a:latin typeface="Segoe UI"/>
              <a:cs typeface="Segoe UI"/>
            </a:endParaRPr>
          </a:p>
        </p:txBody>
      </p:sp>
      <p:sp>
        <p:nvSpPr>
          <p:cNvPr id="104" name="object 104"/>
          <p:cNvSpPr txBox="1"/>
          <p:nvPr/>
        </p:nvSpPr>
        <p:spPr>
          <a:xfrm>
            <a:off x="9331197" y="3479419"/>
            <a:ext cx="45593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FFFFF"/>
                </a:solidFill>
                <a:latin typeface="Segoe UI"/>
                <a:cs typeface="Segoe UI"/>
              </a:rPr>
              <a:t>Topics</a:t>
            </a:r>
            <a:endParaRPr sz="1200">
              <a:latin typeface="Segoe UI"/>
              <a:cs typeface="Segoe UI"/>
            </a:endParaRPr>
          </a:p>
        </p:txBody>
      </p:sp>
      <p:sp>
        <p:nvSpPr>
          <p:cNvPr id="105" name="object 105"/>
          <p:cNvSpPr txBox="1"/>
          <p:nvPr/>
        </p:nvSpPr>
        <p:spPr>
          <a:xfrm>
            <a:off x="10427589" y="3479419"/>
            <a:ext cx="774065"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FFFFF"/>
                </a:solidFill>
                <a:latin typeface="Segoe UI"/>
                <a:cs typeface="Segoe UI"/>
              </a:rPr>
              <a:t>Sentiments</a:t>
            </a:r>
            <a:endParaRPr sz="1200">
              <a:latin typeface="Segoe UI"/>
              <a:cs typeface="Segoe UI"/>
            </a:endParaRPr>
          </a:p>
        </p:txBody>
      </p:sp>
      <p:sp>
        <p:nvSpPr>
          <p:cNvPr id="106" name="object 106"/>
          <p:cNvSpPr txBox="1"/>
          <p:nvPr/>
        </p:nvSpPr>
        <p:spPr>
          <a:xfrm>
            <a:off x="575563" y="4655311"/>
            <a:ext cx="1437640" cy="391160"/>
          </a:xfrm>
          <a:prstGeom prst="rect">
            <a:avLst/>
          </a:prstGeom>
        </p:spPr>
        <p:txBody>
          <a:bodyPr vert="horz" wrap="square" lIns="0" tIns="12700" rIns="0" bIns="0" rtlCol="0">
            <a:spAutoFit/>
          </a:bodyPr>
          <a:lstStyle/>
          <a:p>
            <a:pPr marL="12700" marR="5080">
              <a:lnSpc>
                <a:spcPct val="100000"/>
              </a:lnSpc>
              <a:spcBef>
                <a:spcPts val="100"/>
              </a:spcBef>
            </a:pPr>
            <a:r>
              <a:rPr sz="1200" b="1" spc="-10" dirty="0">
                <a:solidFill>
                  <a:srgbClr val="FFFFFF"/>
                </a:solidFill>
                <a:latin typeface="Segoe UI Semibold"/>
                <a:cs typeface="Segoe UI Semibold"/>
              </a:rPr>
              <a:t>INDIVIDUAL</a:t>
            </a:r>
            <a:r>
              <a:rPr sz="1200" b="1" dirty="0">
                <a:solidFill>
                  <a:srgbClr val="FFFFFF"/>
                </a:solidFill>
                <a:latin typeface="Segoe UI Semibold"/>
                <a:cs typeface="Segoe UI Semibold"/>
              </a:rPr>
              <a:t> </a:t>
            </a:r>
            <a:r>
              <a:rPr sz="1200" b="1" spc="-20" dirty="0">
                <a:solidFill>
                  <a:srgbClr val="FFFFFF"/>
                </a:solidFill>
                <a:latin typeface="Segoe UI Semibold"/>
                <a:cs typeface="Segoe UI Semibold"/>
              </a:rPr>
              <a:t>MODEL </a:t>
            </a:r>
            <a:r>
              <a:rPr sz="1200" b="1" spc="-10" dirty="0">
                <a:solidFill>
                  <a:srgbClr val="50E6FF"/>
                </a:solidFill>
                <a:latin typeface="Segoe UI Semibold"/>
                <a:cs typeface="Segoe UI Semibold"/>
              </a:rPr>
              <a:t>(DISJOINTLY)</a:t>
            </a:r>
            <a:endParaRPr sz="1200">
              <a:latin typeface="Segoe UI Semibold"/>
              <a:cs typeface="Segoe UI Semibold"/>
            </a:endParaRPr>
          </a:p>
        </p:txBody>
      </p:sp>
      <p:sp>
        <p:nvSpPr>
          <p:cNvPr id="107" name="object 107"/>
          <p:cNvSpPr/>
          <p:nvPr/>
        </p:nvSpPr>
        <p:spPr>
          <a:xfrm>
            <a:off x="2727960" y="4282440"/>
            <a:ext cx="1097280" cy="683260"/>
          </a:xfrm>
          <a:custGeom>
            <a:avLst/>
            <a:gdLst/>
            <a:ahLst/>
            <a:cxnLst/>
            <a:rect l="l" t="t" r="r" b="b"/>
            <a:pathLst>
              <a:path w="1097279" h="683260">
                <a:moveTo>
                  <a:pt x="983488" y="0"/>
                </a:moveTo>
                <a:lnTo>
                  <a:pt x="113791" y="0"/>
                </a:lnTo>
                <a:lnTo>
                  <a:pt x="69490" y="8939"/>
                </a:lnTo>
                <a:lnTo>
                  <a:pt x="33321" y="33321"/>
                </a:lnTo>
                <a:lnTo>
                  <a:pt x="8939" y="69490"/>
                </a:lnTo>
                <a:lnTo>
                  <a:pt x="0" y="113792"/>
                </a:lnTo>
                <a:lnTo>
                  <a:pt x="0" y="568960"/>
                </a:lnTo>
                <a:lnTo>
                  <a:pt x="8939" y="613261"/>
                </a:lnTo>
                <a:lnTo>
                  <a:pt x="33321" y="649430"/>
                </a:lnTo>
                <a:lnTo>
                  <a:pt x="69490" y="673812"/>
                </a:lnTo>
                <a:lnTo>
                  <a:pt x="113791" y="682752"/>
                </a:lnTo>
                <a:lnTo>
                  <a:pt x="983488" y="682752"/>
                </a:lnTo>
                <a:lnTo>
                  <a:pt x="1027789" y="673812"/>
                </a:lnTo>
                <a:lnTo>
                  <a:pt x="1063958" y="649430"/>
                </a:lnTo>
                <a:lnTo>
                  <a:pt x="1088340" y="613261"/>
                </a:lnTo>
                <a:lnTo>
                  <a:pt x="1097279" y="568960"/>
                </a:lnTo>
                <a:lnTo>
                  <a:pt x="1097279" y="113792"/>
                </a:lnTo>
                <a:lnTo>
                  <a:pt x="1088340" y="69490"/>
                </a:lnTo>
                <a:lnTo>
                  <a:pt x="1063958" y="33321"/>
                </a:lnTo>
                <a:lnTo>
                  <a:pt x="1027789" y="8939"/>
                </a:lnTo>
                <a:lnTo>
                  <a:pt x="983488" y="0"/>
                </a:lnTo>
                <a:close/>
              </a:path>
            </a:pathLst>
          </a:custGeom>
          <a:solidFill>
            <a:srgbClr val="0078D3"/>
          </a:solidFill>
        </p:spPr>
        <p:txBody>
          <a:bodyPr wrap="square" lIns="0" tIns="0" rIns="0" bIns="0" rtlCol="0"/>
          <a:lstStyle/>
          <a:p>
            <a:endParaRPr/>
          </a:p>
        </p:txBody>
      </p:sp>
      <p:sp>
        <p:nvSpPr>
          <p:cNvPr id="108" name="object 108"/>
          <p:cNvSpPr txBox="1"/>
          <p:nvPr/>
        </p:nvSpPr>
        <p:spPr>
          <a:xfrm>
            <a:off x="2863088" y="4302633"/>
            <a:ext cx="825500" cy="361315"/>
          </a:xfrm>
          <a:prstGeom prst="rect">
            <a:avLst/>
          </a:prstGeom>
        </p:spPr>
        <p:txBody>
          <a:bodyPr vert="horz" wrap="square" lIns="0" tIns="12700" rIns="0" bIns="0" rtlCol="0">
            <a:spAutoFit/>
          </a:bodyPr>
          <a:lstStyle/>
          <a:p>
            <a:pPr marL="213360" marR="5080" indent="-201295">
              <a:lnSpc>
                <a:spcPct val="100000"/>
              </a:lnSpc>
              <a:spcBef>
                <a:spcPts val="100"/>
              </a:spcBef>
            </a:pPr>
            <a:r>
              <a:rPr sz="1100" spc="-10" dirty="0">
                <a:solidFill>
                  <a:srgbClr val="FFFFFF"/>
                </a:solidFill>
                <a:latin typeface="Segoe UI"/>
                <a:cs typeface="Segoe UI"/>
              </a:rPr>
              <a:t>Classification Model</a:t>
            </a:r>
            <a:endParaRPr sz="1100">
              <a:latin typeface="Segoe UI"/>
              <a:cs typeface="Segoe UI"/>
            </a:endParaRPr>
          </a:p>
        </p:txBody>
      </p:sp>
      <p:sp>
        <p:nvSpPr>
          <p:cNvPr id="109" name="object 109"/>
          <p:cNvSpPr/>
          <p:nvPr/>
        </p:nvSpPr>
        <p:spPr>
          <a:xfrm>
            <a:off x="3983735" y="4282440"/>
            <a:ext cx="1097280" cy="683260"/>
          </a:xfrm>
          <a:custGeom>
            <a:avLst/>
            <a:gdLst/>
            <a:ahLst/>
            <a:cxnLst/>
            <a:rect l="l" t="t" r="r" b="b"/>
            <a:pathLst>
              <a:path w="1097279" h="683260">
                <a:moveTo>
                  <a:pt x="983488" y="0"/>
                </a:moveTo>
                <a:lnTo>
                  <a:pt x="113791" y="0"/>
                </a:lnTo>
                <a:lnTo>
                  <a:pt x="69490" y="8939"/>
                </a:lnTo>
                <a:lnTo>
                  <a:pt x="33321" y="33321"/>
                </a:lnTo>
                <a:lnTo>
                  <a:pt x="8939" y="69490"/>
                </a:lnTo>
                <a:lnTo>
                  <a:pt x="0" y="113792"/>
                </a:lnTo>
                <a:lnTo>
                  <a:pt x="0" y="568960"/>
                </a:lnTo>
                <a:lnTo>
                  <a:pt x="8939" y="613261"/>
                </a:lnTo>
                <a:lnTo>
                  <a:pt x="33321" y="649430"/>
                </a:lnTo>
                <a:lnTo>
                  <a:pt x="69490" y="673812"/>
                </a:lnTo>
                <a:lnTo>
                  <a:pt x="113791" y="682752"/>
                </a:lnTo>
                <a:lnTo>
                  <a:pt x="983488" y="682752"/>
                </a:lnTo>
                <a:lnTo>
                  <a:pt x="1027789" y="673812"/>
                </a:lnTo>
                <a:lnTo>
                  <a:pt x="1063958" y="649430"/>
                </a:lnTo>
                <a:lnTo>
                  <a:pt x="1088340" y="613261"/>
                </a:lnTo>
                <a:lnTo>
                  <a:pt x="1097279" y="568960"/>
                </a:lnTo>
                <a:lnTo>
                  <a:pt x="1097279" y="113792"/>
                </a:lnTo>
                <a:lnTo>
                  <a:pt x="1088340" y="69490"/>
                </a:lnTo>
                <a:lnTo>
                  <a:pt x="1063958" y="33321"/>
                </a:lnTo>
                <a:lnTo>
                  <a:pt x="1027789" y="8939"/>
                </a:lnTo>
                <a:lnTo>
                  <a:pt x="983488" y="0"/>
                </a:lnTo>
                <a:close/>
              </a:path>
            </a:pathLst>
          </a:custGeom>
          <a:solidFill>
            <a:srgbClr val="0078D3"/>
          </a:solidFill>
        </p:spPr>
        <p:txBody>
          <a:bodyPr wrap="square" lIns="0" tIns="0" rIns="0" bIns="0" rtlCol="0"/>
          <a:lstStyle/>
          <a:p>
            <a:endParaRPr/>
          </a:p>
        </p:txBody>
      </p:sp>
      <p:sp>
        <p:nvSpPr>
          <p:cNvPr id="110" name="object 110"/>
          <p:cNvSpPr txBox="1"/>
          <p:nvPr/>
        </p:nvSpPr>
        <p:spPr>
          <a:xfrm>
            <a:off x="4220336" y="4302633"/>
            <a:ext cx="624205" cy="361315"/>
          </a:xfrm>
          <a:prstGeom prst="rect">
            <a:avLst/>
          </a:prstGeom>
        </p:spPr>
        <p:txBody>
          <a:bodyPr vert="horz" wrap="square" lIns="0" tIns="12700" rIns="0" bIns="0" rtlCol="0">
            <a:spAutoFit/>
          </a:bodyPr>
          <a:lstStyle/>
          <a:p>
            <a:pPr marL="113030" marR="5080" indent="-100965">
              <a:lnSpc>
                <a:spcPct val="100000"/>
              </a:lnSpc>
              <a:spcBef>
                <a:spcPts val="100"/>
              </a:spcBef>
            </a:pPr>
            <a:r>
              <a:rPr sz="1100" spc="-10" dirty="0">
                <a:solidFill>
                  <a:srgbClr val="FFFFFF"/>
                </a:solidFill>
                <a:latin typeface="Segoe UI"/>
                <a:cs typeface="Segoe UI"/>
              </a:rPr>
              <a:t>Detection Model</a:t>
            </a:r>
            <a:endParaRPr sz="1100">
              <a:latin typeface="Segoe UI"/>
              <a:cs typeface="Segoe UI"/>
            </a:endParaRPr>
          </a:p>
        </p:txBody>
      </p:sp>
      <p:sp>
        <p:nvSpPr>
          <p:cNvPr id="111" name="object 111"/>
          <p:cNvSpPr/>
          <p:nvPr/>
        </p:nvSpPr>
        <p:spPr>
          <a:xfrm>
            <a:off x="5241035" y="4282440"/>
            <a:ext cx="1097280" cy="683260"/>
          </a:xfrm>
          <a:custGeom>
            <a:avLst/>
            <a:gdLst/>
            <a:ahLst/>
            <a:cxnLst/>
            <a:rect l="l" t="t" r="r" b="b"/>
            <a:pathLst>
              <a:path w="1097279" h="683260">
                <a:moveTo>
                  <a:pt x="983488" y="0"/>
                </a:moveTo>
                <a:lnTo>
                  <a:pt x="113791" y="0"/>
                </a:lnTo>
                <a:lnTo>
                  <a:pt x="69490" y="8939"/>
                </a:lnTo>
                <a:lnTo>
                  <a:pt x="33321" y="33321"/>
                </a:lnTo>
                <a:lnTo>
                  <a:pt x="8939" y="69490"/>
                </a:lnTo>
                <a:lnTo>
                  <a:pt x="0" y="113792"/>
                </a:lnTo>
                <a:lnTo>
                  <a:pt x="0" y="568960"/>
                </a:lnTo>
                <a:lnTo>
                  <a:pt x="8939" y="613261"/>
                </a:lnTo>
                <a:lnTo>
                  <a:pt x="33321" y="649430"/>
                </a:lnTo>
                <a:lnTo>
                  <a:pt x="69490" y="673812"/>
                </a:lnTo>
                <a:lnTo>
                  <a:pt x="113791" y="682752"/>
                </a:lnTo>
                <a:lnTo>
                  <a:pt x="983488" y="682752"/>
                </a:lnTo>
                <a:lnTo>
                  <a:pt x="1027789" y="673812"/>
                </a:lnTo>
                <a:lnTo>
                  <a:pt x="1063958" y="649430"/>
                </a:lnTo>
                <a:lnTo>
                  <a:pt x="1088340" y="613261"/>
                </a:lnTo>
                <a:lnTo>
                  <a:pt x="1097279" y="568960"/>
                </a:lnTo>
                <a:lnTo>
                  <a:pt x="1097279" y="113792"/>
                </a:lnTo>
                <a:lnTo>
                  <a:pt x="1088340" y="69490"/>
                </a:lnTo>
                <a:lnTo>
                  <a:pt x="1063958" y="33321"/>
                </a:lnTo>
                <a:lnTo>
                  <a:pt x="1027789" y="8939"/>
                </a:lnTo>
                <a:lnTo>
                  <a:pt x="983488" y="0"/>
                </a:lnTo>
                <a:close/>
              </a:path>
            </a:pathLst>
          </a:custGeom>
          <a:solidFill>
            <a:srgbClr val="0078D3"/>
          </a:solidFill>
        </p:spPr>
        <p:txBody>
          <a:bodyPr wrap="square" lIns="0" tIns="0" rIns="0" bIns="0" rtlCol="0"/>
          <a:lstStyle/>
          <a:p>
            <a:endParaRPr/>
          </a:p>
        </p:txBody>
      </p:sp>
      <p:sp>
        <p:nvSpPr>
          <p:cNvPr id="112" name="object 112"/>
          <p:cNvSpPr txBox="1"/>
          <p:nvPr/>
        </p:nvSpPr>
        <p:spPr>
          <a:xfrm>
            <a:off x="5515102" y="4302633"/>
            <a:ext cx="548640" cy="361315"/>
          </a:xfrm>
          <a:prstGeom prst="rect">
            <a:avLst/>
          </a:prstGeom>
        </p:spPr>
        <p:txBody>
          <a:bodyPr vert="horz" wrap="square" lIns="0" tIns="12700" rIns="0" bIns="0" rtlCol="0">
            <a:spAutoFit/>
          </a:bodyPr>
          <a:lstStyle/>
          <a:p>
            <a:pPr marL="74930" marR="5080" indent="-62865">
              <a:lnSpc>
                <a:spcPct val="100000"/>
              </a:lnSpc>
              <a:spcBef>
                <a:spcPts val="100"/>
              </a:spcBef>
            </a:pPr>
            <a:r>
              <a:rPr sz="1100" spc="-10" dirty="0">
                <a:solidFill>
                  <a:srgbClr val="FFFFFF"/>
                </a:solidFill>
                <a:latin typeface="Segoe UI"/>
                <a:cs typeface="Segoe UI"/>
              </a:rPr>
              <a:t>Tracking Model</a:t>
            </a:r>
            <a:endParaRPr sz="1100" dirty="0">
              <a:latin typeface="Segoe UI"/>
              <a:cs typeface="Segoe UI"/>
            </a:endParaRPr>
          </a:p>
        </p:txBody>
      </p:sp>
      <p:sp>
        <p:nvSpPr>
          <p:cNvPr id="113" name="object 113"/>
          <p:cNvSpPr/>
          <p:nvPr/>
        </p:nvSpPr>
        <p:spPr>
          <a:xfrm>
            <a:off x="6496811" y="4282440"/>
            <a:ext cx="1097280" cy="683260"/>
          </a:xfrm>
          <a:custGeom>
            <a:avLst/>
            <a:gdLst/>
            <a:ahLst/>
            <a:cxnLst/>
            <a:rect l="l" t="t" r="r" b="b"/>
            <a:pathLst>
              <a:path w="1097279" h="683260">
                <a:moveTo>
                  <a:pt x="983488" y="0"/>
                </a:moveTo>
                <a:lnTo>
                  <a:pt x="113791" y="0"/>
                </a:lnTo>
                <a:lnTo>
                  <a:pt x="69490" y="8939"/>
                </a:lnTo>
                <a:lnTo>
                  <a:pt x="33321" y="33321"/>
                </a:lnTo>
                <a:lnTo>
                  <a:pt x="8939" y="69490"/>
                </a:lnTo>
                <a:lnTo>
                  <a:pt x="0" y="113792"/>
                </a:lnTo>
                <a:lnTo>
                  <a:pt x="0" y="568960"/>
                </a:lnTo>
                <a:lnTo>
                  <a:pt x="8939" y="613261"/>
                </a:lnTo>
                <a:lnTo>
                  <a:pt x="33321" y="649430"/>
                </a:lnTo>
                <a:lnTo>
                  <a:pt x="69490" y="673812"/>
                </a:lnTo>
                <a:lnTo>
                  <a:pt x="113791" y="682752"/>
                </a:lnTo>
                <a:lnTo>
                  <a:pt x="983488" y="682752"/>
                </a:lnTo>
                <a:lnTo>
                  <a:pt x="1027789" y="673812"/>
                </a:lnTo>
                <a:lnTo>
                  <a:pt x="1063958" y="649430"/>
                </a:lnTo>
                <a:lnTo>
                  <a:pt x="1088340" y="613261"/>
                </a:lnTo>
                <a:lnTo>
                  <a:pt x="1097280" y="568960"/>
                </a:lnTo>
                <a:lnTo>
                  <a:pt x="1097280" y="113792"/>
                </a:lnTo>
                <a:lnTo>
                  <a:pt x="1088340" y="69490"/>
                </a:lnTo>
                <a:lnTo>
                  <a:pt x="1063958" y="33321"/>
                </a:lnTo>
                <a:lnTo>
                  <a:pt x="1027789" y="8939"/>
                </a:lnTo>
                <a:lnTo>
                  <a:pt x="983488" y="0"/>
                </a:lnTo>
                <a:close/>
              </a:path>
            </a:pathLst>
          </a:custGeom>
          <a:solidFill>
            <a:srgbClr val="0078D3"/>
          </a:solidFill>
        </p:spPr>
        <p:txBody>
          <a:bodyPr wrap="square" lIns="0" tIns="0" rIns="0" bIns="0" rtlCol="0"/>
          <a:lstStyle/>
          <a:p>
            <a:endParaRPr/>
          </a:p>
        </p:txBody>
      </p:sp>
      <p:sp>
        <p:nvSpPr>
          <p:cNvPr id="114" name="object 114"/>
          <p:cNvSpPr txBox="1"/>
          <p:nvPr/>
        </p:nvSpPr>
        <p:spPr>
          <a:xfrm>
            <a:off x="6833743" y="4302633"/>
            <a:ext cx="424180" cy="361315"/>
          </a:xfrm>
          <a:prstGeom prst="rect">
            <a:avLst/>
          </a:prstGeom>
        </p:spPr>
        <p:txBody>
          <a:bodyPr vert="horz" wrap="square" lIns="0" tIns="12700" rIns="0" bIns="0" rtlCol="0">
            <a:spAutoFit/>
          </a:bodyPr>
          <a:lstStyle/>
          <a:p>
            <a:pPr marL="12700" marR="5080" indent="1270">
              <a:lnSpc>
                <a:spcPct val="100000"/>
              </a:lnSpc>
              <a:spcBef>
                <a:spcPts val="100"/>
              </a:spcBef>
            </a:pPr>
            <a:r>
              <a:rPr sz="1100" spc="-10" dirty="0">
                <a:solidFill>
                  <a:srgbClr val="FFFFFF"/>
                </a:solidFill>
                <a:latin typeface="Segoe UI"/>
                <a:cs typeface="Segoe UI"/>
              </a:rPr>
              <a:t>Action Model</a:t>
            </a:r>
            <a:endParaRPr sz="1100">
              <a:latin typeface="Segoe UI"/>
              <a:cs typeface="Segoe UI"/>
            </a:endParaRPr>
          </a:p>
        </p:txBody>
      </p:sp>
      <p:sp>
        <p:nvSpPr>
          <p:cNvPr id="115" name="object 115"/>
          <p:cNvSpPr/>
          <p:nvPr/>
        </p:nvSpPr>
        <p:spPr>
          <a:xfrm>
            <a:off x="7752588" y="4282440"/>
            <a:ext cx="1097280" cy="683260"/>
          </a:xfrm>
          <a:custGeom>
            <a:avLst/>
            <a:gdLst/>
            <a:ahLst/>
            <a:cxnLst/>
            <a:rect l="l" t="t" r="r" b="b"/>
            <a:pathLst>
              <a:path w="1097279" h="683260">
                <a:moveTo>
                  <a:pt x="983487" y="0"/>
                </a:moveTo>
                <a:lnTo>
                  <a:pt x="113791" y="0"/>
                </a:lnTo>
                <a:lnTo>
                  <a:pt x="69490" y="8939"/>
                </a:lnTo>
                <a:lnTo>
                  <a:pt x="33321" y="33321"/>
                </a:lnTo>
                <a:lnTo>
                  <a:pt x="8939" y="69490"/>
                </a:lnTo>
                <a:lnTo>
                  <a:pt x="0" y="113792"/>
                </a:lnTo>
                <a:lnTo>
                  <a:pt x="0" y="568960"/>
                </a:lnTo>
                <a:lnTo>
                  <a:pt x="8939" y="613261"/>
                </a:lnTo>
                <a:lnTo>
                  <a:pt x="33321" y="649430"/>
                </a:lnTo>
                <a:lnTo>
                  <a:pt x="69490" y="673812"/>
                </a:lnTo>
                <a:lnTo>
                  <a:pt x="113791" y="682752"/>
                </a:lnTo>
                <a:lnTo>
                  <a:pt x="983487" y="682752"/>
                </a:lnTo>
                <a:lnTo>
                  <a:pt x="1027789" y="673812"/>
                </a:lnTo>
                <a:lnTo>
                  <a:pt x="1063958" y="649430"/>
                </a:lnTo>
                <a:lnTo>
                  <a:pt x="1088340" y="613261"/>
                </a:lnTo>
                <a:lnTo>
                  <a:pt x="1097279" y="568960"/>
                </a:lnTo>
                <a:lnTo>
                  <a:pt x="1097279" y="113792"/>
                </a:lnTo>
                <a:lnTo>
                  <a:pt x="1088340" y="69490"/>
                </a:lnTo>
                <a:lnTo>
                  <a:pt x="1063958" y="33321"/>
                </a:lnTo>
                <a:lnTo>
                  <a:pt x="1027789" y="8939"/>
                </a:lnTo>
                <a:lnTo>
                  <a:pt x="983487" y="0"/>
                </a:lnTo>
                <a:close/>
              </a:path>
            </a:pathLst>
          </a:custGeom>
          <a:solidFill>
            <a:srgbClr val="0078D3"/>
          </a:solidFill>
        </p:spPr>
        <p:txBody>
          <a:bodyPr wrap="square" lIns="0" tIns="0" rIns="0" bIns="0" rtlCol="0"/>
          <a:lstStyle/>
          <a:p>
            <a:endParaRPr/>
          </a:p>
        </p:txBody>
      </p:sp>
      <p:sp>
        <p:nvSpPr>
          <p:cNvPr id="116" name="object 116"/>
          <p:cNvSpPr txBox="1"/>
          <p:nvPr/>
        </p:nvSpPr>
        <p:spPr>
          <a:xfrm>
            <a:off x="7918831" y="4302633"/>
            <a:ext cx="766445" cy="361315"/>
          </a:xfrm>
          <a:prstGeom prst="rect">
            <a:avLst/>
          </a:prstGeom>
        </p:spPr>
        <p:txBody>
          <a:bodyPr vert="horz" wrap="square" lIns="0" tIns="12700" rIns="0" bIns="0" rtlCol="0">
            <a:spAutoFit/>
          </a:bodyPr>
          <a:lstStyle/>
          <a:p>
            <a:pPr marL="12700" marR="5080" indent="196215">
              <a:lnSpc>
                <a:spcPct val="100000"/>
              </a:lnSpc>
              <a:spcBef>
                <a:spcPts val="100"/>
              </a:spcBef>
            </a:pPr>
            <a:r>
              <a:rPr sz="1100" spc="-10" dirty="0">
                <a:solidFill>
                  <a:srgbClr val="FFFFFF"/>
                </a:solidFill>
                <a:latin typeface="Segoe UI"/>
                <a:cs typeface="Segoe UI"/>
              </a:rPr>
              <a:t>Entity Recognition</a:t>
            </a:r>
            <a:endParaRPr sz="1100">
              <a:latin typeface="Segoe UI"/>
              <a:cs typeface="Segoe UI"/>
            </a:endParaRPr>
          </a:p>
        </p:txBody>
      </p:sp>
      <p:sp>
        <p:nvSpPr>
          <p:cNvPr id="117" name="object 117"/>
          <p:cNvSpPr/>
          <p:nvPr/>
        </p:nvSpPr>
        <p:spPr>
          <a:xfrm>
            <a:off x="9009888" y="4282440"/>
            <a:ext cx="1097280" cy="683260"/>
          </a:xfrm>
          <a:custGeom>
            <a:avLst/>
            <a:gdLst/>
            <a:ahLst/>
            <a:cxnLst/>
            <a:rect l="l" t="t" r="r" b="b"/>
            <a:pathLst>
              <a:path w="1097279" h="683260">
                <a:moveTo>
                  <a:pt x="983487" y="0"/>
                </a:moveTo>
                <a:lnTo>
                  <a:pt x="113791" y="0"/>
                </a:lnTo>
                <a:lnTo>
                  <a:pt x="69490" y="8939"/>
                </a:lnTo>
                <a:lnTo>
                  <a:pt x="33321" y="33321"/>
                </a:lnTo>
                <a:lnTo>
                  <a:pt x="8939" y="69490"/>
                </a:lnTo>
                <a:lnTo>
                  <a:pt x="0" y="113792"/>
                </a:lnTo>
                <a:lnTo>
                  <a:pt x="0" y="568960"/>
                </a:lnTo>
                <a:lnTo>
                  <a:pt x="8939" y="613261"/>
                </a:lnTo>
                <a:lnTo>
                  <a:pt x="33321" y="649430"/>
                </a:lnTo>
                <a:lnTo>
                  <a:pt x="69490" y="673812"/>
                </a:lnTo>
                <a:lnTo>
                  <a:pt x="113791" y="682752"/>
                </a:lnTo>
                <a:lnTo>
                  <a:pt x="983487" y="682752"/>
                </a:lnTo>
                <a:lnTo>
                  <a:pt x="1027789" y="673812"/>
                </a:lnTo>
                <a:lnTo>
                  <a:pt x="1063958" y="649430"/>
                </a:lnTo>
                <a:lnTo>
                  <a:pt x="1088340" y="613261"/>
                </a:lnTo>
                <a:lnTo>
                  <a:pt x="1097279" y="568960"/>
                </a:lnTo>
                <a:lnTo>
                  <a:pt x="1097279" y="113792"/>
                </a:lnTo>
                <a:lnTo>
                  <a:pt x="1088340" y="69490"/>
                </a:lnTo>
                <a:lnTo>
                  <a:pt x="1063958" y="33321"/>
                </a:lnTo>
                <a:lnTo>
                  <a:pt x="1027789" y="8939"/>
                </a:lnTo>
                <a:lnTo>
                  <a:pt x="983487" y="0"/>
                </a:lnTo>
                <a:close/>
              </a:path>
            </a:pathLst>
          </a:custGeom>
          <a:solidFill>
            <a:srgbClr val="0078D3"/>
          </a:solidFill>
        </p:spPr>
        <p:txBody>
          <a:bodyPr wrap="square" lIns="0" tIns="0" rIns="0" bIns="0" rtlCol="0"/>
          <a:lstStyle/>
          <a:p>
            <a:endParaRPr/>
          </a:p>
        </p:txBody>
      </p:sp>
      <p:sp>
        <p:nvSpPr>
          <p:cNvPr id="118" name="object 118"/>
          <p:cNvSpPr txBox="1"/>
          <p:nvPr/>
        </p:nvSpPr>
        <p:spPr>
          <a:xfrm>
            <a:off x="9145269" y="4302633"/>
            <a:ext cx="825500" cy="361315"/>
          </a:xfrm>
          <a:prstGeom prst="rect">
            <a:avLst/>
          </a:prstGeom>
        </p:spPr>
        <p:txBody>
          <a:bodyPr vert="horz" wrap="square" lIns="0" tIns="12700" rIns="0" bIns="0" rtlCol="0">
            <a:spAutoFit/>
          </a:bodyPr>
          <a:lstStyle/>
          <a:p>
            <a:pPr marL="12700" marR="5080" indent="233045">
              <a:lnSpc>
                <a:spcPct val="100000"/>
              </a:lnSpc>
              <a:spcBef>
                <a:spcPts val="100"/>
              </a:spcBef>
            </a:pPr>
            <a:r>
              <a:rPr sz="1100" spc="-10" dirty="0">
                <a:solidFill>
                  <a:srgbClr val="FFFFFF"/>
                </a:solidFill>
                <a:latin typeface="Segoe UI"/>
                <a:cs typeface="Segoe UI"/>
              </a:rPr>
              <a:t>Topic Classification</a:t>
            </a:r>
            <a:endParaRPr sz="1100">
              <a:latin typeface="Segoe UI"/>
              <a:cs typeface="Segoe UI"/>
            </a:endParaRPr>
          </a:p>
        </p:txBody>
      </p:sp>
      <p:sp>
        <p:nvSpPr>
          <p:cNvPr id="119" name="object 119"/>
          <p:cNvSpPr/>
          <p:nvPr/>
        </p:nvSpPr>
        <p:spPr>
          <a:xfrm>
            <a:off x="10265664" y="4282440"/>
            <a:ext cx="1097280" cy="683260"/>
          </a:xfrm>
          <a:custGeom>
            <a:avLst/>
            <a:gdLst/>
            <a:ahLst/>
            <a:cxnLst/>
            <a:rect l="l" t="t" r="r" b="b"/>
            <a:pathLst>
              <a:path w="1097279" h="683260">
                <a:moveTo>
                  <a:pt x="983487" y="0"/>
                </a:moveTo>
                <a:lnTo>
                  <a:pt x="113791" y="0"/>
                </a:lnTo>
                <a:lnTo>
                  <a:pt x="69490" y="8939"/>
                </a:lnTo>
                <a:lnTo>
                  <a:pt x="33321" y="33321"/>
                </a:lnTo>
                <a:lnTo>
                  <a:pt x="8939" y="69490"/>
                </a:lnTo>
                <a:lnTo>
                  <a:pt x="0" y="113792"/>
                </a:lnTo>
                <a:lnTo>
                  <a:pt x="0" y="568960"/>
                </a:lnTo>
                <a:lnTo>
                  <a:pt x="8939" y="613261"/>
                </a:lnTo>
                <a:lnTo>
                  <a:pt x="33321" y="649430"/>
                </a:lnTo>
                <a:lnTo>
                  <a:pt x="69490" y="673812"/>
                </a:lnTo>
                <a:lnTo>
                  <a:pt x="113791" y="682752"/>
                </a:lnTo>
                <a:lnTo>
                  <a:pt x="983487" y="682752"/>
                </a:lnTo>
                <a:lnTo>
                  <a:pt x="1027789" y="673812"/>
                </a:lnTo>
                <a:lnTo>
                  <a:pt x="1063958" y="649430"/>
                </a:lnTo>
                <a:lnTo>
                  <a:pt x="1088340" y="613261"/>
                </a:lnTo>
                <a:lnTo>
                  <a:pt x="1097279" y="568960"/>
                </a:lnTo>
                <a:lnTo>
                  <a:pt x="1097279" y="113792"/>
                </a:lnTo>
                <a:lnTo>
                  <a:pt x="1088340" y="69490"/>
                </a:lnTo>
                <a:lnTo>
                  <a:pt x="1063958" y="33321"/>
                </a:lnTo>
                <a:lnTo>
                  <a:pt x="1027789" y="8939"/>
                </a:lnTo>
                <a:lnTo>
                  <a:pt x="983487" y="0"/>
                </a:lnTo>
                <a:close/>
              </a:path>
            </a:pathLst>
          </a:custGeom>
          <a:solidFill>
            <a:srgbClr val="0078D3"/>
          </a:solidFill>
        </p:spPr>
        <p:txBody>
          <a:bodyPr wrap="square" lIns="0" tIns="0" rIns="0" bIns="0" rtlCol="0"/>
          <a:lstStyle/>
          <a:p>
            <a:endParaRPr/>
          </a:p>
        </p:txBody>
      </p:sp>
      <p:sp>
        <p:nvSpPr>
          <p:cNvPr id="120" name="object 120"/>
          <p:cNvSpPr txBox="1"/>
          <p:nvPr/>
        </p:nvSpPr>
        <p:spPr>
          <a:xfrm>
            <a:off x="10488548" y="4302633"/>
            <a:ext cx="654050" cy="361315"/>
          </a:xfrm>
          <a:prstGeom prst="rect">
            <a:avLst/>
          </a:prstGeom>
        </p:spPr>
        <p:txBody>
          <a:bodyPr vert="horz" wrap="square" lIns="0" tIns="12700" rIns="0" bIns="0" rtlCol="0">
            <a:spAutoFit/>
          </a:bodyPr>
          <a:lstStyle/>
          <a:p>
            <a:pPr marL="78105" marR="5080" indent="-66040">
              <a:lnSpc>
                <a:spcPct val="100000"/>
              </a:lnSpc>
              <a:spcBef>
                <a:spcPts val="100"/>
              </a:spcBef>
            </a:pPr>
            <a:r>
              <a:rPr sz="1100" spc="-10" dirty="0">
                <a:solidFill>
                  <a:srgbClr val="FFFFFF"/>
                </a:solidFill>
                <a:latin typeface="Segoe UI"/>
                <a:cs typeface="Segoe UI"/>
              </a:rPr>
              <a:t>Sentiment Analysis</a:t>
            </a:r>
            <a:endParaRPr sz="1100">
              <a:latin typeface="Segoe UI"/>
              <a:cs typeface="Segoe UI"/>
            </a:endParaRPr>
          </a:p>
        </p:txBody>
      </p:sp>
      <p:pic>
        <p:nvPicPr>
          <p:cNvPr id="121" name="object 121"/>
          <p:cNvPicPr/>
          <p:nvPr/>
        </p:nvPicPr>
        <p:blipFill>
          <a:blip r:embed="rId23" cstate="print"/>
          <a:stretch>
            <a:fillRect/>
          </a:stretch>
        </p:blipFill>
        <p:spPr>
          <a:xfrm>
            <a:off x="3204151" y="4727134"/>
            <a:ext cx="144177" cy="142093"/>
          </a:xfrm>
          <a:prstGeom prst="rect">
            <a:avLst/>
          </a:prstGeom>
        </p:spPr>
      </p:pic>
      <p:pic>
        <p:nvPicPr>
          <p:cNvPr id="122" name="object 122"/>
          <p:cNvPicPr/>
          <p:nvPr/>
        </p:nvPicPr>
        <p:blipFill>
          <a:blip r:embed="rId23" cstate="print"/>
          <a:stretch>
            <a:fillRect/>
          </a:stretch>
        </p:blipFill>
        <p:spPr>
          <a:xfrm>
            <a:off x="4461451" y="4727134"/>
            <a:ext cx="144177" cy="142093"/>
          </a:xfrm>
          <a:prstGeom prst="rect">
            <a:avLst/>
          </a:prstGeom>
        </p:spPr>
      </p:pic>
      <p:pic>
        <p:nvPicPr>
          <p:cNvPr id="123" name="object 123"/>
          <p:cNvPicPr/>
          <p:nvPr/>
        </p:nvPicPr>
        <p:blipFill>
          <a:blip r:embed="rId24" cstate="print"/>
          <a:stretch>
            <a:fillRect/>
          </a:stretch>
        </p:blipFill>
        <p:spPr>
          <a:xfrm>
            <a:off x="5717227" y="4727134"/>
            <a:ext cx="144177" cy="142093"/>
          </a:xfrm>
          <a:prstGeom prst="rect">
            <a:avLst/>
          </a:prstGeom>
        </p:spPr>
      </p:pic>
      <p:pic>
        <p:nvPicPr>
          <p:cNvPr id="124" name="object 124"/>
          <p:cNvPicPr/>
          <p:nvPr/>
        </p:nvPicPr>
        <p:blipFill>
          <a:blip r:embed="rId23" cstate="print"/>
          <a:stretch>
            <a:fillRect/>
          </a:stretch>
        </p:blipFill>
        <p:spPr>
          <a:xfrm>
            <a:off x="6973003" y="4727134"/>
            <a:ext cx="144177" cy="142093"/>
          </a:xfrm>
          <a:prstGeom prst="rect">
            <a:avLst/>
          </a:prstGeom>
        </p:spPr>
      </p:pic>
      <p:pic>
        <p:nvPicPr>
          <p:cNvPr id="125" name="object 125"/>
          <p:cNvPicPr/>
          <p:nvPr/>
        </p:nvPicPr>
        <p:blipFill>
          <a:blip r:embed="rId23" cstate="print"/>
          <a:stretch>
            <a:fillRect/>
          </a:stretch>
        </p:blipFill>
        <p:spPr>
          <a:xfrm>
            <a:off x="8230303" y="4727134"/>
            <a:ext cx="144177" cy="142093"/>
          </a:xfrm>
          <a:prstGeom prst="rect">
            <a:avLst/>
          </a:prstGeom>
        </p:spPr>
      </p:pic>
      <p:pic>
        <p:nvPicPr>
          <p:cNvPr id="126" name="object 126"/>
          <p:cNvPicPr/>
          <p:nvPr/>
        </p:nvPicPr>
        <p:blipFill>
          <a:blip r:embed="rId23" cstate="print"/>
          <a:stretch>
            <a:fillRect/>
          </a:stretch>
        </p:blipFill>
        <p:spPr>
          <a:xfrm>
            <a:off x="9486079" y="4727134"/>
            <a:ext cx="144177" cy="142093"/>
          </a:xfrm>
          <a:prstGeom prst="rect">
            <a:avLst/>
          </a:prstGeom>
        </p:spPr>
      </p:pic>
      <p:pic>
        <p:nvPicPr>
          <p:cNvPr id="127" name="object 127"/>
          <p:cNvPicPr/>
          <p:nvPr/>
        </p:nvPicPr>
        <p:blipFill>
          <a:blip r:embed="rId23" cstate="print"/>
          <a:stretch>
            <a:fillRect/>
          </a:stretch>
        </p:blipFill>
        <p:spPr>
          <a:xfrm>
            <a:off x="10741855" y="4727134"/>
            <a:ext cx="144177" cy="142093"/>
          </a:xfrm>
          <a:prstGeom prst="rect">
            <a:avLst/>
          </a:prstGeom>
        </p:spPr>
      </p:pic>
      <p:sp>
        <p:nvSpPr>
          <p:cNvPr id="128" name="object 128"/>
          <p:cNvSpPr txBox="1"/>
          <p:nvPr/>
        </p:nvSpPr>
        <p:spPr>
          <a:xfrm>
            <a:off x="575563" y="5793435"/>
            <a:ext cx="1346200" cy="391160"/>
          </a:xfrm>
          <a:prstGeom prst="rect">
            <a:avLst/>
          </a:prstGeom>
        </p:spPr>
        <p:txBody>
          <a:bodyPr vert="horz" wrap="square" lIns="0" tIns="12700" rIns="0" bIns="0" rtlCol="0">
            <a:spAutoFit/>
          </a:bodyPr>
          <a:lstStyle/>
          <a:p>
            <a:pPr marL="12700" marR="5080">
              <a:lnSpc>
                <a:spcPct val="100000"/>
              </a:lnSpc>
              <a:spcBef>
                <a:spcPts val="100"/>
              </a:spcBef>
            </a:pPr>
            <a:r>
              <a:rPr sz="1200" b="1" spc="-10" dirty="0">
                <a:solidFill>
                  <a:srgbClr val="FFFFFF"/>
                </a:solidFill>
                <a:latin typeface="Segoe UI Semibold"/>
                <a:cs typeface="Segoe UI Semibold"/>
              </a:rPr>
              <a:t>TRAINING </a:t>
            </a:r>
            <a:r>
              <a:rPr sz="1200" b="1" spc="-20" dirty="0">
                <a:solidFill>
                  <a:srgbClr val="FFFFFF"/>
                </a:solidFill>
                <a:latin typeface="Segoe UI Semibold"/>
                <a:cs typeface="Segoe UI Semibold"/>
              </a:rPr>
              <a:t>DATA </a:t>
            </a:r>
            <a:r>
              <a:rPr sz="1200" b="1" dirty="0">
                <a:solidFill>
                  <a:srgbClr val="50E6FF"/>
                </a:solidFill>
                <a:latin typeface="Segoe UI Semibold"/>
                <a:cs typeface="Segoe UI Semibold"/>
              </a:rPr>
              <a:t>(w/</a:t>
            </a:r>
            <a:r>
              <a:rPr sz="1200" b="1" spc="-20" dirty="0">
                <a:solidFill>
                  <a:srgbClr val="50E6FF"/>
                </a:solidFill>
                <a:latin typeface="Segoe UI Semibold"/>
                <a:cs typeface="Segoe UI Semibold"/>
              </a:rPr>
              <a:t> </a:t>
            </a:r>
            <a:r>
              <a:rPr sz="1200" b="1" spc="-10" dirty="0">
                <a:solidFill>
                  <a:srgbClr val="50E6FF"/>
                </a:solidFill>
                <a:latin typeface="Segoe UI Semibold"/>
                <a:cs typeface="Segoe UI Semibold"/>
              </a:rPr>
              <a:t>ANNOTATION)</a:t>
            </a:r>
            <a:endParaRPr sz="1200">
              <a:latin typeface="Segoe UI Semibold"/>
              <a:cs typeface="Segoe UI Semibold"/>
            </a:endParaRPr>
          </a:p>
        </p:txBody>
      </p:sp>
      <p:graphicFrame>
        <p:nvGraphicFramePr>
          <p:cNvPr id="129" name="object 129"/>
          <p:cNvGraphicFramePr>
            <a:graphicFrameLocks noGrp="1"/>
          </p:cNvGraphicFramePr>
          <p:nvPr/>
        </p:nvGraphicFramePr>
        <p:xfrm>
          <a:off x="2977514" y="5866927"/>
          <a:ext cx="8212453" cy="384810"/>
        </p:xfrm>
        <a:graphic>
          <a:graphicData uri="http://schemas.openxmlformats.org/drawingml/2006/table">
            <a:tbl>
              <a:tblPr firstRow="1" bandRow="1">
                <a:tableStyleId>{2D5ABB26-0587-4C30-8999-92F81FD0307C}</a:tableStyleId>
              </a:tblPr>
              <a:tblGrid>
                <a:gridCol w="896619">
                  <a:extLst>
                    <a:ext uri="{9D8B030D-6E8A-4147-A177-3AD203B41FA5}">
                      <a16:colId xmlns:a16="http://schemas.microsoft.com/office/drawing/2014/main" val="20000"/>
                    </a:ext>
                  </a:extLst>
                </a:gridCol>
                <a:gridCol w="1306830">
                  <a:extLst>
                    <a:ext uri="{9D8B030D-6E8A-4147-A177-3AD203B41FA5}">
                      <a16:colId xmlns:a16="http://schemas.microsoft.com/office/drawing/2014/main" val="20001"/>
                    </a:ext>
                  </a:extLst>
                </a:gridCol>
                <a:gridCol w="1270635">
                  <a:extLst>
                    <a:ext uri="{9D8B030D-6E8A-4147-A177-3AD203B41FA5}">
                      <a16:colId xmlns:a16="http://schemas.microsoft.com/office/drawing/2014/main" val="20002"/>
                    </a:ext>
                  </a:extLst>
                </a:gridCol>
                <a:gridCol w="1236344">
                  <a:extLst>
                    <a:ext uri="{9D8B030D-6E8A-4147-A177-3AD203B41FA5}">
                      <a16:colId xmlns:a16="http://schemas.microsoft.com/office/drawing/2014/main" val="20003"/>
                    </a:ext>
                  </a:extLst>
                </a:gridCol>
                <a:gridCol w="1245870">
                  <a:extLst>
                    <a:ext uri="{9D8B030D-6E8A-4147-A177-3AD203B41FA5}">
                      <a16:colId xmlns:a16="http://schemas.microsoft.com/office/drawing/2014/main" val="20004"/>
                    </a:ext>
                  </a:extLst>
                </a:gridCol>
                <a:gridCol w="1174115">
                  <a:extLst>
                    <a:ext uri="{9D8B030D-6E8A-4147-A177-3AD203B41FA5}">
                      <a16:colId xmlns:a16="http://schemas.microsoft.com/office/drawing/2014/main" val="20005"/>
                    </a:ext>
                  </a:extLst>
                </a:gridCol>
                <a:gridCol w="1082040">
                  <a:extLst>
                    <a:ext uri="{9D8B030D-6E8A-4147-A177-3AD203B41FA5}">
                      <a16:colId xmlns:a16="http://schemas.microsoft.com/office/drawing/2014/main" val="20006"/>
                    </a:ext>
                  </a:extLst>
                </a:gridCol>
              </a:tblGrid>
              <a:tr h="192405">
                <a:tc>
                  <a:txBody>
                    <a:bodyPr/>
                    <a:lstStyle/>
                    <a:p>
                      <a:pPr marR="292100" algn="ctr">
                        <a:lnSpc>
                          <a:spcPts val="1325"/>
                        </a:lnSpc>
                        <a:spcBef>
                          <a:spcPts val="95"/>
                        </a:spcBef>
                      </a:pPr>
                      <a:r>
                        <a:rPr sz="1200" spc="-10" dirty="0">
                          <a:solidFill>
                            <a:srgbClr val="FFFFFF"/>
                          </a:solidFill>
                          <a:latin typeface="Segoe UI"/>
                          <a:cs typeface="Segoe UI"/>
                        </a:rPr>
                        <a:t>Tagging</a:t>
                      </a:r>
                      <a:endParaRPr sz="1200">
                        <a:latin typeface="Segoe UI"/>
                        <a:cs typeface="Segoe UI"/>
                      </a:endParaRPr>
                    </a:p>
                  </a:txBody>
                  <a:tcPr marL="0" marR="0" marT="12065" marB="0"/>
                </a:tc>
                <a:tc>
                  <a:txBody>
                    <a:bodyPr/>
                    <a:lstStyle/>
                    <a:p>
                      <a:pPr marL="8890" algn="ctr">
                        <a:lnSpc>
                          <a:spcPts val="1325"/>
                        </a:lnSpc>
                        <a:spcBef>
                          <a:spcPts val="95"/>
                        </a:spcBef>
                      </a:pPr>
                      <a:r>
                        <a:rPr sz="1200" spc="-10" dirty="0">
                          <a:solidFill>
                            <a:srgbClr val="FFFFFF"/>
                          </a:solidFill>
                          <a:latin typeface="Segoe UI"/>
                          <a:cs typeface="Segoe UI"/>
                        </a:rPr>
                        <a:t>Detection</a:t>
                      </a:r>
                      <a:endParaRPr sz="1200">
                        <a:latin typeface="Segoe UI"/>
                        <a:cs typeface="Segoe UI"/>
                      </a:endParaRPr>
                    </a:p>
                  </a:txBody>
                  <a:tcPr marL="0" marR="0" marT="12065" marB="0"/>
                </a:tc>
                <a:tc>
                  <a:txBody>
                    <a:bodyPr/>
                    <a:lstStyle/>
                    <a:p>
                      <a:pPr marR="46990" algn="ctr">
                        <a:lnSpc>
                          <a:spcPts val="1325"/>
                        </a:lnSpc>
                        <a:spcBef>
                          <a:spcPts val="95"/>
                        </a:spcBef>
                      </a:pPr>
                      <a:r>
                        <a:rPr sz="1200" spc="-10" dirty="0">
                          <a:solidFill>
                            <a:srgbClr val="FFFFFF"/>
                          </a:solidFill>
                          <a:latin typeface="Segoe UI"/>
                          <a:cs typeface="Segoe UI"/>
                        </a:rPr>
                        <a:t>Tracking</a:t>
                      </a:r>
                      <a:endParaRPr sz="1200">
                        <a:latin typeface="Segoe UI"/>
                        <a:cs typeface="Segoe UI"/>
                      </a:endParaRPr>
                    </a:p>
                  </a:txBody>
                  <a:tcPr marL="0" marR="0" marT="12065" marB="0"/>
                </a:tc>
                <a:tc>
                  <a:txBody>
                    <a:bodyPr/>
                    <a:lstStyle/>
                    <a:p>
                      <a:pPr marR="39370" algn="ctr">
                        <a:lnSpc>
                          <a:spcPts val="1325"/>
                        </a:lnSpc>
                        <a:spcBef>
                          <a:spcPts val="95"/>
                        </a:spcBef>
                      </a:pPr>
                      <a:r>
                        <a:rPr sz="1200" spc="-10" dirty="0">
                          <a:solidFill>
                            <a:srgbClr val="FFFFFF"/>
                          </a:solidFill>
                          <a:latin typeface="Segoe UI"/>
                          <a:cs typeface="Segoe UI"/>
                        </a:rPr>
                        <a:t>Action</a:t>
                      </a:r>
                      <a:endParaRPr sz="1200">
                        <a:latin typeface="Segoe UI"/>
                        <a:cs typeface="Segoe UI"/>
                      </a:endParaRPr>
                    </a:p>
                  </a:txBody>
                  <a:tcPr marL="0" marR="0" marT="12065" marB="0"/>
                </a:tc>
                <a:tc>
                  <a:txBody>
                    <a:bodyPr/>
                    <a:lstStyle/>
                    <a:p>
                      <a:pPr marR="8890" algn="ctr">
                        <a:lnSpc>
                          <a:spcPts val="1325"/>
                        </a:lnSpc>
                        <a:spcBef>
                          <a:spcPts val="95"/>
                        </a:spcBef>
                      </a:pPr>
                      <a:r>
                        <a:rPr sz="1200" spc="-10" dirty="0">
                          <a:solidFill>
                            <a:srgbClr val="FFFFFF"/>
                          </a:solidFill>
                          <a:latin typeface="Segoe UI"/>
                          <a:cs typeface="Segoe UI"/>
                        </a:rPr>
                        <a:t>Entity</a:t>
                      </a:r>
                      <a:endParaRPr sz="1200">
                        <a:latin typeface="Segoe UI"/>
                        <a:cs typeface="Segoe UI"/>
                      </a:endParaRPr>
                    </a:p>
                  </a:txBody>
                  <a:tcPr marL="0" marR="0" marT="12065" marB="0"/>
                </a:tc>
                <a:tc>
                  <a:txBody>
                    <a:bodyPr/>
                    <a:lstStyle/>
                    <a:p>
                      <a:pPr marL="75565" algn="ctr">
                        <a:lnSpc>
                          <a:spcPts val="1325"/>
                        </a:lnSpc>
                        <a:spcBef>
                          <a:spcPts val="95"/>
                        </a:spcBef>
                      </a:pPr>
                      <a:r>
                        <a:rPr sz="1200" spc="-10" dirty="0">
                          <a:solidFill>
                            <a:srgbClr val="FFFFFF"/>
                          </a:solidFill>
                          <a:latin typeface="Segoe UI"/>
                          <a:cs typeface="Segoe UI"/>
                        </a:rPr>
                        <a:t>Topic</a:t>
                      </a:r>
                      <a:endParaRPr sz="1200">
                        <a:latin typeface="Segoe UI"/>
                        <a:cs typeface="Segoe UI"/>
                      </a:endParaRPr>
                    </a:p>
                  </a:txBody>
                  <a:tcPr marL="0" marR="0" marT="12065" marB="0"/>
                </a:tc>
                <a:tc>
                  <a:txBody>
                    <a:bodyPr/>
                    <a:lstStyle/>
                    <a:p>
                      <a:pPr marL="334010" algn="ctr">
                        <a:lnSpc>
                          <a:spcPts val="1325"/>
                        </a:lnSpc>
                        <a:spcBef>
                          <a:spcPts val="95"/>
                        </a:spcBef>
                      </a:pPr>
                      <a:r>
                        <a:rPr sz="1200" spc="-10" dirty="0">
                          <a:solidFill>
                            <a:srgbClr val="FFFFFF"/>
                          </a:solidFill>
                          <a:latin typeface="Segoe UI"/>
                          <a:cs typeface="Segoe UI"/>
                        </a:rPr>
                        <a:t>Sentiment</a:t>
                      </a:r>
                      <a:endParaRPr sz="1200">
                        <a:latin typeface="Segoe UI"/>
                        <a:cs typeface="Segoe UI"/>
                      </a:endParaRPr>
                    </a:p>
                  </a:txBody>
                  <a:tcPr marL="0" marR="0" marT="12065" marB="0"/>
                </a:tc>
                <a:extLst>
                  <a:ext uri="{0D108BD9-81ED-4DB2-BD59-A6C34878D82A}">
                    <a16:rowId xmlns:a16="http://schemas.microsoft.com/office/drawing/2014/main" val="10000"/>
                  </a:ext>
                </a:extLst>
              </a:tr>
              <a:tr h="192405">
                <a:tc>
                  <a:txBody>
                    <a:bodyPr/>
                    <a:lstStyle/>
                    <a:p>
                      <a:pPr marR="290195" algn="ctr">
                        <a:lnSpc>
                          <a:spcPts val="1400"/>
                        </a:lnSpc>
                        <a:spcBef>
                          <a:spcPts val="15"/>
                        </a:spcBef>
                      </a:pPr>
                      <a:r>
                        <a:rPr sz="1200" spc="-20" dirty="0">
                          <a:solidFill>
                            <a:srgbClr val="FFFFFF"/>
                          </a:solidFill>
                          <a:latin typeface="Segoe UI"/>
                          <a:cs typeface="Segoe UI"/>
                        </a:rPr>
                        <a:t>data</a:t>
                      </a:r>
                      <a:endParaRPr sz="1200">
                        <a:latin typeface="Segoe UI"/>
                        <a:cs typeface="Segoe UI"/>
                      </a:endParaRPr>
                    </a:p>
                  </a:txBody>
                  <a:tcPr marL="0" marR="0" marT="1905" marB="0"/>
                </a:tc>
                <a:tc>
                  <a:txBody>
                    <a:bodyPr/>
                    <a:lstStyle/>
                    <a:p>
                      <a:pPr marL="10795" algn="ctr">
                        <a:lnSpc>
                          <a:spcPts val="1400"/>
                        </a:lnSpc>
                        <a:spcBef>
                          <a:spcPts val="15"/>
                        </a:spcBef>
                      </a:pPr>
                      <a:r>
                        <a:rPr sz="1200" spc="-20" dirty="0">
                          <a:solidFill>
                            <a:srgbClr val="FFFFFF"/>
                          </a:solidFill>
                          <a:latin typeface="Segoe UI"/>
                          <a:cs typeface="Segoe UI"/>
                        </a:rPr>
                        <a:t>data</a:t>
                      </a:r>
                      <a:endParaRPr sz="1200">
                        <a:latin typeface="Segoe UI"/>
                        <a:cs typeface="Segoe UI"/>
                      </a:endParaRPr>
                    </a:p>
                  </a:txBody>
                  <a:tcPr marL="0" marR="0" marT="1905" marB="0"/>
                </a:tc>
                <a:tc>
                  <a:txBody>
                    <a:bodyPr/>
                    <a:lstStyle/>
                    <a:p>
                      <a:pPr marR="45085" algn="ctr">
                        <a:lnSpc>
                          <a:spcPts val="1400"/>
                        </a:lnSpc>
                        <a:spcBef>
                          <a:spcPts val="15"/>
                        </a:spcBef>
                      </a:pPr>
                      <a:r>
                        <a:rPr sz="1200" spc="-20" dirty="0">
                          <a:solidFill>
                            <a:srgbClr val="FFFFFF"/>
                          </a:solidFill>
                          <a:latin typeface="Segoe UI"/>
                          <a:cs typeface="Segoe UI"/>
                        </a:rPr>
                        <a:t>data</a:t>
                      </a:r>
                      <a:endParaRPr sz="1200">
                        <a:latin typeface="Segoe UI"/>
                        <a:cs typeface="Segoe UI"/>
                      </a:endParaRPr>
                    </a:p>
                  </a:txBody>
                  <a:tcPr marL="0" marR="0" marT="1905" marB="0"/>
                </a:tc>
                <a:tc>
                  <a:txBody>
                    <a:bodyPr/>
                    <a:lstStyle/>
                    <a:p>
                      <a:pPr marR="38735" algn="ctr">
                        <a:lnSpc>
                          <a:spcPts val="1400"/>
                        </a:lnSpc>
                        <a:spcBef>
                          <a:spcPts val="15"/>
                        </a:spcBef>
                      </a:pPr>
                      <a:r>
                        <a:rPr sz="1200" spc="-20" dirty="0">
                          <a:solidFill>
                            <a:srgbClr val="FFFFFF"/>
                          </a:solidFill>
                          <a:latin typeface="Segoe UI"/>
                          <a:cs typeface="Segoe UI"/>
                        </a:rPr>
                        <a:t>data</a:t>
                      </a:r>
                      <a:endParaRPr sz="1200">
                        <a:latin typeface="Segoe UI"/>
                        <a:cs typeface="Segoe UI"/>
                      </a:endParaRPr>
                    </a:p>
                  </a:txBody>
                  <a:tcPr marL="0" marR="0" marT="1905" marB="0"/>
                </a:tc>
                <a:tc>
                  <a:txBody>
                    <a:bodyPr/>
                    <a:lstStyle/>
                    <a:p>
                      <a:pPr marR="7620" algn="ctr">
                        <a:lnSpc>
                          <a:spcPts val="1400"/>
                        </a:lnSpc>
                        <a:spcBef>
                          <a:spcPts val="15"/>
                        </a:spcBef>
                      </a:pPr>
                      <a:r>
                        <a:rPr sz="1200" spc="-20" dirty="0">
                          <a:solidFill>
                            <a:srgbClr val="FFFFFF"/>
                          </a:solidFill>
                          <a:latin typeface="Segoe UI"/>
                          <a:cs typeface="Segoe UI"/>
                        </a:rPr>
                        <a:t>data</a:t>
                      </a:r>
                      <a:endParaRPr sz="1200">
                        <a:latin typeface="Segoe UI"/>
                        <a:cs typeface="Segoe UI"/>
                      </a:endParaRPr>
                    </a:p>
                  </a:txBody>
                  <a:tcPr marL="0" marR="0" marT="1905" marB="0"/>
                </a:tc>
                <a:tc>
                  <a:txBody>
                    <a:bodyPr/>
                    <a:lstStyle/>
                    <a:p>
                      <a:pPr marL="77470" algn="ctr">
                        <a:lnSpc>
                          <a:spcPts val="1400"/>
                        </a:lnSpc>
                        <a:spcBef>
                          <a:spcPts val="15"/>
                        </a:spcBef>
                      </a:pPr>
                      <a:r>
                        <a:rPr sz="1200" spc="-20" dirty="0">
                          <a:solidFill>
                            <a:srgbClr val="FFFFFF"/>
                          </a:solidFill>
                          <a:latin typeface="Segoe UI"/>
                          <a:cs typeface="Segoe UI"/>
                        </a:rPr>
                        <a:t>data</a:t>
                      </a:r>
                      <a:endParaRPr sz="1200">
                        <a:latin typeface="Segoe UI"/>
                        <a:cs typeface="Segoe UI"/>
                      </a:endParaRPr>
                    </a:p>
                  </a:txBody>
                  <a:tcPr marL="0" marR="0" marT="1905" marB="0"/>
                </a:tc>
                <a:tc>
                  <a:txBody>
                    <a:bodyPr/>
                    <a:lstStyle/>
                    <a:p>
                      <a:pPr marL="334010" algn="ctr">
                        <a:lnSpc>
                          <a:spcPts val="1400"/>
                        </a:lnSpc>
                        <a:spcBef>
                          <a:spcPts val="15"/>
                        </a:spcBef>
                      </a:pPr>
                      <a:r>
                        <a:rPr sz="1200" spc="-20" dirty="0">
                          <a:solidFill>
                            <a:srgbClr val="FFFFFF"/>
                          </a:solidFill>
                          <a:latin typeface="Segoe UI"/>
                          <a:cs typeface="Segoe UI"/>
                        </a:rPr>
                        <a:t>data</a:t>
                      </a:r>
                      <a:endParaRPr sz="1200">
                        <a:latin typeface="Segoe UI"/>
                        <a:cs typeface="Segoe UI"/>
                      </a:endParaRPr>
                    </a:p>
                  </a:txBody>
                  <a:tcPr marL="0" marR="0" marT="1905" marB="0"/>
                </a:tc>
                <a:extLst>
                  <a:ext uri="{0D108BD9-81ED-4DB2-BD59-A6C34878D82A}">
                    <a16:rowId xmlns:a16="http://schemas.microsoft.com/office/drawing/2014/main" val="10001"/>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pic>
        <p:nvPicPr>
          <p:cNvPr id="6146" name="Picture 2" descr="3d isometric illustration representing Large Language Models">
            <a:extLst>
              <a:ext uri="{FF2B5EF4-FFF2-40B4-BE49-F238E27FC236}">
                <a16:creationId xmlns:a16="http://schemas.microsoft.com/office/drawing/2014/main" id="{E8ABA838-825D-63D1-693D-10FAC758F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934200" y="-381000"/>
            <a:ext cx="6505575" cy="65055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A40D3A8-A92B-EC7F-57F4-F0EACD348B20}"/>
              </a:ext>
            </a:extLst>
          </p:cNvPr>
          <p:cNvSpPr>
            <a:spLocks noGrp="1"/>
          </p:cNvSpPr>
          <p:nvPr>
            <p:ph type="title"/>
          </p:nvPr>
        </p:nvSpPr>
        <p:spPr>
          <a:xfrm>
            <a:off x="575563" y="432561"/>
            <a:ext cx="11040872" cy="553998"/>
          </a:xfrm>
        </p:spPr>
        <p:txBody>
          <a:bodyPr/>
          <a:lstStyle/>
          <a:p>
            <a:r>
              <a:rPr lang="en-US" dirty="0"/>
              <a:t>10 AI terms everyone should know</a:t>
            </a:r>
          </a:p>
        </p:txBody>
      </p:sp>
      <p:sp>
        <p:nvSpPr>
          <p:cNvPr id="5" name="TextBox 4">
            <a:extLst>
              <a:ext uri="{FF2B5EF4-FFF2-40B4-BE49-F238E27FC236}">
                <a16:creationId xmlns:a16="http://schemas.microsoft.com/office/drawing/2014/main" id="{3078E8DF-589E-054A-8332-C7AE8E5B97E4}"/>
              </a:ext>
            </a:extLst>
          </p:cNvPr>
          <p:cNvSpPr txBox="1"/>
          <p:nvPr/>
        </p:nvSpPr>
        <p:spPr>
          <a:xfrm>
            <a:off x="214746" y="1347126"/>
            <a:ext cx="6719454" cy="3754874"/>
          </a:xfrm>
          <a:prstGeom prst="rect">
            <a:avLst/>
          </a:prstGeom>
          <a:noFill/>
        </p:spPr>
        <p:txBody>
          <a:bodyPr wrap="square">
            <a:spAutoFit/>
          </a:bodyPr>
          <a:lstStyle/>
          <a:p>
            <a:r>
              <a:rPr lang="en-US" sz="1400" b="1" dirty="0">
                <a:solidFill>
                  <a:schemeClr val="bg2"/>
                </a:solidFill>
              </a:rPr>
              <a:t>Machine learning</a:t>
            </a:r>
            <a:r>
              <a:rPr lang="en-US" sz="1400" dirty="0">
                <a:solidFill>
                  <a:schemeClr val="bg2"/>
                </a:solidFill>
              </a:rPr>
              <a:t>: A field of computer science where people teach a computer system how to do something by training it to identify patterns and make predictions based on data</a:t>
            </a:r>
          </a:p>
          <a:p>
            <a:endParaRPr lang="en-US" sz="1400" b="1" dirty="0">
              <a:solidFill>
                <a:schemeClr val="bg2"/>
              </a:solidFill>
            </a:endParaRPr>
          </a:p>
          <a:p>
            <a:r>
              <a:rPr lang="en-US" sz="1400" b="1" dirty="0">
                <a:solidFill>
                  <a:schemeClr val="bg2"/>
                </a:solidFill>
              </a:rPr>
              <a:t>Generative AI</a:t>
            </a:r>
            <a:r>
              <a:rPr lang="en-US" sz="1400" dirty="0">
                <a:solidFill>
                  <a:schemeClr val="bg2"/>
                </a:solidFill>
              </a:rPr>
              <a:t>: A type of AI that can make new things, not just provide information about existing things4. It can create things like pictures, music, text, videos and code.</a:t>
            </a:r>
            <a:br>
              <a:rPr lang="en-US" sz="1400" dirty="0">
                <a:solidFill>
                  <a:schemeClr val="bg2"/>
                </a:solidFill>
              </a:rPr>
            </a:br>
            <a:endParaRPr lang="en-US" sz="1400" dirty="0">
              <a:solidFill>
                <a:schemeClr val="bg2"/>
              </a:solidFill>
            </a:endParaRPr>
          </a:p>
          <a:p>
            <a:r>
              <a:rPr lang="en-US" sz="1400" b="1" dirty="0">
                <a:solidFill>
                  <a:schemeClr val="bg2"/>
                </a:solidFill>
              </a:rPr>
              <a:t>Large language models</a:t>
            </a:r>
            <a:r>
              <a:rPr lang="en-US" sz="1400" dirty="0">
                <a:solidFill>
                  <a:schemeClr val="bg2"/>
                </a:solidFill>
              </a:rPr>
              <a:t>: Computing systems that use machine learning techniques to process language and mimic the way humans communicate. They can do things like translate languages, answer questions, summarize text, and write stories.</a:t>
            </a:r>
          </a:p>
          <a:p>
            <a:endParaRPr lang="en-US" sz="1400" dirty="0">
              <a:solidFill>
                <a:schemeClr val="bg2"/>
              </a:solidFill>
            </a:endParaRPr>
          </a:p>
          <a:p>
            <a:r>
              <a:rPr lang="en-US" sz="1400" b="1" dirty="0">
                <a:solidFill>
                  <a:schemeClr val="bg2"/>
                </a:solidFill>
              </a:rPr>
              <a:t>Responsible AI:</a:t>
            </a:r>
            <a:r>
              <a:rPr lang="en-US" sz="1400" dirty="0">
                <a:solidFill>
                  <a:schemeClr val="bg2"/>
                </a:solidFill>
              </a:rPr>
              <a:t> A set of principles and practices that guide people as they try to design AI systems that are safe and fair for everyone6. It involves understanding the data that was used to train the systems and finding ways to mitigate any biases or harms.</a:t>
            </a:r>
          </a:p>
        </p:txBody>
      </p:sp>
    </p:spTree>
    <p:extLst>
      <p:ext uri="{BB962C8B-B14F-4D97-AF65-F5344CB8AC3E}">
        <p14:creationId xmlns:p14="http://schemas.microsoft.com/office/powerpoint/2010/main" val="2276336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a:extLst>
            <a:ext uri="{FF2B5EF4-FFF2-40B4-BE49-F238E27FC236}">
              <a16:creationId xmlns:a16="http://schemas.microsoft.com/office/drawing/2014/main" id="{BB8067F9-381D-75D7-3A92-98113B8ED71C}"/>
            </a:ext>
          </a:extLst>
        </p:cNvPr>
        <p:cNvGrpSpPr/>
        <p:nvPr/>
      </p:nvGrpSpPr>
      <p:grpSpPr>
        <a:xfrm>
          <a:off x="0" y="0"/>
          <a:ext cx="0" cy="0"/>
          <a:chOff x="0" y="0"/>
          <a:chExt cx="0" cy="0"/>
        </a:xfrm>
      </p:grpSpPr>
      <p:pic>
        <p:nvPicPr>
          <p:cNvPr id="6146" name="Picture 2" descr="3d isometric illustration representing Large Language Models">
            <a:extLst>
              <a:ext uri="{FF2B5EF4-FFF2-40B4-BE49-F238E27FC236}">
                <a16:creationId xmlns:a16="http://schemas.microsoft.com/office/drawing/2014/main" id="{6AAE8025-3904-1F9C-C25F-9A6F63A77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934200" y="-381000"/>
            <a:ext cx="6505575" cy="65055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608DE1-B960-0A09-1365-CFD031B9ADA4}"/>
              </a:ext>
            </a:extLst>
          </p:cNvPr>
          <p:cNvSpPr>
            <a:spLocks noGrp="1"/>
          </p:cNvSpPr>
          <p:nvPr>
            <p:ph type="title"/>
          </p:nvPr>
        </p:nvSpPr>
        <p:spPr>
          <a:xfrm>
            <a:off x="575563" y="432561"/>
            <a:ext cx="11040872" cy="553998"/>
          </a:xfrm>
        </p:spPr>
        <p:txBody>
          <a:bodyPr/>
          <a:lstStyle/>
          <a:p>
            <a:r>
              <a:rPr lang="en-US" dirty="0"/>
              <a:t>10 AI terms everyone should know</a:t>
            </a:r>
          </a:p>
        </p:txBody>
      </p:sp>
      <p:sp>
        <p:nvSpPr>
          <p:cNvPr id="5" name="TextBox 4">
            <a:extLst>
              <a:ext uri="{FF2B5EF4-FFF2-40B4-BE49-F238E27FC236}">
                <a16:creationId xmlns:a16="http://schemas.microsoft.com/office/drawing/2014/main" id="{C84BD5F2-4EC3-B2C9-7245-F34B8265B31A}"/>
              </a:ext>
            </a:extLst>
          </p:cNvPr>
          <p:cNvSpPr txBox="1"/>
          <p:nvPr/>
        </p:nvSpPr>
        <p:spPr>
          <a:xfrm>
            <a:off x="575563" y="2385503"/>
            <a:ext cx="6719454" cy="2340128"/>
          </a:xfrm>
          <a:prstGeom prst="rect">
            <a:avLst/>
          </a:prstGeom>
          <a:noFill/>
        </p:spPr>
        <p:txBody>
          <a:bodyPr wrap="square">
            <a:spAutoFit/>
          </a:bodyPr>
          <a:lstStyle/>
          <a:p>
            <a:pPr>
              <a:spcAft>
                <a:spcPts val="1000"/>
              </a:spcAft>
            </a:pPr>
            <a:r>
              <a:rPr kumimoji="0" lang="en-US"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Generative Pre-trained Transformer (GPT)</a:t>
            </a:r>
          </a:p>
          <a:p>
            <a:pPr marL="457200" lvl="1" indent="0">
              <a:buNone/>
            </a:pPr>
            <a:r>
              <a:rPr kumimoji="0" lang="en-US" b="1"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Generative:</a:t>
            </a:r>
            <a:r>
              <a:rPr kumimoji="0" lang="en-US"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 Generates new content</a:t>
            </a:r>
            <a:endParaRPr kumimoji="0" lang="en-US" b="0" i="0" u="none" strike="noStrike" kern="1200" cap="none" spc="0" normalizeH="0" baseline="0" noProof="0" dirty="0">
              <a:ln>
                <a:noFill/>
              </a:ln>
              <a:solidFill>
                <a:srgbClr val="000000"/>
              </a:solidFill>
              <a:effectLst/>
              <a:uLnTx/>
              <a:uFillTx/>
              <a:latin typeface="Segoe UI Light" panose="020B0502040204020203" pitchFamily="34" charset="0"/>
              <a:cs typeface="Segoe UI Light" panose="020B0502040204020203" pitchFamily="34" charset="0"/>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Pre-Trained:</a:t>
            </a:r>
            <a:r>
              <a:rPr kumimoji="0" lang="en-US"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 Trained on data before fine-tuning</a:t>
            </a:r>
          </a:p>
          <a:p>
            <a:pPr marL="457200" marR="0" lvl="1" indent="0" algn="l" defTabSz="914400" rtl="0" eaLnBrk="1" fontAlgn="auto" latinLnBrk="0" hangingPunct="1">
              <a:lnSpc>
                <a:spcPct val="90000"/>
              </a:lnSpc>
              <a:spcBef>
                <a:spcPts val="500"/>
              </a:spcBef>
              <a:spcAft>
                <a:spcPts val="2000"/>
              </a:spcAft>
              <a:buClrTx/>
              <a:buSzTx/>
              <a:buFont typeface="Arial" panose="020B0604020202020204" pitchFamily="34" charset="0"/>
              <a:buNone/>
              <a:tabLst/>
              <a:defRPr/>
            </a:pPr>
            <a:r>
              <a:rPr kumimoji="0" lang="en-US" b="1"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Transformer:</a:t>
            </a:r>
            <a:r>
              <a:rPr kumimoji="0" lang="en-US"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 Understands relationships b/w words</a:t>
            </a:r>
          </a:p>
          <a:p>
            <a:pPr>
              <a:spcAft>
                <a:spcPts val="1000"/>
              </a:spcAft>
            </a:pPr>
            <a:r>
              <a:rPr kumimoji="0" lang="en-US"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"Few-shot" learning</a:t>
            </a:r>
          </a:p>
          <a:p>
            <a:pPr>
              <a:spcAft>
                <a:spcPts val="1000"/>
              </a:spcAft>
            </a:pPr>
            <a:r>
              <a:rPr kumimoji="0" lang="en-US"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Reinforcement Learning from Human Feedback (RLHF</a:t>
            </a:r>
            <a:endParaRPr lang="en-US" sz="1200" dirty="0">
              <a:solidFill>
                <a:schemeClr val="bg2"/>
              </a:solidFill>
            </a:endParaRPr>
          </a:p>
        </p:txBody>
      </p:sp>
      <p:sp>
        <p:nvSpPr>
          <p:cNvPr id="3" name="AutoShape 2" descr="Diagram showing the different generations of LLMs associated with the number of parameters each model has.">
            <a:extLst>
              <a:ext uri="{FF2B5EF4-FFF2-40B4-BE49-F238E27FC236}">
                <a16:creationId xmlns:a16="http://schemas.microsoft.com/office/drawing/2014/main" id="{7A4881CE-744F-AC7A-90E6-8DB4E61ECC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65513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a:extLst>
            <a:ext uri="{FF2B5EF4-FFF2-40B4-BE49-F238E27FC236}">
              <a16:creationId xmlns:a16="http://schemas.microsoft.com/office/drawing/2014/main" id="{97C6955F-BAE5-B489-BF94-C674BE45EE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9B62C9-12F6-2DEF-0A59-3F610B9B0AF5}"/>
              </a:ext>
            </a:extLst>
          </p:cNvPr>
          <p:cNvSpPr>
            <a:spLocks noGrp="1"/>
          </p:cNvSpPr>
          <p:nvPr>
            <p:ph type="title"/>
          </p:nvPr>
        </p:nvSpPr>
        <p:spPr>
          <a:xfrm>
            <a:off x="575563" y="432561"/>
            <a:ext cx="11040872" cy="553998"/>
          </a:xfrm>
        </p:spPr>
        <p:txBody>
          <a:bodyPr/>
          <a:lstStyle/>
          <a:p>
            <a:r>
              <a:rPr lang="en-US" dirty="0"/>
              <a:t>10 AI terms everyone should know</a:t>
            </a:r>
          </a:p>
        </p:txBody>
      </p:sp>
      <p:sp>
        <p:nvSpPr>
          <p:cNvPr id="3" name="AutoShape 2" descr="Diagram showing the different generations of LLMs associated with the number of parameters each model has.">
            <a:extLst>
              <a:ext uri="{FF2B5EF4-FFF2-40B4-BE49-F238E27FC236}">
                <a16:creationId xmlns:a16="http://schemas.microsoft.com/office/drawing/2014/main" id="{AFDCF446-BD10-7771-0972-3558007412D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screenshot of a text prompt regarding an email where the instruction to extract the mailing address from the text">
            <a:extLst>
              <a:ext uri="{FF2B5EF4-FFF2-40B4-BE49-F238E27FC236}">
                <a16:creationId xmlns:a16="http://schemas.microsoft.com/office/drawing/2014/main" id="{DA00EA3F-A9EE-1737-799B-3FFA0B175EF4}"/>
              </a:ext>
            </a:extLst>
          </p:cNvPr>
          <p:cNvPicPr>
            <a:picLocks noChangeAspect="1"/>
          </p:cNvPicPr>
          <p:nvPr/>
        </p:nvPicPr>
        <p:blipFill rotWithShape="1">
          <a:blip r:embed="rId3"/>
          <a:srcRect t="25699"/>
          <a:stretch/>
        </p:blipFill>
        <p:spPr>
          <a:xfrm>
            <a:off x="152400" y="1460346"/>
            <a:ext cx="11018520" cy="3667926"/>
          </a:xfrm>
          <a:prstGeom prst="rect">
            <a:avLst/>
          </a:prstGeom>
        </p:spPr>
      </p:pic>
      <p:sp>
        <p:nvSpPr>
          <p:cNvPr id="6" name="Rectangle: Rounded Corners 5">
            <a:extLst>
              <a:ext uri="{FF2B5EF4-FFF2-40B4-BE49-F238E27FC236}">
                <a16:creationId xmlns:a16="http://schemas.microsoft.com/office/drawing/2014/main" id="{2B5ED3BE-31DA-8F33-259A-D4ED11B60DC0}"/>
              </a:ext>
              <a:ext uri="{C183D7F6-B498-43B3-948B-1728B52AA6E4}">
                <adec:decorative xmlns:adec="http://schemas.microsoft.com/office/drawing/2017/decorative" val="1"/>
              </a:ext>
            </a:extLst>
          </p:cNvPr>
          <p:cNvSpPr/>
          <p:nvPr/>
        </p:nvSpPr>
        <p:spPr bwMode="auto">
          <a:xfrm>
            <a:off x="424293" y="1856615"/>
            <a:ext cx="3797084" cy="286603"/>
          </a:xfrm>
          <a:prstGeom prst="roundRect">
            <a:avLst/>
          </a:prstGeom>
          <a:noFill/>
          <a:ln w="19050" cap="flat" cmpd="sng" algn="ctr">
            <a:solidFill>
              <a:srgbClr val="0070C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BD036A43-0718-58FC-44CA-00B1F379F61E}"/>
              </a:ext>
              <a:ext uri="{C183D7F6-B498-43B3-948B-1728B52AA6E4}">
                <adec:decorative xmlns:adec="http://schemas.microsoft.com/office/drawing/2017/decorative" val="1"/>
              </a:ext>
            </a:extLst>
          </p:cNvPr>
          <p:cNvSpPr/>
          <p:nvPr/>
        </p:nvSpPr>
        <p:spPr bwMode="auto">
          <a:xfrm>
            <a:off x="345579" y="1774119"/>
            <a:ext cx="10409071" cy="2639790"/>
          </a:xfrm>
          <a:prstGeom prst="roundRect">
            <a:avLst>
              <a:gd name="adj" fmla="val 7063"/>
            </a:avLst>
          </a:prstGeom>
          <a:noFill/>
          <a:ln w="19050" cap="flat" cmpd="sng" algn="ctr">
            <a:solidFill>
              <a:srgbClr val="0F780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6189D1B6-45F2-C1FE-A2CD-9677BDBE4878}"/>
              </a:ext>
              <a:ext uri="{C183D7F6-B498-43B3-948B-1728B52AA6E4}">
                <adec:decorative xmlns:adec="http://schemas.microsoft.com/office/drawing/2017/decorative" val="1"/>
              </a:ext>
            </a:extLst>
          </p:cNvPr>
          <p:cNvSpPr/>
          <p:nvPr/>
        </p:nvSpPr>
        <p:spPr bwMode="auto">
          <a:xfrm>
            <a:off x="424293" y="4591604"/>
            <a:ext cx="3360275" cy="252698"/>
          </a:xfrm>
          <a:prstGeom prst="roundRect">
            <a:avLst/>
          </a:prstGeom>
          <a:noFill/>
          <a:ln w="19050"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5D11C02A-9956-58E5-1C8F-201BD9110CDB}"/>
              </a:ext>
              <a:ext uri="{C183D7F6-B498-43B3-948B-1728B52AA6E4}">
                <adec:decorative xmlns:adec="http://schemas.microsoft.com/office/drawing/2017/decorative" val="1"/>
              </a:ext>
            </a:extLst>
          </p:cNvPr>
          <p:cNvSpPr/>
          <p:nvPr/>
        </p:nvSpPr>
        <p:spPr bwMode="auto">
          <a:xfrm>
            <a:off x="453476" y="4626851"/>
            <a:ext cx="3301908" cy="180142"/>
          </a:xfrm>
          <a:prstGeom prst="round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E2CA12C5-29A6-779D-4D7D-22A105607672}"/>
              </a:ext>
            </a:extLst>
          </p:cNvPr>
          <p:cNvSpPr txBox="1"/>
          <p:nvPr/>
        </p:nvSpPr>
        <p:spPr>
          <a:xfrm>
            <a:off x="152400" y="5454470"/>
            <a:ext cx="33502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Prompt—</a:t>
            </a:r>
            <a:r>
              <a:rPr kumimoji="0" lang="en-US" sz="1800" b="0" i="0" u="none" strike="noStrike" kern="0" cap="none" spc="0" normalizeH="0" baseline="0" noProof="0">
                <a:ln>
                  <a:noFill/>
                </a:ln>
                <a:solidFill>
                  <a:srgbClr val="FFFFFF"/>
                </a:solidFill>
                <a:effectLst/>
                <a:uLnTx/>
                <a:uFillTx/>
                <a:latin typeface="Segoe UI"/>
                <a:ea typeface="+mn-ea"/>
                <a:cs typeface="+mn-cs"/>
              </a:rPr>
              <a:t>Text input that provides some context to the engine on what is expecting.</a:t>
            </a:r>
          </a:p>
        </p:txBody>
      </p:sp>
      <p:sp>
        <p:nvSpPr>
          <p:cNvPr id="11" name="TextBox 10">
            <a:extLst>
              <a:ext uri="{FF2B5EF4-FFF2-40B4-BE49-F238E27FC236}">
                <a16:creationId xmlns:a16="http://schemas.microsoft.com/office/drawing/2014/main" id="{316838BD-B15B-74F6-7403-E5D5B866C8B4}"/>
              </a:ext>
            </a:extLst>
          </p:cNvPr>
          <p:cNvSpPr txBox="1"/>
          <p:nvPr/>
        </p:nvSpPr>
        <p:spPr>
          <a:xfrm>
            <a:off x="4416021" y="5458305"/>
            <a:ext cx="310744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Completion—</a:t>
            </a:r>
            <a:r>
              <a:rPr kumimoji="0" lang="en-US" sz="1800" b="0" i="0" u="none" strike="noStrike" kern="0" cap="none" spc="0" normalizeH="0" baseline="0" noProof="0">
                <a:ln>
                  <a:noFill/>
                </a:ln>
                <a:solidFill>
                  <a:srgbClr val="FFFFFF"/>
                </a:solidFill>
                <a:effectLst/>
                <a:uLnTx/>
                <a:uFillTx/>
                <a:latin typeface="Segoe UI"/>
                <a:ea typeface="+mn-ea"/>
                <a:cs typeface="+mn-cs"/>
              </a:rPr>
              <a:t>Output that </a:t>
            </a:r>
            <a:r>
              <a:rPr lang="en-US" kern="0">
                <a:solidFill>
                  <a:srgbClr val="FFFFFF"/>
                </a:solidFill>
                <a:latin typeface="Segoe UI"/>
              </a:rPr>
              <a:t>the model </a:t>
            </a:r>
            <a:r>
              <a:rPr kumimoji="0" lang="en-US" sz="1800" b="0" i="0" u="none" strike="noStrike" kern="0" cap="none" spc="0" normalizeH="0" baseline="0" noProof="0">
                <a:ln>
                  <a:noFill/>
                </a:ln>
                <a:solidFill>
                  <a:srgbClr val="FFFFFF"/>
                </a:solidFill>
                <a:effectLst/>
                <a:uLnTx/>
                <a:uFillTx/>
                <a:latin typeface="Segoe UI"/>
                <a:ea typeface="+mn-ea"/>
                <a:cs typeface="+mn-cs"/>
              </a:rPr>
              <a:t>generates based on the prompt. </a:t>
            </a:r>
          </a:p>
        </p:txBody>
      </p:sp>
      <p:cxnSp>
        <p:nvCxnSpPr>
          <p:cNvPr id="12" name="Connector: Elbow 11">
            <a:extLst>
              <a:ext uri="{FF2B5EF4-FFF2-40B4-BE49-F238E27FC236}">
                <a16:creationId xmlns:a16="http://schemas.microsoft.com/office/drawing/2014/main" id="{72E4AB7E-791A-238A-23EC-E01348409A4B}"/>
              </a:ext>
              <a:ext uri="{C183D7F6-B498-43B3-948B-1728B52AA6E4}">
                <adec:decorative xmlns:adec="http://schemas.microsoft.com/office/drawing/2017/decorative" val="1"/>
              </a:ext>
            </a:extLst>
          </p:cNvPr>
          <p:cNvCxnSpPr>
            <a:cxnSpLocks/>
            <a:endCxn id="4" idx="1"/>
          </p:cNvCxnSpPr>
          <p:nvPr/>
        </p:nvCxnSpPr>
        <p:spPr>
          <a:xfrm rot="10800000">
            <a:off x="152400" y="3294310"/>
            <a:ext cx="12700" cy="2854171"/>
          </a:xfrm>
          <a:prstGeom prst="bentConnector3">
            <a:avLst>
              <a:gd name="adj1" fmla="val 1800000"/>
            </a:avLst>
          </a:prstGeom>
          <a:ln>
            <a:solidFill>
              <a:srgbClr val="0F780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19D0483-ADE7-850E-43D6-E1551C6BF742}"/>
              </a:ext>
              <a:ext uri="{C183D7F6-B498-43B3-948B-1728B52AA6E4}">
                <adec:decorative xmlns:adec="http://schemas.microsoft.com/office/drawing/2017/decorative" val="1"/>
              </a:ext>
            </a:extLst>
          </p:cNvPr>
          <p:cNvCxnSpPr>
            <a:cxnSpLocks/>
            <a:stCxn id="11" idx="1"/>
            <a:endCxn id="8" idx="3"/>
          </p:cNvCxnSpPr>
          <p:nvPr/>
        </p:nvCxnSpPr>
        <p:spPr>
          <a:xfrm rot="10800000">
            <a:off x="3784569" y="4717954"/>
            <a:ext cx="631453" cy="1202017"/>
          </a:xfrm>
          <a:prstGeom prst="bentConnector3">
            <a:avLst>
              <a:gd name="adj1" fmla="val 50000"/>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7303CAD-5560-ACF5-5521-4141C2C3196D}"/>
              </a:ext>
            </a:extLst>
          </p:cNvPr>
          <p:cNvSpPr txBox="1"/>
          <p:nvPr/>
        </p:nvSpPr>
        <p:spPr>
          <a:xfrm>
            <a:off x="1078451" y="5451053"/>
            <a:ext cx="1547761" cy="923330"/>
          </a:xfrm>
          <a:prstGeom prst="rect">
            <a:avLst/>
          </a:prstGeom>
          <a:noFill/>
        </p:spPr>
        <p:txBody>
          <a:bodyPr wrap="square" anchor="ctr">
            <a:norm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some context </a:t>
            </a:r>
          </a:p>
        </p:txBody>
      </p:sp>
      <p:sp>
        <p:nvSpPr>
          <p:cNvPr id="15" name="TextBox 14">
            <a:extLst>
              <a:ext uri="{FF2B5EF4-FFF2-40B4-BE49-F238E27FC236}">
                <a16:creationId xmlns:a16="http://schemas.microsoft.com/office/drawing/2014/main" id="{10EC83DA-10D6-7940-9551-A4B0897581A2}"/>
              </a:ext>
            </a:extLst>
          </p:cNvPr>
          <p:cNvSpPr txBox="1"/>
          <p:nvPr/>
        </p:nvSpPr>
        <p:spPr>
          <a:xfrm>
            <a:off x="7995018" y="5522891"/>
            <a:ext cx="33502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Token —</a:t>
            </a:r>
            <a:r>
              <a:rPr kumimoji="0" lang="en-US" sz="1800" b="0" i="0" u="none" strike="noStrike" kern="0" cap="none" spc="0" normalizeH="0" baseline="0" noProof="0">
                <a:ln>
                  <a:noFill/>
                </a:ln>
                <a:solidFill>
                  <a:srgbClr val="FFFFFF"/>
                </a:solidFill>
                <a:effectLst/>
                <a:uLnTx/>
                <a:uFillTx/>
                <a:latin typeface="Segoe UI"/>
                <a:ea typeface="+mn-ea"/>
                <a:cs typeface="+mn-cs"/>
              </a:rPr>
              <a:t> partial or full words processed and produced</a:t>
            </a:r>
            <a:r>
              <a:rPr kumimoji="0" lang="en-US" sz="1800" b="0" i="0" u="none" strike="noStrike" kern="0" cap="none" spc="0" normalizeH="0" noProof="0">
                <a:ln>
                  <a:noFill/>
                </a:ln>
                <a:solidFill>
                  <a:srgbClr val="FFFFFF"/>
                </a:solidFill>
                <a:effectLst/>
                <a:uLnTx/>
                <a:uFillTx/>
                <a:latin typeface="Segoe UI"/>
                <a:ea typeface="+mn-ea"/>
                <a:cs typeface="+mn-cs"/>
              </a:rPr>
              <a:t> by the GPT models</a:t>
            </a: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cxnSp>
        <p:nvCxnSpPr>
          <p:cNvPr id="16" name="Connector: Elbow 15">
            <a:extLst>
              <a:ext uri="{FF2B5EF4-FFF2-40B4-BE49-F238E27FC236}">
                <a16:creationId xmlns:a16="http://schemas.microsoft.com/office/drawing/2014/main" id="{2A2862EB-9925-7970-C4EC-B4F5BAE08931}"/>
              </a:ext>
              <a:ext uri="{C183D7F6-B498-43B3-948B-1728B52AA6E4}">
                <adec:decorative xmlns:adec="http://schemas.microsoft.com/office/drawing/2017/decorative" val="1"/>
              </a:ext>
            </a:extLst>
          </p:cNvPr>
          <p:cNvCxnSpPr>
            <a:cxnSpLocks/>
            <a:stCxn id="15" idx="0"/>
            <a:endCxn id="18" idx="2"/>
          </p:cNvCxnSpPr>
          <p:nvPr/>
        </p:nvCxnSpPr>
        <p:spPr>
          <a:xfrm rot="16200000" flipV="1">
            <a:off x="6413658" y="2266395"/>
            <a:ext cx="2548948" cy="3964044"/>
          </a:xfrm>
          <a:prstGeom prst="bentConnector3">
            <a:avLst>
              <a:gd name="adj1" fmla="val 50000"/>
            </a:avLst>
          </a:prstGeom>
          <a:ln>
            <a:solidFill>
              <a:srgbClr val="7030A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90D87EE-5285-5CA0-ADB6-742756DF9F79}"/>
              </a:ext>
              <a:ext uri="{C183D7F6-B498-43B3-948B-1728B52AA6E4}">
                <adec:decorative xmlns:adec="http://schemas.microsoft.com/office/drawing/2017/decorative" val="1"/>
              </a:ext>
            </a:extLst>
          </p:cNvPr>
          <p:cNvGrpSpPr/>
          <p:nvPr/>
        </p:nvGrpSpPr>
        <p:grpSpPr>
          <a:xfrm>
            <a:off x="4563110" y="2881163"/>
            <a:ext cx="2286000" cy="92780"/>
            <a:chOff x="4998973" y="2826634"/>
            <a:chExt cx="2286000" cy="92780"/>
          </a:xfrm>
        </p:grpSpPr>
        <p:sp>
          <p:nvSpPr>
            <p:cNvPr id="18" name="Rectangle: Rounded Corners 17">
              <a:extLst>
                <a:ext uri="{FF2B5EF4-FFF2-40B4-BE49-F238E27FC236}">
                  <a16:creationId xmlns:a16="http://schemas.microsoft.com/office/drawing/2014/main" id="{022E3860-9030-6236-79A8-21C2E834F19F}"/>
                </a:ext>
              </a:extLst>
            </p:cNvPr>
            <p:cNvSpPr/>
            <p:nvPr/>
          </p:nvSpPr>
          <p:spPr bwMode="auto">
            <a:xfrm>
              <a:off x="4998973" y="2826634"/>
              <a:ext cx="2286000" cy="9278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000000"/>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ACA6198C-1D97-CD03-7492-A67598F05478}"/>
                </a:ext>
              </a:extLst>
            </p:cNvPr>
            <p:cNvGrpSpPr/>
            <p:nvPr/>
          </p:nvGrpSpPr>
          <p:grpSpPr>
            <a:xfrm>
              <a:off x="5083307" y="2871787"/>
              <a:ext cx="2141406" cy="1"/>
              <a:chOff x="5083307" y="2871787"/>
              <a:chExt cx="2141406" cy="1"/>
            </a:xfrm>
          </p:grpSpPr>
          <p:cxnSp>
            <p:nvCxnSpPr>
              <p:cNvPr id="20" name="Straight Connector 19">
                <a:extLst>
                  <a:ext uri="{FF2B5EF4-FFF2-40B4-BE49-F238E27FC236}">
                    <a16:creationId xmlns:a16="http://schemas.microsoft.com/office/drawing/2014/main" id="{28AABDD4-1A3D-EA25-B346-145A4E6BFEFE}"/>
                  </a:ext>
                </a:extLst>
              </p:cNvPr>
              <p:cNvCxnSpPr>
                <a:cxnSpLocks/>
              </p:cNvCxnSpPr>
              <p:nvPr/>
            </p:nvCxnSpPr>
            <p:spPr>
              <a:xfrm>
                <a:off x="5083307" y="2871787"/>
                <a:ext cx="103056"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607E0D-4280-A5D5-0D09-833C83E0BCC5}"/>
                  </a:ext>
                </a:extLst>
              </p:cNvPr>
              <p:cNvCxnSpPr>
                <a:cxnSpLocks/>
              </p:cNvCxnSpPr>
              <p:nvPr/>
            </p:nvCxnSpPr>
            <p:spPr>
              <a:xfrm>
                <a:off x="5239914" y="2871787"/>
                <a:ext cx="646536"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020F4D4-5053-2F6E-20CA-B29F22BACB09}"/>
                  </a:ext>
                </a:extLst>
              </p:cNvPr>
              <p:cNvCxnSpPr>
                <a:cxnSpLocks/>
              </p:cNvCxnSpPr>
              <p:nvPr/>
            </p:nvCxnSpPr>
            <p:spPr>
              <a:xfrm>
                <a:off x="5943930" y="2871787"/>
                <a:ext cx="242558"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978ECF-A8F1-0372-A8BF-92878C44567F}"/>
                  </a:ext>
                </a:extLst>
              </p:cNvPr>
              <p:cNvCxnSpPr>
                <a:cxnSpLocks/>
              </p:cNvCxnSpPr>
              <p:nvPr/>
            </p:nvCxnSpPr>
            <p:spPr>
              <a:xfrm>
                <a:off x="6258388" y="2871787"/>
                <a:ext cx="199562"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1FED58B-F14B-7CCC-A7E6-E0066BB3F49C}"/>
                  </a:ext>
                </a:extLst>
              </p:cNvPr>
              <p:cNvCxnSpPr>
                <a:cxnSpLocks/>
              </p:cNvCxnSpPr>
              <p:nvPr/>
            </p:nvCxnSpPr>
            <p:spPr>
              <a:xfrm>
                <a:off x="6529850" y="2871787"/>
                <a:ext cx="694863"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3389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000"/>
                                        <p:tgtEl>
                                          <p:spTgt spid="7"/>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par>
                                <p:cTn id="20" presetID="3" presetClass="emph" presetSubtype="2" fill="hold" grpId="1" nodeType="withEffect">
                                  <p:stCondLst>
                                    <p:cond delay="500"/>
                                  </p:stCondLst>
                                  <p:childTnLst>
                                    <p:animClr clrSpc="rgb" dir="cw">
                                      <p:cBhvr override="childStyle">
                                        <p:cTn id="21" dur="1000" fill="hold"/>
                                        <p:tgtEl>
                                          <p:spTgt spid="14"/>
                                        </p:tgtEl>
                                        <p:attrNameLst>
                                          <p:attrName>style.color</p:attrName>
                                        </p:attrNameLst>
                                      </p:cBhvr>
                                      <p:to>
                                        <a:schemeClr val="accent2"/>
                                      </p:to>
                                    </p:animClr>
                                  </p:childTnLst>
                                </p:cTn>
                              </p:par>
                            </p:childTnLst>
                          </p:cTn>
                        </p:par>
                        <p:par>
                          <p:cTn id="22" fill="hold">
                            <p:stCondLst>
                              <p:cond delay="1500"/>
                            </p:stCondLst>
                            <p:childTnLst>
                              <p:par>
                                <p:cTn id="23" presetID="21" presetClass="entr" presetSubtype="1"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75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down)">
                                      <p:cBhvr>
                                        <p:cTn id="38" dur="500"/>
                                        <p:tgtEl>
                                          <p:spTgt spid="13"/>
                                        </p:tgtEl>
                                      </p:cBhvr>
                                    </p:animEffect>
                                  </p:childTnLst>
                                </p:cTn>
                              </p:par>
                            </p:childTnLst>
                          </p:cTn>
                        </p:par>
                        <p:par>
                          <p:cTn id="39" fill="hold">
                            <p:stCondLst>
                              <p:cond delay="1500"/>
                            </p:stCondLst>
                            <p:childTnLst>
                              <p:par>
                                <p:cTn id="40" presetID="21" presetClass="entr" presetSubtype="1"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heel(1)">
                                      <p:cBhvr>
                                        <p:cTn id="42" dur="10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par>
                          <p:cTn id="48" fill="hold">
                            <p:stCondLst>
                              <p:cond delay="500"/>
                            </p:stCondLst>
                            <p:childTnLst>
                              <p:par>
                                <p:cTn id="49" presetID="22" presetClass="entr" presetSubtype="4"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4" grpId="0"/>
      <p:bldP spid="14" grpId="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Untitled design (23)">
            <a:hlinkClick r:id="rId2"/>
            <a:extLst>
              <a:ext uri="{FF2B5EF4-FFF2-40B4-BE49-F238E27FC236}">
                <a16:creationId xmlns:a16="http://schemas.microsoft.com/office/drawing/2014/main" id="{BDC0CB55-86DA-EDA4-289A-74297DD3B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7990" y="1292669"/>
            <a:ext cx="3842983" cy="192149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hlinkClick r:id="rId4"/>
            <a:extLst>
              <a:ext uri="{FF2B5EF4-FFF2-40B4-BE49-F238E27FC236}">
                <a16:creationId xmlns:a16="http://schemas.microsoft.com/office/drawing/2014/main" id="{C96809D4-4C5B-CFFB-34CF-58ED87ECEE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929082"/>
            <a:ext cx="1905001"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hlinkClick r:id="rId6"/>
            <a:extLst>
              <a:ext uri="{FF2B5EF4-FFF2-40B4-BE49-F238E27FC236}">
                <a16:creationId xmlns:a16="http://schemas.microsoft.com/office/drawing/2014/main" id="{9ADEB658-7321-4B36-D3B0-8B52FE7357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4500" y="2032095"/>
            <a:ext cx="1952625" cy="79057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a:hlinkClick r:id="rId8"/>
            <a:extLst>
              <a:ext uri="{FF2B5EF4-FFF2-40B4-BE49-F238E27FC236}">
                <a16:creationId xmlns:a16="http://schemas.microsoft.com/office/drawing/2014/main" id="{82E1E867-1FCD-4682-6597-81AC99C9759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9600" y="4191000"/>
            <a:ext cx="3842983" cy="88869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hlinkClick r:id="rId10"/>
            <a:extLst>
              <a:ext uri="{FF2B5EF4-FFF2-40B4-BE49-F238E27FC236}">
                <a16:creationId xmlns:a16="http://schemas.microsoft.com/office/drawing/2014/main" id="{3359CB07-6241-3AD0-C935-5E867B116C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24600" y="3870015"/>
            <a:ext cx="4610101" cy="24193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4C830EC-9958-CE9C-7D88-4682D78228C7}"/>
              </a:ext>
            </a:extLst>
          </p:cNvPr>
          <p:cNvSpPr>
            <a:spLocks noGrp="1"/>
          </p:cNvSpPr>
          <p:nvPr>
            <p:ph type="title"/>
          </p:nvPr>
        </p:nvSpPr>
        <p:spPr>
          <a:xfrm>
            <a:off x="152400" y="184673"/>
            <a:ext cx="11040872" cy="1107996"/>
          </a:xfrm>
        </p:spPr>
        <p:txBody>
          <a:bodyPr/>
          <a:lstStyle/>
          <a:p>
            <a:r>
              <a:rPr lang="en-US" dirty="0">
                <a:solidFill>
                  <a:srgbClr val="002060"/>
                </a:solidFill>
              </a:rPr>
              <a:t>MCT Summit Sponsor</a:t>
            </a:r>
            <a:br>
              <a:rPr lang="en-US" dirty="0">
                <a:solidFill>
                  <a:srgbClr val="002060"/>
                </a:solidFill>
              </a:rPr>
            </a:br>
            <a:endParaRPr lang="en-US" dirty="0">
              <a:solidFill>
                <a:srgbClr val="002060"/>
              </a:solidFill>
            </a:endParaRPr>
          </a:p>
        </p:txBody>
      </p:sp>
    </p:spTree>
    <p:extLst>
      <p:ext uri="{BB962C8B-B14F-4D97-AF65-F5344CB8AC3E}">
        <p14:creationId xmlns:p14="http://schemas.microsoft.com/office/powerpoint/2010/main" val="443604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a:extLst>
            <a:ext uri="{FF2B5EF4-FFF2-40B4-BE49-F238E27FC236}">
              <a16:creationId xmlns:a16="http://schemas.microsoft.com/office/drawing/2014/main" id="{2036FA2E-A4CC-474E-6CF5-0801D4A78BA8}"/>
            </a:ext>
          </a:extLst>
        </p:cNvPr>
        <p:cNvGrpSpPr/>
        <p:nvPr/>
      </p:nvGrpSpPr>
      <p:grpSpPr>
        <a:xfrm>
          <a:off x="0" y="0"/>
          <a:ext cx="0" cy="0"/>
          <a:chOff x="0" y="0"/>
          <a:chExt cx="0" cy="0"/>
        </a:xfrm>
      </p:grpSpPr>
      <p:pic>
        <p:nvPicPr>
          <p:cNvPr id="6146" name="Picture 2" descr="3d isometric illustration representing Large Language Models">
            <a:extLst>
              <a:ext uri="{FF2B5EF4-FFF2-40B4-BE49-F238E27FC236}">
                <a16:creationId xmlns:a16="http://schemas.microsoft.com/office/drawing/2014/main" id="{78596B8B-D454-65B5-8D3E-A06DCB8B3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934200" y="-381000"/>
            <a:ext cx="6505575" cy="65055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6A6881D-4552-59F1-3697-EA9AA8C5E592}"/>
              </a:ext>
            </a:extLst>
          </p:cNvPr>
          <p:cNvSpPr>
            <a:spLocks noGrp="1"/>
          </p:cNvSpPr>
          <p:nvPr>
            <p:ph type="title"/>
          </p:nvPr>
        </p:nvSpPr>
        <p:spPr>
          <a:xfrm>
            <a:off x="575563" y="432561"/>
            <a:ext cx="11040872" cy="553998"/>
          </a:xfrm>
        </p:spPr>
        <p:txBody>
          <a:bodyPr/>
          <a:lstStyle/>
          <a:p>
            <a:r>
              <a:rPr lang="en-US" dirty="0"/>
              <a:t>10 AI terms everyone should know</a:t>
            </a:r>
          </a:p>
        </p:txBody>
      </p:sp>
      <p:sp>
        <p:nvSpPr>
          <p:cNvPr id="5" name="TextBox 4">
            <a:extLst>
              <a:ext uri="{FF2B5EF4-FFF2-40B4-BE49-F238E27FC236}">
                <a16:creationId xmlns:a16="http://schemas.microsoft.com/office/drawing/2014/main" id="{E4664C44-DD6D-CEA0-6329-79AAF090358B}"/>
              </a:ext>
            </a:extLst>
          </p:cNvPr>
          <p:cNvSpPr txBox="1"/>
          <p:nvPr/>
        </p:nvSpPr>
        <p:spPr>
          <a:xfrm>
            <a:off x="214746" y="1324042"/>
            <a:ext cx="6719454" cy="5101397"/>
          </a:xfrm>
          <a:prstGeom prst="rect">
            <a:avLst/>
          </a:prstGeom>
          <a:noFill/>
        </p:spPr>
        <p:txBody>
          <a:bodyPr wrap="square">
            <a:spAutoFit/>
          </a:bodyPr>
          <a:lstStyle/>
          <a:p>
            <a:r>
              <a:rPr lang="en-US" sz="1050" b="1" dirty="0">
                <a:solidFill>
                  <a:schemeClr val="bg2"/>
                </a:solidFill>
              </a:rPr>
              <a:t>Hallucinations:</a:t>
            </a:r>
            <a:r>
              <a:rPr lang="en-US" sz="1050" dirty="0">
                <a:solidFill>
                  <a:schemeClr val="bg2"/>
                </a:solidFill>
              </a:rPr>
              <a:t> When an AI model generates incorrect information but presents it as if it were a fact. This can happen due to insufficient, outdated, or low-quality training data, overfitting, use of idioms or slang expressions, or adversarial attacks.</a:t>
            </a:r>
          </a:p>
          <a:p>
            <a:endParaRPr lang="en-US" sz="1050" b="1" dirty="0">
              <a:solidFill>
                <a:schemeClr val="bg2"/>
              </a:solidFill>
            </a:endParaRPr>
          </a:p>
          <a:p>
            <a:r>
              <a:rPr lang="en-US" sz="1050" b="1" dirty="0">
                <a:solidFill>
                  <a:schemeClr val="bg2"/>
                </a:solidFill>
              </a:rPr>
              <a:t>OpenAI</a:t>
            </a:r>
            <a:r>
              <a:rPr lang="en-US" sz="1050" dirty="0">
                <a:solidFill>
                  <a:schemeClr val="bg2"/>
                </a:solidFill>
              </a:rPr>
              <a:t>: A research organization that aims to create and promote artificial intelligence that can benefit humanity, without being constrained by profit or corporate agendas. It is backed by Microsoft and other prominent tech companies and individuals.</a:t>
            </a:r>
          </a:p>
          <a:p>
            <a:endParaRPr lang="en-US" sz="1050" b="1" dirty="0">
              <a:solidFill>
                <a:schemeClr val="bg2"/>
              </a:solidFill>
            </a:endParaRPr>
          </a:p>
          <a:p>
            <a:r>
              <a:rPr lang="en-US" sz="1050" b="1" dirty="0">
                <a:solidFill>
                  <a:schemeClr val="bg2"/>
                </a:solidFill>
              </a:rPr>
              <a:t>GPT</a:t>
            </a:r>
            <a:r>
              <a:rPr lang="en-US" sz="1050" dirty="0">
                <a:solidFill>
                  <a:schemeClr val="bg2"/>
                </a:solidFill>
              </a:rPr>
              <a:t>: A series of large language models developed by OpenAI that use deep neural networks to generate natural language texts. The latest version, GPT-4, has 175 billion parameters and can perform various natural language tasks, such as answering questions, writing essays, and creating code.</a:t>
            </a:r>
          </a:p>
          <a:p>
            <a:endParaRPr lang="en-US" sz="1050" b="1" dirty="0">
              <a:solidFill>
                <a:schemeClr val="bg2"/>
              </a:solidFill>
            </a:endParaRPr>
          </a:p>
          <a:p>
            <a:r>
              <a:rPr lang="en-US" sz="1050" b="1" dirty="0">
                <a:solidFill>
                  <a:schemeClr val="bg2"/>
                </a:solidFill>
              </a:rPr>
              <a:t>ChatGPT</a:t>
            </a:r>
            <a:r>
              <a:rPr lang="en-US" sz="1050" dirty="0">
                <a:solidFill>
                  <a:schemeClr val="bg2"/>
                </a:solidFill>
              </a:rPr>
              <a:t>: A popular AI chatbot that runs on the GPT-3.5 model and can generate decent-quality content from a simple prompt given by the user. It has a simple user interface and some guardrails to prevent AI hallucinations and harmful outputs1.</a:t>
            </a:r>
          </a:p>
          <a:p>
            <a:endParaRPr lang="en-US" sz="1050" b="1" dirty="0">
              <a:solidFill>
                <a:schemeClr val="bg2"/>
              </a:solidFill>
            </a:endParaRPr>
          </a:p>
          <a:p>
            <a:r>
              <a:rPr lang="en-US" sz="1050" b="1" dirty="0">
                <a:solidFill>
                  <a:schemeClr val="bg2"/>
                </a:solidFill>
              </a:rPr>
              <a:t>Gemini</a:t>
            </a:r>
            <a:r>
              <a:rPr lang="en-US" sz="1050" dirty="0">
                <a:solidFill>
                  <a:schemeClr val="bg2"/>
                </a:solidFill>
              </a:rPr>
              <a:t>: A rebranded version of Bard, a multimodal AI tool that can work with different types of data, such as text, images, and audio. It is integrated with the Google ecosystem and can help users with various tasks, such as creating presentations, editing videos, and composing music.</a:t>
            </a:r>
          </a:p>
          <a:p>
            <a:endParaRPr lang="en-US" sz="1050" b="1" dirty="0">
              <a:solidFill>
                <a:schemeClr val="bg2"/>
              </a:solidFill>
            </a:endParaRPr>
          </a:p>
          <a:p>
            <a:r>
              <a:rPr lang="en-US" sz="1050" b="1" dirty="0">
                <a:solidFill>
                  <a:schemeClr val="bg2"/>
                </a:solidFill>
              </a:rPr>
              <a:t>Copilot</a:t>
            </a:r>
            <a:r>
              <a:rPr lang="en-US" sz="1050" dirty="0">
                <a:solidFill>
                  <a:schemeClr val="bg2"/>
                </a:solidFill>
              </a:rPr>
              <a:t>: A rebranded version of Bing Chat, an AI assistant that runs on the GPT-4 model and can help users with information, questions, and conversation. It is integrated with the Microsoft Edge browser and can also generate imaginative and innovative content, such as poems, stories, code, and songs1.</a:t>
            </a:r>
          </a:p>
          <a:p>
            <a:endParaRPr lang="en-US" sz="1050" b="1" dirty="0">
              <a:solidFill>
                <a:schemeClr val="bg2"/>
              </a:solidFill>
            </a:endParaRPr>
          </a:p>
          <a:p>
            <a:r>
              <a:rPr lang="en-US" sz="1050" b="1" dirty="0">
                <a:solidFill>
                  <a:schemeClr val="bg2"/>
                </a:solidFill>
              </a:rPr>
              <a:t>Plugins</a:t>
            </a:r>
            <a:r>
              <a:rPr lang="en-US" sz="1050" dirty="0">
                <a:solidFill>
                  <a:schemeClr val="bg2"/>
                </a:solidFill>
              </a:rPr>
              <a:t>: Software components that can extend the functionality of an AI model or tool. They can help users customize their experience, access different features, or interact with other programs. They can also help developers fine-tune or improve their AI models.</a:t>
            </a:r>
          </a:p>
          <a:p>
            <a:endParaRPr lang="en-US" sz="1050" b="1" dirty="0">
              <a:solidFill>
                <a:schemeClr val="bg2"/>
              </a:solidFill>
            </a:endParaRPr>
          </a:p>
          <a:p>
            <a:r>
              <a:rPr lang="en-US" sz="1050" b="1" dirty="0">
                <a:solidFill>
                  <a:schemeClr val="bg2"/>
                </a:solidFill>
              </a:rPr>
              <a:t>AI Model</a:t>
            </a:r>
            <a:r>
              <a:rPr lang="en-US" sz="1050" dirty="0">
                <a:solidFill>
                  <a:schemeClr val="bg2"/>
                </a:solidFill>
              </a:rPr>
              <a:t>: A mathematical representation of a real-world process or phenomenon that is created by an AI system using data and algorithms. An AI model can learn from data and make predictions or decisions based on it. An AI model can be trained, tested, evaluated, and deployed.</a:t>
            </a:r>
          </a:p>
        </p:txBody>
      </p:sp>
      <p:sp>
        <p:nvSpPr>
          <p:cNvPr id="3" name="AutoShape 2" descr="Diagram showing the different generations of LLMs associated with the number of parameters each model has.">
            <a:extLst>
              <a:ext uri="{FF2B5EF4-FFF2-40B4-BE49-F238E27FC236}">
                <a16:creationId xmlns:a16="http://schemas.microsoft.com/office/drawing/2014/main" id="{8DBA9C6F-5409-8A07-C076-F16DACBECD4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06722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71CB-8951-03ED-111B-7B008527AD55}"/>
              </a:ext>
            </a:extLst>
          </p:cNvPr>
          <p:cNvSpPr>
            <a:spLocks noGrp="1"/>
          </p:cNvSpPr>
          <p:nvPr>
            <p:ph type="title"/>
          </p:nvPr>
        </p:nvSpPr>
        <p:spPr>
          <a:xfrm>
            <a:off x="575563" y="432561"/>
            <a:ext cx="11040872" cy="1107996"/>
          </a:xfrm>
        </p:spPr>
        <p:txBody>
          <a:bodyPr/>
          <a:lstStyle/>
          <a:p>
            <a:r>
              <a:rPr lang="en-US" dirty="0"/>
              <a:t>What are large language models?</a:t>
            </a:r>
            <a:br>
              <a:rPr lang="en-US" dirty="0"/>
            </a:br>
            <a:endParaRPr lang="en-US" dirty="0"/>
          </a:p>
        </p:txBody>
      </p:sp>
      <p:sp>
        <p:nvSpPr>
          <p:cNvPr id="3" name="Text Placeholder 2">
            <a:extLst>
              <a:ext uri="{FF2B5EF4-FFF2-40B4-BE49-F238E27FC236}">
                <a16:creationId xmlns:a16="http://schemas.microsoft.com/office/drawing/2014/main" id="{8D93E035-172E-4421-4976-34D766C71DBD}"/>
              </a:ext>
            </a:extLst>
          </p:cNvPr>
          <p:cNvSpPr>
            <a:spLocks noGrp="1"/>
          </p:cNvSpPr>
          <p:nvPr>
            <p:ph type="body" idx="1"/>
          </p:nvPr>
        </p:nvSpPr>
        <p:spPr>
          <a:xfrm>
            <a:off x="457200" y="1511982"/>
            <a:ext cx="10683036" cy="1477328"/>
          </a:xfrm>
        </p:spPr>
        <p:txBody>
          <a:bodyPr/>
          <a:lstStyle/>
          <a:p>
            <a:r>
              <a:rPr lang="en-US" dirty="0"/>
              <a:t>Large Language Models (i.e., “language calculators”)</a:t>
            </a:r>
          </a:p>
          <a:p>
            <a:endParaRPr lang="en-US" dirty="0"/>
          </a:p>
          <a:p>
            <a:r>
              <a:rPr lang="en-US" dirty="0"/>
              <a:t>Large: More data than can be manually labeled</a:t>
            </a:r>
          </a:p>
          <a:p>
            <a:r>
              <a:rPr lang="en-US" dirty="0"/>
              <a:t>Language: Match context and words (e.g., word prediction, creative writing)</a:t>
            </a:r>
          </a:p>
          <a:p>
            <a:r>
              <a:rPr lang="en-US" dirty="0"/>
              <a:t>Model: Semi-supervised learning</a:t>
            </a:r>
          </a:p>
          <a:p>
            <a:endParaRPr lang="en-US" dirty="0"/>
          </a:p>
        </p:txBody>
      </p:sp>
      <p:pic>
        <p:nvPicPr>
          <p:cNvPr id="6" name="Picture 5">
            <a:extLst>
              <a:ext uri="{FF2B5EF4-FFF2-40B4-BE49-F238E27FC236}">
                <a16:creationId xmlns:a16="http://schemas.microsoft.com/office/drawing/2014/main" id="{A2AA4FB6-951C-53E5-07F0-D971EDEE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3797279"/>
            <a:ext cx="4576377" cy="2618635"/>
          </a:xfrm>
          <a:prstGeom prst="rect">
            <a:avLst/>
          </a:prstGeom>
        </p:spPr>
      </p:pic>
      <p:sp>
        <p:nvSpPr>
          <p:cNvPr id="8" name="TextBox 7">
            <a:extLst>
              <a:ext uri="{FF2B5EF4-FFF2-40B4-BE49-F238E27FC236}">
                <a16:creationId xmlns:a16="http://schemas.microsoft.com/office/drawing/2014/main" id="{1CF51F4E-70B3-6515-FD28-D0A8DE3075F1}"/>
              </a:ext>
            </a:extLst>
          </p:cNvPr>
          <p:cNvSpPr txBox="1"/>
          <p:nvPr/>
        </p:nvSpPr>
        <p:spPr>
          <a:xfrm>
            <a:off x="228600" y="4040156"/>
            <a:ext cx="6096000" cy="1477328"/>
          </a:xfrm>
          <a:prstGeom prst="rect">
            <a:avLst/>
          </a:prstGeom>
          <a:noFill/>
        </p:spPr>
        <p:txBody>
          <a:bodyPr wrap="square">
            <a:spAutoFit/>
          </a:bodyPr>
          <a:lstStyle/>
          <a:p>
            <a:r>
              <a:rPr lang="en-US" b="0" i="0" dirty="0">
                <a:solidFill>
                  <a:srgbClr val="E6E6E6"/>
                </a:solidFill>
                <a:effectLst/>
                <a:latin typeface="Segoe UI" panose="020B0502040204020203" pitchFamily="34" charset="0"/>
              </a:rPr>
              <a:t>A large language model (LLM) is a type of AI that can process and produce natural language text. It learns from a massive amount of data gathered from sources like books, articles, webpages, and images to discover patterns and rules of language.</a:t>
            </a:r>
            <a:endParaRPr lang="en-US" dirty="0"/>
          </a:p>
        </p:txBody>
      </p:sp>
    </p:spTree>
    <p:extLst>
      <p:ext uri="{BB962C8B-B14F-4D97-AF65-F5344CB8AC3E}">
        <p14:creationId xmlns:p14="http://schemas.microsoft.com/office/powerpoint/2010/main" val="2415646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5563" y="432561"/>
            <a:ext cx="3955415" cy="574040"/>
          </a:xfrm>
          <a:prstGeom prst="rect">
            <a:avLst/>
          </a:prstGeom>
        </p:spPr>
        <p:txBody>
          <a:bodyPr vert="horz" wrap="square" lIns="0" tIns="12700" rIns="0" bIns="0" rtlCol="0">
            <a:spAutoFit/>
          </a:bodyPr>
          <a:lstStyle/>
          <a:p>
            <a:pPr marL="12700">
              <a:lnSpc>
                <a:spcPct val="100000"/>
              </a:lnSpc>
              <a:spcBef>
                <a:spcPts val="100"/>
              </a:spcBef>
            </a:pPr>
            <a:r>
              <a:rPr spc="-50" dirty="0"/>
              <a:t>Foundation</a:t>
            </a:r>
            <a:r>
              <a:rPr spc="-160" dirty="0"/>
              <a:t> </a:t>
            </a:r>
            <a:r>
              <a:rPr spc="-20" dirty="0"/>
              <a:t>Models</a:t>
            </a:r>
          </a:p>
        </p:txBody>
      </p:sp>
      <p:grpSp>
        <p:nvGrpSpPr>
          <p:cNvPr id="3" name="object 3"/>
          <p:cNvGrpSpPr/>
          <p:nvPr/>
        </p:nvGrpSpPr>
        <p:grpSpPr>
          <a:xfrm>
            <a:off x="903732" y="1655064"/>
            <a:ext cx="2289175" cy="3528695"/>
            <a:chOff x="903732" y="1655064"/>
            <a:chExt cx="2289175" cy="3528695"/>
          </a:xfrm>
        </p:grpSpPr>
        <p:pic>
          <p:nvPicPr>
            <p:cNvPr id="4" name="object 4"/>
            <p:cNvPicPr/>
            <p:nvPr/>
          </p:nvPicPr>
          <p:blipFill>
            <a:blip r:embed="rId2" cstate="print"/>
            <a:stretch>
              <a:fillRect/>
            </a:stretch>
          </p:blipFill>
          <p:spPr>
            <a:xfrm>
              <a:off x="932688" y="2174748"/>
              <a:ext cx="2234184" cy="3005328"/>
            </a:xfrm>
            <a:prstGeom prst="rect">
              <a:avLst/>
            </a:prstGeom>
          </p:spPr>
        </p:pic>
        <p:sp>
          <p:nvSpPr>
            <p:cNvPr id="5" name="object 5"/>
            <p:cNvSpPr/>
            <p:nvPr/>
          </p:nvSpPr>
          <p:spPr>
            <a:xfrm>
              <a:off x="932688" y="2174748"/>
              <a:ext cx="2234565" cy="3005455"/>
            </a:xfrm>
            <a:custGeom>
              <a:avLst/>
              <a:gdLst/>
              <a:ahLst/>
              <a:cxnLst/>
              <a:rect l="l" t="t" r="r" b="b"/>
              <a:pathLst>
                <a:path w="2234565" h="3005454">
                  <a:moveTo>
                    <a:pt x="0" y="372363"/>
                  </a:moveTo>
                  <a:lnTo>
                    <a:pt x="2901" y="325662"/>
                  </a:lnTo>
                  <a:lnTo>
                    <a:pt x="11372" y="280690"/>
                  </a:lnTo>
                  <a:lnTo>
                    <a:pt x="25064" y="237796"/>
                  </a:lnTo>
                  <a:lnTo>
                    <a:pt x="43628" y="197330"/>
                  </a:lnTo>
                  <a:lnTo>
                    <a:pt x="66715" y="159641"/>
                  </a:lnTo>
                  <a:lnTo>
                    <a:pt x="93976" y="125077"/>
                  </a:lnTo>
                  <a:lnTo>
                    <a:pt x="125062" y="93989"/>
                  </a:lnTo>
                  <a:lnTo>
                    <a:pt x="159624" y="66725"/>
                  </a:lnTo>
                  <a:lnTo>
                    <a:pt x="197313" y="43635"/>
                  </a:lnTo>
                  <a:lnTo>
                    <a:pt x="237781" y="25069"/>
                  </a:lnTo>
                  <a:lnTo>
                    <a:pt x="280678" y="11374"/>
                  </a:lnTo>
                  <a:lnTo>
                    <a:pt x="325655" y="2901"/>
                  </a:lnTo>
                  <a:lnTo>
                    <a:pt x="372364" y="0"/>
                  </a:lnTo>
                  <a:lnTo>
                    <a:pt x="1861820" y="0"/>
                  </a:lnTo>
                  <a:lnTo>
                    <a:pt x="1908521" y="2901"/>
                  </a:lnTo>
                  <a:lnTo>
                    <a:pt x="1953493" y="11374"/>
                  </a:lnTo>
                  <a:lnTo>
                    <a:pt x="1996387" y="25069"/>
                  </a:lnTo>
                  <a:lnTo>
                    <a:pt x="2036853" y="43635"/>
                  </a:lnTo>
                  <a:lnTo>
                    <a:pt x="2074542" y="66725"/>
                  </a:lnTo>
                  <a:lnTo>
                    <a:pt x="2109106" y="93989"/>
                  </a:lnTo>
                  <a:lnTo>
                    <a:pt x="2140194" y="125077"/>
                  </a:lnTo>
                  <a:lnTo>
                    <a:pt x="2167458" y="159641"/>
                  </a:lnTo>
                  <a:lnTo>
                    <a:pt x="2190548" y="197330"/>
                  </a:lnTo>
                  <a:lnTo>
                    <a:pt x="2209114" y="237796"/>
                  </a:lnTo>
                  <a:lnTo>
                    <a:pt x="2222809" y="280690"/>
                  </a:lnTo>
                  <a:lnTo>
                    <a:pt x="2231282" y="325662"/>
                  </a:lnTo>
                  <a:lnTo>
                    <a:pt x="2234184" y="372363"/>
                  </a:lnTo>
                  <a:lnTo>
                    <a:pt x="2234184" y="2632964"/>
                  </a:lnTo>
                  <a:lnTo>
                    <a:pt x="2231282" y="2679665"/>
                  </a:lnTo>
                  <a:lnTo>
                    <a:pt x="2222809" y="2724637"/>
                  </a:lnTo>
                  <a:lnTo>
                    <a:pt x="2209114" y="2767531"/>
                  </a:lnTo>
                  <a:lnTo>
                    <a:pt x="2190548" y="2807997"/>
                  </a:lnTo>
                  <a:lnTo>
                    <a:pt x="2167458" y="2845686"/>
                  </a:lnTo>
                  <a:lnTo>
                    <a:pt x="2140194" y="2880250"/>
                  </a:lnTo>
                  <a:lnTo>
                    <a:pt x="2109106" y="2911338"/>
                  </a:lnTo>
                  <a:lnTo>
                    <a:pt x="2074542" y="2938602"/>
                  </a:lnTo>
                  <a:lnTo>
                    <a:pt x="2036853" y="2961692"/>
                  </a:lnTo>
                  <a:lnTo>
                    <a:pt x="1996387" y="2980258"/>
                  </a:lnTo>
                  <a:lnTo>
                    <a:pt x="1953493" y="2993953"/>
                  </a:lnTo>
                  <a:lnTo>
                    <a:pt x="1908521" y="3002426"/>
                  </a:lnTo>
                  <a:lnTo>
                    <a:pt x="1861820" y="3005328"/>
                  </a:lnTo>
                  <a:lnTo>
                    <a:pt x="372364" y="3005328"/>
                  </a:lnTo>
                  <a:lnTo>
                    <a:pt x="325655" y="3002426"/>
                  </a:lnTo>
                  <a:lnTo>
                    <a:pt x="280678" y="2993953"/>
                  </a:lnTo>
                  <a:lnTo>
                    <a:pt x="237781" y="2980258"/>
                  </a:lnTo>
                  <a:lnTo>
                    <a:pt x="197313" y="2961692"/>
                  </a:lnTo>
                  <a:lnTo>
                    <a:pt x="159624" y="2938602"/>
                  </a:lnTo>
                  <a:lnTo>
                    <a:pt x="125062" y="2911338"/>
                  </a:lnTo>
                  <a:lnTo>
                    <a:pt x="93976" y="2880250"/>
                  </a:lnTo>
                  <a:lnTo>
                    <a:pt x="66715" y="2845686"/>
                  </a:lnTo>
                  <a:lnTo>
                    <a:pt x="43628" y="2807997"/>
                  </a:lnTo>
                  <a:lnTo>
                    <a:pt x="25064" y="2767531"/>
                  </a:lnTo>
                  <a:lnTo>
                    <a:pt x="11372" y="2724637"/>
                  </a:lnTo>
                  <a:lnTo>
                    <a:pt x="2901" y="2679665"/>
                  </a:lnTo>
                  <a:lnTo>
                    <a:pt x="0" y="2632964"/>
                  </a:lnTo>
                  <a:lnTo>
                    <a:pt x="0" y="372363"/>
                  </a:lnTo>
                  <a:close/>
                </a:path>
              </a:pathLst>
            </a:custGeom>
            <a:ln w="6350">
              <a:solidFill>
                <a:srgbClr val="6FAC46"/>
              </a:solidFill>
            </a:ln>
          </p:spPr>
          <p:txBody>
            <a:bodyPr wrap="square" lIns="0" tIns="0" rIns="0" bIns="0" rtlCol="0"/>
            <a:lstStyle/>
            <a:p>
              <a:endParaRPr/>
            </a:p>
          </p:txBody>
        </p:sp>
        <p:pic>
          <p:nvPicPr>
            <p:cNvPr id="6" name="object 6"/>
            <p:cNvPicPr/>
            <p:nvPr/>
          </p:nvPicPr>
          <p:blipFill>
            <a:blip r:embed="rId3" cstate="print"/>
            <a:stretch>
              <a:fillRect/>
            </a:stretch>
          </p:blipFill>
          <p:spPr>
            <a:xfrm>
              <a:off x="903732" y="1655064"/>
              <a:ext cx="2289048" cy="489203"/>
            </a:xfrm>
            <a:prstGeom prst="rect">
              <a:avLst/>
            </a:prstGeom>
          </p:spPr>
        </p:pic>
        <p:pic>
          <p:nvPicPr>
            <p:cNvPr id="7" name="object 7"/>
            <p:cNvPicPr/>
            <p:nvPr/>
          </p:nvPicPr>
          <p:blipFill>
            <a:blip r:embed="rId4" cstate="print"/>
            <a:stretch>
              <a:fillRect/>
            </a:stretch>
          </p:blipFill>
          <p:spPr>
            <a:xfrm>
              <a:off x="1700784" y="1688553"/>
              <a:ext cx="693394" cy="475526"/>
            </a:xfrm>
            <a:prstGeom prst="rect">
              <a:avLst/>
            </a:prstGeom>
          </p:spPr>
        </p:pic>
        <p:pic>
          <p:nvPicPr>
            <p:cNvPr id="8" name="object 8"/>
            <p:cNvPicPr/>
            <p:nvPr/>
          </p:nvPicPr>
          <p:blipFill>
            <a:blip r:embed="rId5" cstate="print"/>
            <a:stretch>
              <a:fillRect/>
            </a:stretch>
          </p:blipFill>
          <p:spPr>
            <a:xfrm>
              <a:off x="932688" y="1684020"/>
              <a:ext cx="2180844" cy="381000"/>
            </a:xfrm>
            <a:prstGeom prst="rect">
              <a:avLst/>
            </a:prstGeom>
          </p:spPr>
        </p:pic>
        <p:sp>
          <p:nvSpPr>
            <p:cNvPr id="9" name="object 9"/>
            <p:cNvSpPr/>
            <p:nvPr/>
          </p:nvSpPr>
          <p:spPr>
            <a:xfrm>
              <a:off x="932688" y="1684020"/>
              <a:ext cx="2181225" cy="381000"/>
            </a:xfrm>
            <a:custGeom>
              <a:avLst/>
              <a:gdLst/>
              <a:ahLst/>
              <a:cxnLst/>
              <a:rect l="l" t="t" r="r" b="b"/>
              <a:pathLst>
                <a:path w="2181225" h="381000">
                  <a:moveTo>
                    <a:pt x="0" y="63500"/>
                  </a:moveTo>
                  <a:lnTo>
                    <a:pt x="4990" y="38790"/>
                  </a:lnTo>
                  <a:lnTo>
                    <a:pt x="18600" y="18605"/>
                  </a:lnTo>
                  <a:lnTo>
                    <a:pt x="38785" y="4992"/>
                  </a:lnTo>
                  <a:lnTo>
                    <a:pt x="63500" y="0"/>
                  </a:lnTo>
                  <a:lnTo>
                    <a:pt x="2117344" y="0"/>
                  </a:lnTo>
                  <a:lnTo>
                    <a:pt x="2142053" y="4992"/>
                  </a:lnTo>
                  <a:lnTo>
                    <a:pt x="2162238" y="18605"/>
                  </a:lnTo>
                  <a:lnTo>
                    <a:pt x="2175851" y="38790"/>
                  </a:lnTo>
                  <a:lnTo>
                    <a:pt x="2180844" y="63500"/>
                  </a:lnTo>
                  <a:lnTo>
                    <a:pt x="2180844" y="317500"/>
                  </a:lnTo>
                  <a:lnTo>
                    <a:pt x="2175851" y="342209"/>
                  </a:lnTo>
                  <a:lnTo>
                    <a:pt x="2162238" y="362394"/>
                  </a:lnTo>
                  <a:lnTo>
                    <a:pt x="2142053" y="376007"/>
                  </a:lnTo>
                  <a:lnTo>
                    <a:pt x="2117344" y="381000"/>
                  </a:lnTo>
                  <a:lnTo>
                    <a:pt x="63500" y="381000"/>
                  </a:lnTo>
                  <a:lnTo>
                    <a:pt x="38785" y="376007"/>
                  </a:lnTo>
                  <a:lnTo>
                    <a:pt x="18600" y="362394"/>
                  </a:lnTo>
                  <a:lnTo>
                    <a:pt x="4990" y="342209"/>
                  </a:lnTo>
                  <a:lnTo>
                    <a:pt x="0" y="317500"/>
                  </a:lnTo>
                  <a:lnTo>
                    <a:pt x="0" y="63500"/>
                  </a:lnTo>
                  <a:close/>
                </a:path>
              </a:pathLst>
            </a:custGeom>
            <a:ln w="6350">
              <a:solidFill>
                <a:srgbClr val="FFC000"/>
              </a:solidFill>
            </a:ln>
          </p:spPr>
          <p:txBody>
            <a:bodyPr wrap="square" lIns="0" tIns="0" rIns="0" bIns="0" rtlCol="0"/>
            <a:lstStyle/>
            <a:p>
              <a:endParaRPr/>
            </a:p>
          </p:txBody>
        </p:sp>
      </p:grpSp>
      <p:grpSp>
        <p:nvGrpSpPr>
          <p:cNvPr id="10" name="object 10"/>
          <p:cNvGrpSpPr/>
          <p:nvPr/>
        </p:nvGrpSpPr>
        <p:grpSpPr>
          <a:xfrm>
            <a:off x="8491601" y="1162685"/>
            <a:ext cx="2771140" cy="5113655"/>
            <a:chOff x="8491601" y="1162685"/>
            <a:chExt cx="2771140" cy="5113655"/>
          </a:xfrm>
        </p:grpSpPr>
        <p:pic>
          <p:nvPicPr>
            <p:cNvPr id="11" name="object 11"/>
            <p:cNvPicPr/>
            <p:nvPr/>
          </p:nvPicPr>
          <p:blipFill>
            <a:blip r:embed="rId6" cstate="print"/>
            <a:stretch>
              <a:fillRect/>
            </a:stretch>
          </p:blipFill>
          <p:spPr>
            <a:xfrm>
              <a:off x="8494776" y="1165860"/>
              <a:ext cx="2764535" cy="5106924"/>
            </a:xfrm>
            <a:prstGeom prst="rect">
              <a:avLst/>
            </a:prstGeom>
          </p:spPr>
        </p:pic>
        <p:sp>
          <p:nvSpPr>
            <p:cNvPr id="12" name="object 12"/>
            <p:cNvSpPr/>
            <p:nvPr/>
          </p:nvSpPr>
          <p:spPr>
            <a:xfrm>
              <a:off x="8494776" y="1165860"/>
              <a:ext cx="2764790" cy="5107305"/>
            </a:xfrm>
            <a:custGeom>
              <a:avLst/>
              <a:gdLst/>
              <a:ahLst/>
              <a:cxnLst/>
              <a:rect l="l" t="t" r="r" b="b"/>
              <a:pathLst>
                <a:path w="2764790" h="5107305">
                  <a:moveTo>
                    <a:pt x="0" y="460755"/>
                  </a:moveTo>
                  <a:lnTo>
                    <a:pt x="2378" y="413639"/>
                  </a:lnTo>
                  <a:lnTo>
                    <a:pt x="9359" y="367886"/>
                  </a:lnTo>
                  <a:lnTo>
                    <a:pt x="20711" y="323726"/>
                  </a:lnTo>
                  <a:lnTo>
                    <a:pt x="36202" y="281392"/>
                  </a:lnTo>
                  <a:lnTo>
                    <a:pt x="55602" y="241114"/>
                  </a:lnTo>
                  <a:lnTo>
                    <a:pt x="78679" y="203125"/>
                  </a:lnTo>
                  <a:lnTo>
                    <a:pt x="105201" y="167655"/>
                  </a:lnTo>
                  <a:lnTo>
                    <a:pt x="134937" y="134937"/>
                  </a:lnTo>
                  <a:lnTo>
                    <a:pt x="167655" y="105201"/>
                  </a:lnTo>
                  <a:lnTo>
                    <a:pt x="203125" y="78679"/>
                  </a:lnTo>
                  <a:lnTo>
                    <a:pt x="241114" y="55602"/>
                  </a:lnTo>
                  <a:lnTo>
                    <a:pt x="281392" y="36202"/>
                  </a:lnTo>
                  <a:lnTo>
                    <a:pt x="323726" y="20711"/>
                  </a:lnTo>
                  <a:lnTo>
                    <a:pt x="367886" y="9359"/>
                  </a:lnTo>
                  <a:lnTo>
                    <a:pt x="413639" y="2378"/>
                  </a:lnTo>
                  <a:lnTo>
                    <a:pt x="460755" y="0"/>
                  </a:lnTo>
                  <a:lnTo>
                    <a:pt x="2303779" y="0"/>
                  </a:lnTo>
                  <a:lnTo>
                    <a:pt x="2350896" y="2378"/>
                  </a:lnTo>
                  <a:lnTo>
                    <a:pt x="2396649" y="9359"/>
                  </a:lnTo>
                  <a:lnTo>
                    <a:pt x="2440809" y="20711"/>
                  </a:lnTo>
                  <a:lnTo>
                    <a:pt x="2483143" y="36202"/>
                  </a:lnTo>
                  <a:lnTo>
                    <a:pt x="2523421" y="55602"/>
                  </a:lnTo>
                  <a:lnTo>
                    <a:pt x="2561410" y="78679"/>
                  </a:lnTo>
                  <a:lnTo>
                    <a:pt x="2596880" y="105201"/>
                  </a:lnTo>
                  <a:lnTo>
                    <a:pt x="2629598" y="134937"/>
                  </a:lnTo>
                  <a:lnTo>
                    <a:pt x="2659334" y="167655"/>
                  </a:lnTo>
                  <a:lnTo>
                    <a:pt x="2685856" y="203125"/>
                  </a:lnTo>
                  <a:lnTo>
                    <a:pt x="2708933" y="241114"/>
                  </a:lnTo>
                  <a:lnTo>
                    <a:pt x="2728333" y="281392"/>
                  </a:lnTo>
                  <a:lnTo>
                    <a:pt x="2743824" y="323726"/>
                  </a:lnTo>
                  <a:lnTo>
                    <a:pt x="2755176" y="367886"/>
                  </a:lnTo>
                  <a:lnTo>
                    <a:pt x="2762157" y="413639"/>
                  </a:lnTo>
                  <a:lnTo>
                    <a:pt x="2764535" y="460755"/>
                  </a:lnTo>
                  <a:lnTo>
                    <a:pt x="2764535" y="4646155"/>
                  </a:lnTo>
                  <a:lnTo>
                    <a:pt x="2762157" y="4693267"/>
                  </a:lnTo>
                  <a:lnTo>
                    <a:pt x="2755176" y="4739018"/>
                  </a:lnTo>
                  <a:lnTo>
                    <a:pt x="2743824" y="4783176"/>
                  </a:lnTo>
                  <a:lnTo>
                    <a:pt x="2728333" y="4825510"/>
                  </a:lnTo>
                  <a:lnTo>
                    <a:pt x="2708933" y="4865788"/>
                  </a:lnTo>
                  <a:lnTo>
                    <a:pt x="2685856" y="4903778"/>
                  </a:lnTo>
                  <a:lnTo>
                    <a:pt x="2659334" y="4939249"/>
                  </a:lnTo>
                  <a:lnTo>
                    <a:pt x="2629598" y="4971970"/>
                  </a:lnTo>
                  <a:lnTo>
                    <a:pt x="2596880" y="5001709"/>
                  </a:lnTo>
                  <a:lnTo>
                    <a:pt x="2561410" y="5028233"/>
                  </a:lnTo>
                  <a:lnTo>
                    <a:pt x="2523421" y="5051313"/>
                  </a:lnTo>
                  <a:lnTo>
                    <a:pt x="2483143" y="5070715"/>
                  </a:lnTo>
                  <a:lnTo>
                    <a:pt x="2440809" y="5086209"/>
                  </a:lnTo>
                  <a:lnTo>
                    <a:pt x="2396649" y="5097563"/>
                  </a:lnTo>
                  <a:lnTo>
                    <a:pt x="2350896" y="5104545"/>
                  </a:lnTo>
                  <a:lnTo>
                    <a:pt x="2303779" y="5106924"/>
                  </a:lnTo>
                  <a:lnTo>
                    <a:pt x="460755" y="5106924"/>
                  </a:lnTo>
                  <a:lnTo>
                    <a:pt x="413639" y="5104545"/>
                  </a:lnTo>
                  <a:lnTo>
                    <a:pt x="367886" y="5097563"/>
                  </a:lnTo>
                  <a:lnTo>
                    <a:pt x="323726" y="5086209"/>
                  </a:lnTo>
                  <a:lnTo>
                    <a:pt x="281392" y="5070715"/>
                  </a:lnTo>
                  <a:lnTo>
                    <a:pt x="241114" y="5051313"/>
                  </a:lnTo>
                  <a:lnTo>
                    <a:pt x="203125" y="5028233"/>
                  </a:lnTo>
                  <a:lnTo>
                    <a:pt x="167655" y="5001709"/>
                  </a:lnTo>
                  <a:lnTo>
                    <a:pt x="134937" y="4971970"/>
                  </a:lnTo>
                  <a:lnTo>
                    <a:pt x="105201" y="4939249"/>
                  </a:lnTo>
                  <a:lnTo>
                    <a:pt x="78679" y="4903778"/>
                  </a:lnTo>
                  <a:lnTo>
                    <a:pt x="55602" y="4865788"/>
                  </a:lnTo>
                  <a:lnTo>
                    <a:pt x="36202" y="4825510"/>
                  </a:lnTo>
                  <a:lnTo>
                    <a:pt x="20711" y="4783176"/>
                  </a:lnTo>
                  <a:lnTo>
                    <a:pt x="9359" y="4739018"/>
                  </a:lnTo>
                  <a:lnTo>
                    <a:pt x="2378" y="4693267"/>
                  </a:lnTo>
                  <a:lnTo>
                    <a:pt x="0" y="4646155"/>
                  </a:lnTo>
                  <a:lnTo>
                    <a:pt x="0" y="460755"/>
                  </a:lnTo>
                  <a:close/>
                </a:path>
              </a:pathLst>
            </a:custGeom>
            <a:ln w="6350">
              <a:solidFill>
                <a:srgbClr val="A4A4A4"/>
              </a:solidFill>
            </a:ln>
          </p:spPr>
          <p:txBody>
            <a:bodyPr wrap="square" lIns="0" tIns="0" rIns="0" bIns="0" rtlCol="0"/>
            <a:lstStyle/>
            <a:p>
              <a:endParaRPr/>
            </a:p>
          </p:txBody>
        </p:sp>
        <p:pic>
          <p:nvPicPr>
            <p:cNvPr id="13" name="object 13"/>
            <p:cNvPicPr/>
            <p:nvPr/>
          </p:nvPicPr>
          <p:blipFill>
            <a:blip r:embed="rId7" cstate="print"/>
            <a:stretch>
              <a:fillRect/>
            </a:stretch>
          </p:blipFill>
          <p:spPr>
            <a:xfrm>
              <a:off x="9294876" y="1254252"/>
              <a:ext cx="1805940" cy="704088"/>
            </a:xfrm>
            <a:prstGeom prst="rect">
              <a:avLst/>
            </a:prstGeom>
          </p:spPr>
        </p:pic>
        <p:sp>
          <p:nvSpPr>
            <p:cNvPr id="14" name="object 14"/>
            <p:cNvSpPr/>
            <p:nvPr/>
          </p:nvSpPr>
          <p:spPr>
            <a:xfrm>
              <a:off x="9294876" y="1254252"/>
              <a:ext cx="1805939" cy="704215"/>
            </a:xfrm>
            <a:custGeom>
              <a:avLst/>
              <a:gdLst/>
              <a:ahLst/>
              <a:cxnLst/>
              <a:rect l="l" t="t" r="r" b="b"/>
              <a:pathLst>
                <a:path w="1805940" h="704214">
                  <a:moveTo>
                    <a:pt x="0" y="117348"/>
                  </a:moveTo>
                  <a:lnTo>
                    <a:pt x="9227" y="71687"/>
                  </a:lnTo>
                  <a:lnTo>
                    <a:pt x="34385" y="34385"/>
                  </a:lnTo>
                  <a:lnTo>
                    <a:pt x="71687" y="9227"/>
                  </a:lnTo>
                  <a:lnTo>
                    <a:pt x="117348" y="0"/>
                  </a:lnTo>
                  <a:lnTo>
                    <a:pt x="1688592" y="0"/>
                  </a:lnTo>
                  <a:lnTo>
                    <a:pt x="1734252" y="9227"/>
                  </a:lnTo>
                  <a:lnTo>
                    <a:pt x="1771554" y="34385"/>
                  </a:lnTo>
                  <a:lnTo>
                    <a:pt x="1796712" y="71687"/>
                  </a:lnTo>
                  <a:lnTo>
                    <a:pt x="1805940" y="117348"/>
                  </a:lnTo>
                  <a:lnTo>
                    <a:pt x="1805940" y="586739"/>
                  </a:lnTo>
                  <a:lnTo>
                    <a:pt x="1796712" y="632400"/>
                  </a:lnTo>
                  <a:lnTo>
                    <a:pt x="1771554" y="669702"/>
                  </a:lnTo>
                  <a:lnTo>
                    <a:pt x="1734252" y="694860"/>
                  </a:lnTo>
                  <a:lnTo>
                    <a:pt x="1688592" y="704088"/>
                  </a:lnTo>
                  <a:lnTo>
                    <a:pt x="117348" y="704088"/>
                  </a:lnTo>
                  <a:lnTo>
                    <a:pt x="71687" y="694860"/>
                  </a:lnTo>
                  <a:lnTo>
                    <a:pt x="34385" y="669702"/>
                  </a:lnTo>
                  <a:lnTo>
                    <a:pt x="9227" y="632400"/>
                  </a:lnTo>
                  <a:lnTo>
                    <a:pt x="0" y="586739"/>
                  </a:lnTo>
                  <a:lnTo>
                    <a:pt x="0" y="117348"/>
                  </a:lnTo>
                  <a:close/>
                </a:path>
              </a:pathLst>
            </a:custGeom>
            <a:ln w="6350">
              <a:solidFill>
                <a:srgbClr val="5B9BD4"/>
              </a:solidFill>
            </a:ln>
          </p:spPr>
          <p:txBody>
            <a:bodyPr wrap="square" lIns="0" tIns="0" rIns="0" bIns="0" rtlCol="0"/>
            <a:lstStyle/>
            <a:p>
              <a:endParaRPr/>
            </a:p>
          </p:txBody>
        </p:sp>
      </p:grpSp>
      <p:sp>
        <p:nvSpPr>
          <p:cNvPr id="15" name="object 15"/>
          <p:cNvSpPr txBox="1"/>
          <p:nvPr/>
        </p:nvSpPr>
        <p:spPr>
          <a:xfrm>
            <a:off x="1821307" y="1751202"/>
            <a:ext cx="404495" cy="239395"/>
          </a:xfrm>
          <a:prstGeom prst="rect">
            <a:avLst/>
          </a:prstGeom>
        </p:spPr>
        <p:txBody>
          <a:bodyPr vert="horz" wrap="square" lIns="0" tIns="13335" rIns="0" bIns="0" rtlCol="0">
            <a:spAutoFit/>
          </a:bodyPr>
          <a:lstStyle/>
          <a:p>
            <a:pPr marL="12700">
              <a:lnSpc>
                <a:spcPct val="100000"/>
              </a:lnSpc>
              <a:spcBef>
                <a:spcPts val="105"/>
              </a:spcBef>
            </a:pPr>
            <a:r>
              <a:rPr sz="1400" b="1" spc="-20" dirty="0">
                <a:latin typeface="Segoe UI Semibold"/>
                <a:cs typeface="Segoe UI Semibold"/>
              </a:rPr>
              <a:t>Data</a:t>
            </a:r>
            <a:endParaRPr sz="1400">
              <a:latin typeface="Segoe UI Semibold"/>
              <a:cs typeface="Segoe UI Semibold"/>
            </a:endParaRPr>
          </a:p>
        </p:txBody>
      </p:sp>
      <p:grpSp>
        <p:nvGrpSpPr>
          <p:cNvPr id="16" name="object 16"/>
          <p:cNvGrpSpPr/>
          <p:nvPr/>
        </p:nvGrpSpPr>
        <p:grpSpPr>
          <a:xfrm>
            <a:off x="1004316" y="2473451"/>
            <a:ext cx="1682750" cy="509270"/>
            <a:chOff x="1004316" y="2473451"/>
            <a:chExt cx="1682750" cy="509270"/>
          </a:xfrm>
        </p:grpSpPr>
        <p:pic>
          <p:nvPicPr>
            <p:cNvPr id="17" name="object 17"/>
            <p:cNvPicPr/>
            <p:nvPr/>
          </p:nvPicPr>
          <p:blipFill>
            <a:blip r:embed="rId8" cstate="print"/>
            <a:stretch>
              <a:fillRect/>
            </a:stretch>
          </p:blipFill>
          <p:spPr>
            <a:xfrm>
              <a:off x="1004316" y="2473451"/>
              <a:ext cx="1682496" cy="489203"/>
            </a:xfrm>
            <a:prstGeom prst="rect">
              <a:avLst/>
            </a:prstGeom>
          </p:spPr>
        </p:pic>
        <p:pic>
          <p:nvPicPr>
            <p:cNvPr id="18" name="object 18"/>
            <p:cNvPicPr/>
            <p:nvPr/>
          </p:nvPicPr>
          <p:blipFill>
            <a:blip r:embed="rId9" cstate="print"/>
            <a:stretch>
              <a:fillRect/>
            </a:stretch>
          </p:blipFill>
          <p:spPr>
            <a:xfrm>
              <a:off x="1513332" y="2506941"/>
              <a:ext cx="662940" cy="475526"/>
            </a:xfrm>
            <a:prstGeom prst="rect">
              <a:avLst/>
            </a:prstGeom>
          </p:spPr>
        </p:pic>
        <p:pic>
          <p:nvPicPr>
            <p:cNvPr id="19" name="object 19"/>
            <p:cNvPicPr/>
            <p:nvPr/>
          </p:nvPicPr>
          <p:blipFill>
            <a:blip r:embed="rId10" cstate="print"/>
            <a:stretch>
              <a:fillRect/>
            </a:stretch>
          </p:blipFill>
          <p:spPr>
            <a:xfrm>
              <a:off x="1033272" y="2502407"/>
              <a:ext cx="1574292" cy="381000"/>
            </a:xfrm>
            <a:prstGeom prst="rect">
              <a:avLst/>
            </a:prstGeom>
          </p:spPr>
        </p:pic>
        <p:sp>
          <p:nvSpPr>
            <p:cNvPr id="20" name="object 20"/>
            <p:cNvSpPr/>
            <p:nvPr/>
          </p:nvSpPr>
          <p:spPr>
            <a:xfrm>
              <a:off x="1033272" y="2502407"/>
              <a:ext cx="1574800" cy="381000"/>
            </a:xfrm>
            <a:custGeom>
              <a:avLst/>
              <a:gdLst/>
              <a:ahLst/>
              <a:cxnLst/>
              <a:rect l="l" t="t" r="r" b="b"/>
              <a:pathLst>
                <a:path w="1574800" h="381000">
                  <a:moveTo>
                    <a:pt x="0" y="63500"/>
                  </a:moveTo>
                  <a:lnTo>
                    <a:pt x="4990" y="38790"/>
                  </a:lnTo>
                  <a:lnTo>
                    <a:pt x="18600" y="18605"/>
                  </a:lnTo>
                  <a:lnTo>
                    <a:pt x="38785" y="4992"/>
                  </a:lnTo>
                  <a:lnTo>
                    <a:pt x="63500" y="0"/>
                  </a:lnTo>
                  <a:lnTo>
                    <a:pt x="1510792" y="0"/>
                  </a:lnTo>
                  <a:lnTo>
                    <a:pt x="1535501" y="4992"/>
                  </a:lnTo>
                  <a:lnTo>
                    <a:pt x="1555686" y="18605"/>
                  </a:lnTo>
                  <a:lnTo>
                    <a:pt x="1569299" y="38790"/>
                  </a:lnTo>
                  <a:lnTo>
                    <a:pt x="1574292" y="63500"/>
                  </a:lnTo>
                  <a:lnTo>
                    <a:pt x="1574292" y="317500"/>
                  </a:lnTo>
                  <a:lnTo>
                    <a:pt x="1569299" y="342209"/>
                  </a:lnTo>
                  <a:lnTo>
                    <a:pt x="1555686" y="362394"/>
                  </a:lnTo>
                  <a:lnTo>
                    <a:pt x="1535501" y="376007"/>
                  </a:lnTo>
                  <a:lnTo>
                    <a:pt x="1510792" y="381000"/>
                  </a:lnTo>
                  <a:lnTo>
                    <a:pt x="63500" y="381000"/>
                  </a:lnTo>
                  <a:lnTo>
                    <a:pt x="38785" y="376007"/>
                  </a:lnTo>
                  <a:lnTo>
                    <a:pt x="18600" y="362394"/>
                  </a:lnTo>
                  <a:lnTo>
                    <a:pt x="4990" y="342209"/>
                  </a:lnTo>
                  <a:lnTo>
                    <a:pt x="0" y="317500"/>
                  </a:lnTo>
                  <a:lnTo>
                    <a:pt x="0" y="63500"/>
                  </a:lnTo>
                  <a:close/>
                </a:path>
              </a:pathLst>
            </a:custGeom>
            <a:ln w="6350">
              <a:solidFill>
                <a:srgbClr val="FFC000"/>
              </a:solidFill>
            </a:ln>
          </p:spPr>
          <p:txBody>
            <a:bodyPr wrap="square" lIns="0" tIns="0" rIns="0" bIns="0" rtlCol="0"/>
            <a:lstStyle/>
            <a:p>
              <a:endParaRPr/>
            </a:p>
          </p:txBody>
        </p:sp>
      </p:grpSp>
      <p:sp>
        <p:nvSpPr>
          <p:cNvPr id="21" name="object 21"/>
          <p:cNvSpPr txBox="1"/>
          <p:nvPr/>
        </p:nvSpPr>
        <p:spPr>
          <a:xfrm>
            <a:off x="1634489" y="2569591"/>
            <a:ext cx="372745" cy="239395"/>
          </a:xfrm>
          <a:prstGeom prst="rect">
            <a:avLst/>
          </a:prstGeom>
        </p:spPr>
        <p:txBody>
          <a:bodyPr vert="horz" wrap="square" lIns="0" tIns="13335" rIns="0" bIns="0" rtlCol="0">
            <a:spAutoFit/>
          </a:bodyPr>
          <a:lstStyle/>
          <a:p>
            <a:pPr marL="12700">
              <a:lnSpc>
                <a:spcPct val="100000"/>
              </a:lnSpc>
              <a:spcBef>
                <a:spcPts val="105"/>
              </a:spcBef>
            </a:pPr>
            <a:r>
              <a:rPr sz="1400" b="1" spc="-20" dirty="0">
                <a:latin typeface="Segoe UI Semibold"/>
                <a:cs typeface="Segoe UI Semibold"/>
              </a:rPr>
              <a:t>Text</a:t>
            </a:r>
            <a:endParaRPr sz="1400">
              <a:latin typeface="Segoe UI Semibold"/>
              <a:cs typeface="Segoe UI Semibold"/>
            </a:endParaRPr>
          </a:p>
        </p:txBody>
      </p:sp>
      <p:grpSp>
        <p:nvGrpSpPr>
          <p:cNvPr id="22" name="object 22"/>
          <p:cNvGrpSpPr/>
          <p:nvPr/>
        </p:nvGrpSpPr>
        <p:grpSpPr>
          <a:xfrm>
            <a:off x="1004316" y="2990088"/>
            <a:ext cx="1682750" cy="509270"/>
            <a:chOff x="1004316" y="2990088"/>
            <a:chExt cx="1682750" cy="509270"/>
          </a:xfrm>
        </p:grpSpPr>
        <p:pic>
          <p:nvPicPr>
            <p:cNvPr id="23" name="object 23"/>
            <p:cNvPicPr/>
            <p:nvPr/>
          </p:nvPicPr>
          <p:blipFill>
            <a:blip r:embed="rId8" cstate="print"/>
            <a:stretch>
              <a:fillRect/>
            </a:stretch>
          </p:blipFill>
          <p:spPr>
            <a:xfrm>
              <a:off x="1004316" y="2990088"/>
              <a:ext cx="1682496" cy="489203"/>
            </a:xfrm>
            <a:prstGeom prst="rect">
              <a:avLst/>
            </a:prstGeom>
          </p:spPr>
        </p:pic>
        <p:pic>
          <p:nvPicPr>
            <p:cNvPr id="24" name="object 24"/>
            <p:cNvPicPr/>
            <p:nvPr/>
          </p:nvPicPr>
          <p:blipFill>
            <a:blip r:embed="rId11" cstate="print"/>
            <a:stretch>
              <a:fillRect/>
            </a:stretch>
          </p:blipFill>
          <p:spPr>
            <a:xfrm>
              <a:off x="1395984" y="3023577"/>
              <a:ext cx="896137" cy="475526"/>
            </a:xfrm>
            <a:prstGeom prst="rect">
              <a:avLst/>
            </a:prstGeom>
          </p:spPr>
        </p:pic>
        <p:pic>
          <p:nvPicPr>
            <p:cNvPr id="25" name="object 25"/>
            <p:cNvPicPr/>
            <p:nvPr/>
          </p:nvPicPr>
          <p:blipFill>
            <a:blip r:embed="rId10" cstate="print"/>
            <a:stretch>
              <a:fillRect/>
            </a:stretch>
          </p:blipFill>
          <p:spPr>
            <a:xfrm>
              <a:off x="1033272" y="3019044"/>
              <a:ext cx="1574292" cy="381000"/>
            </a:xfrm>
            <a:prstGeom prst="rect">
              <a:avLst/>
            </a:prstGeom>
          </p:spPr>
        </p:pic>
        <p:sp>
          <p:nvSpPr>
            <p:cNvPr id="26" name="object 26"/>
            <p:cNvSpPr/>
            <p:nvPr/>
          </p:nvSpPr>
          <p:spPr>
            <a:xfrm>
              <a:off x="1033272" y="3019044"/>
              <a:ext cx="1574800" cy="381000"/>
            </a:xfrm>
            <a:custGeom>
              <a:avLst/>
              <a:gdLst/>
              <a:ahLst/>
              <a:cxnLst/>
              <a:rect l="l" t="t" r="r" b="b"/>
              <a:pathLst>
                <a:path w="1574800" h="381000">
                  <a:moveTo>
                    <a:pt x="0" y="63500"/>
                  </a:moveTo>
                  <a:lnTo>
                    <a:pt x="4990" y="38790"/>
                  </a:lnTo>
                  <a:lnTo>
                    <a:pt x="18600" y="18605"/>
                  </a:lnTo>
                  <a:lnTo>
                    <a:pt x="38785" y="4992"/>
                  </a:lnTo>
                  <a:lnTo>
                    <a:pt x="63500" y="0"/>
                  </a:lnTo>
                  <a:lnTo>
                    <a:pt x="1510792" y="0"/>
                  </a:lnTo>
                  <a:lnTo>
                    <a:pt x="1535501" y="4992"/>
                  </a:lnTo>
                  <a:lnTo>
                    <a:pt x="1555686" y="18605"/>
                  </a:lnTo>
                  <a:lnTo>
                    <a:pt x="1569299" y="38790"/>
                  </a:lnTo>
                  <a:lnTo>
                    <a:pt x="1574292" y="63500"/>
                  </a:lnTo>
                  <a:lnTo>
                    <a:pt x="1574292" y="317500"/>
                  </a:lnTo>
                  <a:lnTo>
                    <a:pt x="1569299" y="342209"/>
                  </a:lnTo>
                  <a:lnTo>
                    <a:pt x="1555686" y="362394"/>
                  </a:lnTo>
                  <a:lnTo>
                    <a:pt x="1535501" y="376007"/>
                  </a:lnTo>
                  <a:lnTo>
                    <a:pt x="1510792" y="381000"/>
                  </a:lnTo>
                  <a:lnTo>
                    <a:pt x="63500" y="381000"/>
                  </a:lnTo>
                  <a:lnTo>
                    <a:pt x="38785" y="376007"/>
                  </a:lnTo>
                  <a:lnTo>
                    <a:pt x="18600" y="362394"/>
                  </a:lnTo>
                  <a:lnTo>
                    <a:pt x="4990" y="342209"/>
                  </a:lnTo>
                  <a:lnTo>
                    <a:pt x="0" y="317500"/>
                  </a:lnTo>
                  <a:lnTo>
                    <a:pt x="0" y="63500"/>
                  </a:lnTo>
                  <a:close/>
                </a:path>
              </a:pathLst>
            </a:custGeom>
            <a:ln w="6350">
              <a:solidFill>
                <a:srgbClr val="FFC000"/>
              </a:solidFill>
            </a:ln>
          </p:spPr>
          <p:txBody>
            <a:bodyPr wrap="square" lIns="0" tIns="0" rIns="0" bIns="0" rtlCol="0"/>
            <a:lstStyle/>
            <a:p>
              <a:endParaRPr/>
            </a:p>
          </p:txBody>
        </p:sp>
      </p:grpSp>
      <p:sp>
        <p:nvSpPr>
          <p:cNvPr id="27" name="object 27"/>
          <p:cNvSpPr txBox="1"/>
          <p:nvPr/>
        </p:nvSpPr>
        <p:spPr>
          <a:xfrm>
            <a:off x="1517141" y="3086226"/>
            <a:ext cx="607060" cy="239395"/>
          </a:xfrm>
          <a:prstGeom prst="rect">
            <a:avLst/>
          </a:prstGeom>
        </p:spPr>
        <p:txBody>
          <a:bodyPr vert="horz" wrap="square" lIns="0" tIns="13335" rIns="0" bIns="0" rtlCol="0">
            <a:spAutoFit/>
          </a:bodyPr>
          <a:lstStyle/>
          <a:p>
            <a:pPr marL="12700">
              <a:lnSpc>
                <a:spcPct val="100000"/>
              </a:lnSpc>
              <a:spcBef>
                <a:spcPts val="105"/>
              </a:spcBef>
            </a:pPr>
            <a:r>
              <a:rPr sz="1400" b="1" spc="-10" dirty="0">
                <a:latin typeface="Segoe UI Semibold"/>
                <a:cs typeface="Segoe UI Semibold"/>
              </a:rPr>
              <a:t>Images</a:t>
            </a:r>
            <a:endParaRPr sz="1400">
              <a:latin typeface="Segoe UI Semibold"/>
              <a:cs typeface="Segoe UI Semibold"/>
            </a:endParaRPr>
          </a:p>
        </p:txBody>
      </p:sp>
      <p:grpSp>
        <p:nvGrpSpPr>
          <p:cNvPr id="28" name="object 28"/>
          <p:cNvGrpSpPr/>
          <p:nvPr/>
        </p:nvGrpSpPr>
        <p:grpSpPr>
          <a:xfrm>
            <a:off x="1004316" y="3482340"/>
            <a:ext cx="1682750" cy="509270"/>
            <a:chOff x="1004316" y="3482340"/>
            <a:chExt cx="1682750" cy="509270"/>
          </a:xfrm>
        </p:grpSpPr>
        <p:pic>
          <p:nvPicPr>
            <p:cNvPr id="29" name="object 29"/>
            <p:cNvPicPr/>
            <p:nvPr/>
          </p:nvPicPr>
          <p:blipFill>
            <a:blip r:embed="rId8" cstate="print"/>
            <a:stretch>
              <a:fillRect/>
            </a:stretch>
          </p:blipFill>
          <p:spPr>
            <a:xfrm>
              <a:off x="1004316" y="3482340"/>
              <a:ext cx="1682496" cy="489204"/>
            </a:xfrm>
            <a:prstGeom prst="rect">
              <a:avLst/>
            </a:prstGeom>
          </p:spPr>
        </p:pic>
        <p:pic>
          <p:nvPicPr>
            <p:cNvPr id="30" name="object 30"/>
            <p:cNvPicPr/>
            <p:nvPr/>
          </p:nvPicPr>
          <p:blipFill>
            <a:blip r:embed="rId12" cstate="print"/>
            <a:stretch>
              <a:fillRect/>
            </a:stretch>
          </p:blipFill>
          <p:spPr>
            <a:xfrm>
              <a:off x="1395984" y="3515830"/>
              <a:ext cx="896137" cy="475526"/>
            </a:xfrm>
            <a:prstGeom prst="rect">
              <a:avLst/>
            </a:prstGeom>
          </p:spPr>
        </p:pic>
        <p:pic>
          <p:nvPicPr>
            <p:cNvPr id="31" name="object 31"/>
            <p:cNvPicPr/>
            <p:nvPr/>
          </p:nvPicPr>
          <p:blipFill>
            <a:blip r:embed="rId13" cstate="print"/>
            <a:stretch>
              <a:fillRect/>
            </a:stretch>
          </p:blipFill>
          <p:spPr>
            <a:xfrm>
              <a:off x="1033272" y="3511296"/>
              <a:ext cx="1574292" cy="380999"/>
            </a:xfrm>
            <a:prstGeom prst="rect">
              <a:avLst/>
            </a:prstGeom>
          </p:spPr>
        </p:pic>
        <p:sp>
          <p:nvSpPr>
            <p:cNvPr id="32" name="object 32"/>
            <p:cNvSpPr/>
            <p:nvPr/>
          </p:nvSpPr>
          <p:spPr>
            <a:xfrm>
              <a:off x="1033272" y="3511296"/>
              <a:ext cx="1574800" cy="381000"/>
            </a:xfrm>
            <a:custGeom>
              <a:avLst/>
              <a:gdLst/>
              <a:ahLst/>
              <a:cxnLst/>
              <a:rect l="l" t="t" r="r" b="b"/>
              <a:pathLst>
                <a:path w="1574800" h="381000">
                  <a:moveTo>
                    <a:pt x="0" y="63500"/>
                  </a:moveTo>
                  <a:lnTo>
                    <a:pt x="4990" y="38790"/>
                  </a:lnTo>
                  <a:lnTo>
                    <a:pt x="18600" y="18605"/>
                  </a:lnTo>
                  <a:lnTo>
                    <a:pt x="38785" y="4992"/>
                  </a:lnTo>
                  <a:lnTo>
                    <a:pt x="63500" y="0"/>
                  </a:lnTo>
                  <a:lnTo>
                    <a:pt x="1510792" y="0"/>
                  </a:lnTo>
                  <a:lnTo>
                    <a:pt x="1535501" y="4992"/>
                  </a:lnTo>
                  <a:lnTo>
                    <a:pt x="1555686" y="18605"/>
                  </a:lnTo>
                  <a:lnTo>
                    <a:pt x="1569299" y="38790"/>
                  </a:lnTo>
                  <a:lnTo>
                    <a:pt x="1574292" y="63500"/>
                  </a:lnTo>
                  <a:lnTo>
                    <a:pt x="1574292" y="317499"/>
                  </a:lnTo>
                  <a:lnTo>
                    <a:pt x="1569299" y="342209"/>
                  </a:lnTo>
                  <a:lnTo>
                    <a:pt x="1555686" y="362394"/>
                  </a:lnTo>
                  <a:lnTo>
                    <a:pt x="1535501" y="376007"/>
                  </a:lnTo>
                  <a:lnTo>
                    <a:pt x="1510792" y="380999"/>
                  </a:lnTo>
                  <a:lnTo>
                    <a:pt x="63500" y="380999"/>
                  </a:lnTo>
                  <a:lnTo>
                    <a:pt x="38785" y="376007"/>
                  </a:lnTo>
                  <a:lnTo>
                    <a:pt x="18600" y="362394"/>
                  </a:lnTo>
                  <a:lnTo>
                    <a:pt x="4990" y="342209"/>
                  </a:lnTo>
                  <a:lnTo>
                    <a:pt x="0" y="317499"/>
                  </a:lnTo>
                  <a:lnTo>
                    <a:pt x="0" y="63500"/>
                  </a:lnTo>
                  <a:close/>
                </a:path>
              </a:pathLst>
            </a:custGeom>
            <a:ln w="6350">
              <a:solidFill>
                <a:srgbClr val="FFC000"/>
              </a:solidFill>
            </a:ln>
          </p:spPr>
          <p:txBody>
            <a:bodyPr wrap="square" lIns="0" tIns="0" rIns="0" bIns="0" rtlCol="0"/>
            <a:lstStyle/>
            <a:p>
              <a:endParaRPr/>
            </a:p>
          </p:txBody>
        </p:sp>
      </p:grpSp>
      <p:sp>
        <p:nvSpPr>
          <p:cNvPr id="33" name="object 33"/>
          <p:cNvSpPr txBox="1"/>
          <p:nvPr/>
        </p:nvSpPr>
        <p:spPr>
          <a:xfrm>
            <a:off x="1517141" y="3578174"/>
            <a:ext cx="607060" cy="240029"/>
          </a:xfrm>
          <a:prstGeom prst="rect">
            <a:avLst/>
          </a:prstGeom>
        </p:spPr>
        <p:txBody>
          <a:bodyPr vert="horz" wrap="square" lIns="0" tIns="13335" rIns="0" bIns="0" rtlCol="0">
            <a:spAutoFit/>
          </a:bodyPr>
          <a:lstStyle/>
          <a:p>
            <a:pPr marL="12700">
              <a:lnSpc>
                <a:spcPct val="100000"/>
              </a:lnSpc>
              <a:spcBef>
                <a:spcPts val="105"/>
              </a:spcBef>
            </a:pPr>
            <a:r>
              <a:rPr sz="1400" b="1" spc="-10" dirty="0">
                <a:latin typeface="Segoe UI Semibold"/>
                <a:cs typeface="Segoe UI Semibold"/>
              </a:rPr>
              <a:t>Speech</a:t>
            </a:r>
            <a:endParaRPr sz="1400">
              <a:latin typeface="Segoe UI Semibold"/>
              <a:cs typeface="Segoe UI Semibold"/>
            </a:endParaRPr>
          </a:p>
        </p:txBody>
      </p:sp>
      <p:grpSp>
        <p:nvGrpSpPr>
          <p:cNvPr id="34" name="object 34"/>
          <p:cNvGrpSpPr/>
          <p:nvPr/>
        </p:nvGrpSpPr>
        <p:grpSpPr>
          <a:xfrm>
            <a:off x="1004316" y="3971544"/>
            <a:ext cx="1682750" cy="509270"/>
            <a:chOff x="1004316" y="3971544"/>
            <a:chExt cx="1682750" cy="509270"/>
          </a:xfrm>
        </p:grpSpPr>
        <p:pic>
          <p:nvPicPr>
            <p:cNvPr id="35" name="object 35"/>
            <p:cNvPicPr/>
            <p:nvPr/>
          </p:nvPicPr>
          <p:blipFill>
            <a:blip r:embed="rId8" cstate="print"/>
            <a:stretch>
              <a:fillRect/>
            </a:stretch>
          </p:blipFill>
          <p:spPr>
            <a:xfrm>
              <a:off x="1004316" y="3971544"/>
              <a:ext cx="1682496" cy="489204"/>
            </a:xfrm>
            <a:prstGeom prst="rect">
              <a:avLst/>
            </a:prstGeom>
          </p:spPr>
        </p:pic>
        <p:pic>
          <p:nvPicPr>
            <p:cNvPr id="36" name="object 36"/>
            <p:cNvPicPr/>
            <p:nvPr/>
          </p:nvPicPr>
          <p:blipFill>
            <a:blip r:embed="rId14" cstate="print"/>
            <a:stretch>
              <a:fillRect/>
            </a:stretch>
          </p:blipFill>
          <p:spPr>
            <a:xfrm>
              <a:off x="1050036" y="4005033"/>
              <a:ext cx="1588008" cy="475526"/>
            </a:xfrm>
            <a:prstGeom prst="rect">
              <a:avLst/>
            </a:prstGeom>
          </p:spPr>
        </p:pic>
        <p:pic>
          <p:nvPicPr>
            <p:cNvPr id="37" name="object 37"/>
            <p:cNvPicPr/>
            <p:nvPr/>
          </p:nvPicPr>
          <p:blipFill>
            <a:blip r:embed="rId10" cstate="print"/>
            <a:stretch>
              <a:fillRect/>
            </a:stretch>
          </p:blipFill>
          <p:spPr>
            <a:xfrm>
              <a:off x="1033272" y="4000500"/>
              <a:ext cx="1574292" cy="381000"/>
            </a:xfrm>
            <a:prstGeom prst="rect">
              <a:avLst/>
            </a:prstGeom>
          </p:spPr>
        </p:pic>
        <p:sp>
          <p:nvSpPr>
            <p:cNvPr id="38" name="object 38"/>
            <p:cNvSpPr/>
            <p:nvPr/>
          </p:nvSpPr>
          <p:spPr>
            <a:xfrm>
              <a:off x="1033272" y="4000500"/>
              <a:ext cx="1574800" cy="381000"/>
            </a:xfrm>
            <a:custGeom>
              <a:avLst/>
              <a:gdLst/>
              <a:ahLst/>
              <a:cxnLst/>
              <a:rect l="l" t="t" r="r" b="b"/>
              <a:pathLst>
                <a:path w="1574800" h="381000">
                  <a:moveTo>
                    <a:pt x="0" y="63500"/>
                  </a:moveTo>
                  <a:lnTo>
                    <a:pt x="4990" y="38790"/>
                  </a:lnTo>
                  <a:lnTo>
                    <a:pt x="18600" y="18605"/>
                  </a:lnTo>
                  <a:lnTo>
                    <a:pt x="38785" y="4992"/>
                  </a:lnTo>
                  <a:lnTo>
                    <a:pt x="63500" y="0"/>
                  </a:lnTo>
                  <a:lnTo>
                    <a:pt x="1510792" y="0"/>
                  </a:lnTo>
                  <a:lnTo>
                    <a:pt x="1535501" y="4992"/>
                  </a:lnTo>
                  <a:lnTo>
                    <a:pt x="1555686" y="18605"/>
                  </a:lnTo>
                  <a:lnTo>
                    <a:pt x="1569299" y="38790"/>
                  </a:lnTo>
                  <a:lnTo>
                    <a:pt x="1574292" y="63500"/>
                  </a:lnTo>
                  <a:lnTo>
                    <a:pt x="1574292" y="317500"/>
                  </a:lnTo>
                  <a:lnTo>
                    <a:pt x="1569299" y="342209"/>
                  </a:lnTo>
                  <a:lnTo>
                    <a:pt x="1555686" y="362394"/>
                  </a:lnTo>
                  <a:lnTo>
                    <a:pt x="1535501" y="376007"/>
                  </a:lnTo>
                  <a:lnTo>
                    <a:pt x="1510792" y="381000"/>
                  </a:lnTo>
                  <a:lnTo>
                    <a:pt x="63500" y="381000"/>
                  </a:lnTo>
                  <a:lnTo>
                    <a:pt x="38785" y="376007"/>
                  </a:lnTo>
                  <a:lnTo>
                    <a:pt x="18600" y="362394"/>
                  </a:lnTo>
                  <a:lnTo>
                    <a:pt x="4990" y="342209"/>
                  </a:lnTo>
                  <a:lnTo>
                    <a:pt x="0" y="317500"/>
                  </a:lnTo>
                  <a:lnTo>
                    <a:pt x="0" y="63500"/>
                  </a:lnTo>
                  <a:close/>
                </a:path>
              </a:pathLst>
            </a:custGeom>
            <a:ln w="6350">
              <a:solidFill>
                <a:srgbClr val="FFC000"/>
              </a:solidFill>
            </a:ln>
          </p:spPr>
          <p:txBody>
            <a:bodyPr wrap="square" lIns="0" tIns="0" rIns="0" bIns="0" rtlCol="0"/>
            <a:lstStyle/>
            <a:p>
              <a:endParaRPr/>
            </a:p>
          </p:txBody>
        </p:sp>
      </p:grpSp>
      <p:sp>
        <p:nvSpPr>
          <p:cNvPr id="39" name="object 39"/>
          <p:cNvSpPr txBox="1"/>
          <p:nvPr/>
        </p:nvSpPr>
        <p:spPr>
          <a:xfrm>
            <a:off x="1171143" y="4068571"/>
            <a:ext cx="1298575" cy="239395"/>
          </a:xfrm>
          <a:prstGeom prst="rect">
            <a:avLst/>
          </a:prstGeom>
        </p:spPr>
        <p:txBody>
          <a:bodyPr vert="horz" wrap="square" lIns="0" tIns="12700" rIns="0" bIns="0" rtlCol="0">
            <a:spAutoFit/>
          </a:bodyPr>
          <a:lstStyle/>
          <a:p>
            <a:pPr marL="12700">
              <a:lnSpc>
                <a:spcPct val="100000"/>
              </a:lnSpc>
              <a:spcBef>
                <a:spcPts val="100"/>
              </a:spcBef>
            </a:pPr>
            <a:r>
              <a:rPr sz="1400" b="1" dirty="0">
                <a:latin typeface="Segoe UI Semibold"/>
                <a:cs typeface="Segoe UI Semibold"/>
              </a:rPr>
              <a:t>Structured</a:t>
            </a:r>
            <a:r>
              <a:rPr sz="1400" b="1" spc="-65" dirty="0">
                <a:latin typeface="Segoe UI Semibold"/>
                <a:cs typeface="Segoe UI Semibold"/>
              </a:rPr>
              <a:t> </a:t>
            </a:r>
            <a:r>
              <a:rPr sz="1400" b="1" spc="-20" dirty="0">
                <a:latin typeface="Segoe UI Semibold"/>
                <a:cs typeface="Segoe UI Semibold"/>
              </a:rPr>
              <a:t>Data</a:t>
            </a:r>
            <a:endParaRPr sz="1400">
              <a:latin typeface="Segoe UI Semibold"/>
              <a:cs typeface="Segoe UI Semibold"/>
            </a:endParaRPr>
          </a:p>
        </p:txBody>
      </p:sp>
      <p:grpSp>
        <p:nvGrpSpPr>
          <p:cNvPr id="40" name="object 40"/>
          <p:cNvGrpSpPr/>
          <p:nvPr/>
        </p:nvGrpSpPr>
        <p:grpSpPr>
          <a:xfrm>
            <a:off x="1004316" y="4472940"/>
            <a:ext cx="1682750" cy="509270"/>
            <a:chOff x="1004316" y="4472940"/>
            <a:chExt cx="1682750" cy="509270"/>
          </a:xfrm>
        </p:grpSpPr>
        <p:pic>
          <p:nvPicPr>
            <p:cNvPr id="41" name="object 41"/>
            <p:cNvPicPr/>
            <p:nvPr/>
          </p:nvPicPr>
          <p:blipFill>
            <a:blip r:embed="rId8" cstate="print"/>
            <a:stretch>
              <a:fillRect/>
            </a:stretch>
          </p:blipFill>
          <p:spPr>
            <a:xfrm>
              <a:off x="1004316" y="4472940"/>
              <a:ext cx="1682496" cy="489204"/>
            </a:xfrm>
            <a:prstGeom prst="rect">
              <a:avLst/>
            </a:prstGeom>
          </p:spPr>
        </p:pic>
        <p:pic>
          <p:nvPicPr>
            <p:cNvPr id="42" name="object 42"/>
            <p:cNvPicPr/>
            <p:nvPr/>
          </p:nvPicPr>
          <p:blipFill>
            <a:blip r:embed="rId15" cstate="print"/>
            <a:stretch>
              <a:fillRect/>
            </a:stretch>
          </p:blipFill>
          <p:spPr>
            <a:xfrm>
              <a:off x="1274064" y="4506430"/>
              <a:ext cx="1141463" cy="475526"/>
            </a:xfrm>
            <a:prstGeom prst="rect">
              <a:avLst/>
            </a:prstGeom>
          </p:spPr>
        </p:pic>
        <p:pic>
          <p:nvPicPr>
            <p:cNvPr id="43" name="object 43"/>
            <p:cNvPicPr/>
            <p:nvPr/>
          </p:nvPicPr>
          <p:blipFill>
            <a:blip r:embed="rId13" cstate="print"/>
            <a:stretch>
              <a:fillRect/>
            </a:stretch>
          </p:blipFill>
          <p:spPr>
            <a:xfrm>
              <a:off x="1033272" y="4501896"/>
              <a:ext cx="1574292" cy="381000"/>
            </a:xfrm>
            <a:prstGeom prst="rect">
              <a:avLst/>
            </a:prstGeom>
          </p:spPr>
        </p:pic>
        <p:sp>
          <p:nvSpPr>
            <p:cNvPr id="44" name="object 44"/>
            <p:cNvSpPr/>
            <p:nvPr/>
          </p:nvSpPr>
          <p:spPr>
            <a:xfrm>
              <a:off x="1033272" y="4501896"/>
              <a:ext cx="1574800" cy="381000"/>
            </a:xfrm>
            <a:custGeom>
              <a:avLst/>
              <a:gdLst/>
              <a:ahLst/>
              <a:cxnLst/>
              <a:rect l="l" t="t" r="r" b="b"/>
              <a:pathLst>
                <a:path w="1574800" h="381000">
                  <a:moveTo>
                    <a:pt x="0" y="63499"/>
                  </a:moveTo>
                  <a:lnTo>
                    <a:pt x="4990" y="38790"/>
                  </a:lnTo>
                  <a:lnTo>
                    <a:pt x="18600" y="18605"/>
                  </a:lnTo>
                  <a:lnTo>
                    <a:pt x="38785" y="4992"/>
                  </a:lnTo>
                  <a:lnTo>
                    <a:pt x="63500" y="0"/>
                  </a:lnTo>
                  <a:lnTo>
                    <a:pt x="1510792" y="0"/>
                  </a:lnTo>
                  <a:lnTo>
                    <a:pt x="1535501" y="4992"/>
                  </a:lnTo>
                  <a:lnTo>
                    <a:pt x="1555686" y="18605"/>
                  </a:lnTo>
                  <a:lnTo>
                    <a:pt x="1569299" y="38790"/>
                  </a:lnTo>
                  <a:lnTo>
                    <a:pt x="1574292" y="63499"/>
                  </a:lnTo>
                  <a:lnTo>
                    <a:pt x="1574292" y="317499"/>
                  </a:lnTo>
                  <a:lnTo>
                    <a:pt x="1569299" y="342209"/>
                  </a:lnTo>
                  <a:lnTo>
                    <a:pt x="1555686" y="362394"/>
                  </a:lnTo>
                  <a:lnTo>
                    <a:pt x="1535501" y="376007"/>
                  </a:lnTo>
                  <a:lnTo>
                    <a:pt x="1510792" y="380999"/>
                  </a:lnTo>
                  <a:lnTo>
                    <a:pt x="63500" y="380999"/>
                  </a:lnTo>
                  <a:lnTo>
                    <a:pt x="38785" y="376007"/>
                  </a:lnTo>
                  <a:lnTo>
                    <a:pt x="18600" y="362394"/>
                  </a:lnTo>
                  <a:lnTo>
                    <a:pt x="4990" y="342209"/>
                  </a:lnTo>
                  <a:lnTo>
                    <a:pt x="0" y="317499"/>
                  </a:lnTo>
                  <a:lnTo>
                    <a:pt x="0" y="63499"/>
                  </a:lnTo>
                  <a:close/>
                </a:path>
              </a:pathLst>
            </a:custGeom>
            <a:ln w="6350">
              <a:solidFill>
                <a:srgbClr val="FFC000"/>
              </a:solidFill>
            </a:ln>
          </p:spPr>
          <p:txBody>
            <a:bodyPr wrap="square" lIns="0" tIns="0" rIns="0" bIns="0" rtlCol="0"/>
            <a:lstStyle/>
            <a:p>
              <a:endParaRPr/>
            </a:p>
          </p:txBody>
        </p:sp>
      </p:grpSp>
      <p:sp>
        <p:nvSpPr>
          <p:cNvPr id="45" name="object 45"/>
          <p:cNvSpPr txBox="1"/>
          <p:nvPr/>
        </p:nvSpPr>
        <p:spPr>
          <a:xfrm>
            <a:off x="1395222" y="4569967"/>
            <a:ext cx="852169" cy="239395"/>
          </a:xfrm>
          <a:prstGeom prst="rect">
            <a:avLst/>
          </a:prstGeom>
        </p:spPr>
        <p:txBody>
          <a:bodyPr vert="horz" wrap="square" lIns="0" tIns="12700" rIns="0" bIns="0" rtlCol="0">
            <a:spAutoFit/>
          </a:bodyPr>
          <a:lstStyle/>
          <a:p>
            <a:pPr marL="12700">
              <a:lnSpc>
                <a:spcPct val="100000"/>
              </a:lnSpc>
              <a:spcBef>
                <a:spcPts val="100"/>
              </a:spcBef>
            </a:pPr>
            <a:r>
              <a:rPr sz="1400" b="1" dirty="0">
                <a:latin typeface="Segoe UI Semibold"/>
                <a:cs typeface="Segoe UI Semibold"/>
              </a:rPr>
              <a:t>3d</a:t>
            </a:r>
            <a:r>
              <a:rPr sz="1400" b="1" spc="-5" dirty="0">
                <a:latin typeface="Segoe UI Semibold"/>
                <a:cs typeface="Segoe UI Semibold"/>
              </a:rPr>
              <a:t> </a:t>
            </a:r>
            <a:r>
              <a:rPr sz="1400" b="1" spc="-10" dirty="0">
                <a:latin typeface="Segoe UI Semibold"/>
                <a:cs typeface="Segoe UI Semibold"/>
              </a:rPr>
              <a:t>Signals</a:t>
            </a:r>
            <a:endParaRPr sz="1400">
              <a:latin typeface="Segoe UI Semibold"/>
              <a:cs typeface="Segoe UI Semibold"/>
            </a:endParaRPr>
          </a:p>
        </p:txBody>
      </p:sp>
      <p:grpSp>
        <p:nvGrpSpPr>
          <p:cNvPr id="46" name="object 46"/>
          <p:cNvGrpSpPr/>
          <p:nvPr/>
        </p:nvGrpSpPr>
        <p:grpSpPr>
          <a:xfrm>
            <a:off x="8491601" y="682625"/>
            <a:ext cx="2771140" cy="387350"/>
            <a:chOff x="8491601" y="682625"/>
            <a:chExt cx="2771140" cy="387350"/>
          </a:xfrm>
        </p:grpSpPr>
        <p:pic>
          <p:nvPicPr>
            <p:cNvPr id="47" name="object 47"/>
            <p:cNvPicPr/>
            <p:nvPr/>
          </p:nvPicPr>
          <p:blipFill>
            <a:blip r:embed="rId16" cstate="print"/>
            <a:stretch>
              <a:fillRect/>
            </a:stretch>
          </p:blipFill>
          <p:spPr>
            <a:xfrm>
              <a:off x="8494776" y="685800"/>
              <a:ext cx="2764535" cy="381000"/>
            </a:xfrm>
            <a:prstGeom prst="rect">
              <a:avLst/>
            </a:prstGeom>
          </p:spPr>
        </p:pic>
        <p:sp>
          <p:nvSpPr>
            <p:cNvPr id="48" name="object 48"/>
            <p:cNvSpPr/>
            <p:nvPr/>
          </p:nvSpPr>
          <p:spPr>
            <a:xfrm>
              <a:off x="8494776" y="685800"/>
              <a:ext cx="2764790" cy="381000"/>
            </a:xfrm>
            <a:custGeom>
              <a:avLst/>
              <a:gdLst/>
              <a:ahLst/>
              <a:cxnLst/>
              <a:rect l="l" t="t" r="r" b="b"/>
              <a:pathLst>
                <a:path w="2764790" h="381000">
                  <a:moveTo>
                    <a:pt x="0" y="63500"/>
                  </a:moveTo>
                  <a:lnTo>
                    <a:pt x="4992" y="38790"/>
                  </a:lnTo>
                  <a:lnTo>
                    <a:pt x="18605" y="18605"/>
                  </a:lnTo>
                  <a:lnTo>
                    <a:pt x="38790" y="4992"/>
                  </a:lnTo>
                  <a:lnTo>
                    <a:pt x="63500" y="0"/>
                  </a:lnTo>
                  <a:lnTo>
                    <a:pt x="2701035" y="0"/>
                  </a:lnTo>
                  <a:lnTo>
                    <a:pt x="2725745" y="4992"/>
                  </a:lnTo>
                  <a:lnTo>
                    <a:pt x="2745930" y="18605"/>
                  </a:lnTo>
                  <a:lnTo>
                    <a:pt x="2759543" y="38790"/>
                  </a:lnTo>
                  <a:lnTo>
                    <a:pt x="2764535" y="63500"/>
                  </a:lnTo>
                  <a:lnTo>
                    <a:pt x="2764535" y="317500"/>
                  </a:lnTo>
                  <a:lnTo>
                    <a:pt x="2759543" y="342209"/>
                  </a:lnTo>
                  <a:lnTo>
                    <a:pt x="2745930" y="362394"/>
                  </a:lnTo>
                  <a:lnTo>
                    <a:pt x="2725745" y="376007"/>
                  </a:lnTo>
                  <a:lnTo>
                    <a:pt x="2701035" y="381000"/>
                  </a:lnTo>
                  <a:lnTo>
                    <a:pt x="63500" y="381000"/>
                  </a:lnTo>
                  <a:lnTo>
                    <a:pt x="38790" y="376007"/>
                  </a:lnTo>
                  <a:lnTo>
                    <a:pt x="18605" y="362394"/>
                  </a:lnTo>
                  <a:lnTo>
                    <a:pt x="4992" y="342209"/>
                  </a:lnTo>
                  <a:lnTo>
                    <a:pt x="0" y="317500"/>
                  </a:lnTo>
                  <a:lnTo>
                    <a:pt x="0" y="63500"/>
                  </a:lnTo>
                  <a:close/>
                </a:path>
              </a:pathLst>
            </a:custGeom>
            <a:ln w="6350">
              <a:solidFill>
                <a:srgbClr val="4471C4"/>
              </a:solidFill>
            </a:ln>
          </p:spPr>
          <p:txBody>
            <a:bodyPr wrap="square" lIns="0" tIns="0" rIns="0" bIns="0" rtlCol="0"/>
            <a:lstStyle/>
            <a:p>
              <a:endParaRPr/>
            </a:p>
          </p:txBody>
        </p:sp>
      </p:grpSp>
      <p:sp>
        <p:nvSpPr>
          <p:cNvPr id="49" name="object 49"/>
          <p:cNvSpPr txBox="1"/>
          <p:nvPr/>
        </p:nvSpPr>
        <p:spPr>
          <a:xfrm>
            <a:off x="9647681" y="752601"/>
            <a:ext cx="463550" cy="239395"/>
          </a:xfrm>
          <a:prstGeom prst="rect">
            <a:avLst/>
          </a:prstGeom>
        </p:spPr>
        <p:txBody>
          <a:bodyPr vert="horz" wrap="square" lIns="0" tIns="13335" rIns="0" bIns="0" rtlCol="0">
            <a:spAutoFit/>
          </a:bodyPr>
          <a:lstStyle/>
          <a:p>
            <a:pPr marL="12700">
              <a:lnSpc>
                <a:spcPct val="100000"/>
              </a:lnSpc>
              <a:spcBef>
                <a:spcPts val="105"/>
              </a:spcBef>
            </a:pPr>
            <a:r>
              <a:rPr sz="1400" b="1" spc="-10" dirty="0">
                <a:latin typeface="Segoe UI Semibold"/>
                <a:cs typeface="Segoe UI Semibold"/>
              </a:rPr>
              <a:t>Tasks</a:t>
            </a:r>
            <a:endParaRPr sz="1400">
              <a:latin typeface="Segoe UI Semibold"/>
              <a:cs typeface="Segoe UI Semibold"/>
            </a:endParaRPr>
          </a:p>
        </p:txBody>
      </p:sp>
      <p:sp>
        <p:nvSpPr>
          <p:cNvPr id="50" name="object 50"/>
          <p:cNvSpPr txBox="1"/>
          <p:nvPr/>
        </p:nvSpPr>
        <p:spPr>
          <a:xfrm>
            <a:off x="9645142" y="1376552"/>
            <a:ext cx="1107440" cy="452755"/>
          </a:xfrm>
          <a:prstGeom prst="rect">
            <a:avLst/>
          </a:prstGeom>
        </p:spPr>
        <p:txBody>
          <a:bodyPr vert="horz" wrap="square" lIns="0" tIns="13335" rIns="0" bIns="0" rtlCol="0">
            <a:spAutoFit/>
          </a:bodyPr>
          <a:lstStyle/>
          <a:p>
            <a:pPr marL="127000" marR="5080" indent="-114300">
              <a:lnSpc>
                <a:spcPct val="100000"/>
              </a:lnSpc>
              <a:spcBef>
                <a:spcPts val="105"/>
              </a:spcBef>
            </a:pPr>
            <a:r>
              <a:rPr sz="1400" b="1" dirty="0">
                <a:latin typeface="Segoe UI Semibold"/>
                <a:cs typeface="Segoe UI Semibold"/>
              </a:rPr>
              <a:t>Question</a:t>
            </a:r>
            <a:r>
              <a:rPr sz="1400" b="1" spc="-75" dirty="0">
                <a:latin typeface="Segoe UI Semibold"/>
                <a:cs typeface="Segoe UI Semibold"/>
              </a:rPr>
              <a:t> </a:t>
            </a:r>
            <a:r>
              <a:rPr sz="1400" b="1" spc="-25" dirty="0">
                <a:latin typeface="Segoe UI Semibold"/>
                <a:cs typeface="Segoe UI Semibold"/>
              </a:rPr>
              <a:t>and </a:t>
            </a:r>
            <a:r>
              <a:rPr sz="1400" b="1" spc="-10" dirty="0">
                <a:latin typeface="Segoe UI Semibold"/>
                <a:cs typeface="Segoe UI Semibold"/>
              </a:rPr>
              <a:t>Answering</a:t>
            </a:r>
            <a:endParaRPr sz="1400">
              <a:latin typeface="Segoe UI Semibold"/>
              <a:cs typeface="Segoe UI Semibold"/>
            </a:endParaRPr>
          </a:p>
        </p:txBody>
      </p:sp>
      <p:grpSp>
        <p:nvGrpSpPr>
          <p:cNvPr id="51" name="object 51"/>
          <p:cNvGrpSpPr/>
          <p:nvPr/>
        </p:nvGrpSpPr>
        <p:grpSpPr>
          <a:xfrm>
            <a:off x="9291701" y="2107564"/>
            <a:ext cx="1812289" cy="712470"/>
            <a:chOff x="9291701" y="2107564"/>
            <a:chExt cx="1812289" cy="712470"/>
          </a:xfrm>
        </p:grpSpPr>
        <p:pic>
          <p:nvPicPr>
            <p:cNvPr id="52" name="object 52"/>
            <p:cNvPicPr/>
            <p:nvPr/>
          </p:nvPicPr>
          <p:blipFill>
            <a:blip r:embed="rId17" cstate="print"/>
            <a:stretch>
              <a:fillRect/>
            </a:stretch>
          </p:blipFill>
          <p:spPr>
            <a:xfrm>
              <a:off x="9294876" y="2110739"/>
              <a:ext cx="1805940" cy="705612"/>
            </a:xfrm>
            <a:prstGeom prst="rect">
              <a:avLst/>
            </a:prstGeom>
          </p:spPr>
        </p:pic>
        <p:sp>
          <p:nvSpPr>
            <p:cNvPr id="53" name="object 53"/>
            <p:cNvSpPr/>
            <p:nvPr/>
          </p:nvSpPr>
          <p:spPr>
            <a:xfrm>
              <a:off x="9294876" y="2110739"/>
              <a:ext cx="1805939" cy="706120"/>
            </a:xfrm>
            <a:custGeom>
              <a:avLst/>
              <a:gdLst/>
              <a:ahLst/>
              <a:cxnLst/>
              <a:rect l="l" t="t" r="r" b="b"/>
              <a:pathLst>
                <a:path w="1805940" h="706119">
                  <a:moveTo>
                    <a:pt x="0" y="117601"/>
                  </a:moveTo>
                  <a:lnTo>
                    <a:pt x="9249" y="71848"/>
                  </a:lnTo>
                  <a:lnTo>
                    <a:pt x="34464" y="34464"/>
                  </a:lnTo>
                  <a:lnTo>
                    <a:pt x="71848" y="9249"/>
                  </a:lnTo>
                  <a:lnTo>
                    <a:pt x="117601" y="0"/>
                  </a:lnTo>
                  <a:lnTo>
                    <a:pt x="1688338" y="0"/>
                  </a:lnTo>
                  <a:lnTo>
                    <a:pt x="1734091" y="9249"/>
                  </a:lnTo>
                  <a:lnTo>
                    <a:pt x="1771475" y="34464"/>
                  </a:lnTo>
                  <a:lnTo>
                    <a:pt x="1796690" y="71848"/>
                  </a:lnTo>
                  <a:lnTo>
                    <a:pt x="1805940" y="117601"/>
                  </a:lnTo>
                  <a:lnTo>
                    <a:pt x="1805940" y="588010"/>
                  </a:lnTo>
                  <a:lnTo>
                    <a:pt x="1796690" y="633763"/>
                  </a:lnTo>
                  <a:lnTo>
                    <a:pt x="1771475" y="671147"/>
                  </a:lnTo>
                  <a:lnTo>
                    <a:pt x="1734091" y="696362"/>
                  </a:lnTo>
                  <a:lnTo>
                    <a:pt x="1688338" y="705612"/>
                  </a:lnTo>
                  <a:lnTo>
                    <a:pt x="117601" y="705612"/>
                  </a:lnTo>
                  <a:lnTo>
                    <a:pt x="71848" y="696362"/>
                  </a:lnTo>
                  <a:lnTo>
                    <a:pt x="34464" y="671147"/>
                  </a:lnTo>
                  <a:lnTo>
                    <a:pt x="9249" y="633763"/>
                  </a:lnTo>
                  <a:lnTo>
                    <a:pt x="0" y="588010"/>
                  </a:lnTo>
                  <a:lnTo>
                    <a:pt x="0" y="117601"/>
                  </a:lnTo>
                  <a:close/>
                </a:path>
              </a:pathLst>
            </a:custGeom>
            <a:ln w="6350">
              <a:solidFill>
                <a:srgbClr val="5B9BD4"/>
              </a:solidFill>
            </a:ln>
          </p:spPr>
          <p:txBody>
            <a:bodyPr wrap="square" lIns="0" tIns="0" rIns="0" bIns="0" rtlCol="0"/>
            <a:lstStyle/>
            <a:p>
              <a:endParaRPr/>
            </a:p>
          </p:txBody>
        </p:sp>
      </p:grpSp>
      <p:sp>
        <p:nvSpPr>
          <p:cNvPr id="54" name="object 54"/>
          <p:cNvSpPr txBox="1"/>
          <p:nvPr/>
        </p:nvSpPr>
        <p:spPr>
          <a:xfrm>
            <a:off x="9422638" y="2339797"/>
            <a:ext cx="1553210" cy="240029"/>
          </a:xfrm>
          <a:prstGeom prst="rect">
            <a:avLst/>
          </a:prstGeom>
        </p:spPr>
        <p:txBody>
          <a:bodyPr vert="horz" wrap="square" lIns="0" tIns="13335" rIns="0" bIns="0" rtlCol="0">
            <a:spAutoFit/>
          </a:bodyPr>
          <a:lstStyle/>
          <a:p>
            <a:pPr marL="12700">
              <a:lnSpc>
                <a:spcPct val="100000"/>
              </a:lnSpc>
              <a:spcBef>
                <a:spcPts val="105"/>
              </a:spcBef>
            </a:pPr>
            <a:r>
              <a:rPr sz="1400" b="1" dirty="0">
                <a:latin typeface="Segoe UI Semibold"/>
                <a:cs typeface="Segoe UI Semibold"/>
              </a:rPr>
              <a:t>Sentiment</a:t>
            </a:r>
            <a:r>
              <a:rPr sz="1400" b="1" spc="-65" dirty="0">
                <a:latin typeface="Segoe UI Semibold"/>
                <a:cs typeface="Segoe UI Semibold"/>
              </a:rPr>
              <a:t> </a:t>
            </a:r>
            <a:r>
              <a:rPr sz="1400" b="1" spc="-10" dirty="0">
                <a:latin typeface="Segoe UI Semibold"/>
                <a:cs typeface="Segoe UI Semibold"/>
              </a:rPr>
              <a:t>Analysis</a:t>
            </a:r>
            <a:endParaRPr sz="1400">
              <a:latin typeface="Segoe UI Semibold"/>
              <a:cs typeface="Segoe UI Semibold"/>
            </a:endParaRPr>
          </a:p>
        </p:txBody>
      </p:sp>
      <p:grpSp>
        <p:nvGrpSpPr>
          <p:cNvPr id="55" name="object 55"/>
          <p:cNvGrpSpPr/>
          <p:nvPr/>
        </p:nvGrpSpPr>
        <p:grpSpPr>
          <a:xfrm>
            <a:off x="9291701" y="2948813"/>
            <a:ext cx="1812289" cy="710565"/>
            <a:chOff x="9291701" y="2948813"/>
            <a:chExt cx="1812289" cy="710565"/>
          </a:xfrm>
        </p:grpSpPr>
        <p:pic>
          <p:nvPicPr>
            <p:cNvPr id="56" name="object 56"/>
            <p:cNvPicPr/>
            <p:nvPr/>
          </p:nvPicPr>
          <p:blipFill>
            <a:blip r:embed="rId18" cstate="print"/>
            <a:stretch>
              <a:fillRect/>
            </a:stretch>
          </p:blipFill>
          <p:spPr>
            <a:xfrm>
              <a:off x="9294876" y="2951988"/>
              <a:ext cx="1805940" cy="704088"/>
            </a:xfrm>
            <a:prstGeom prst="rect">
              <a:avLst/>
            </a:prstGeom>
          </p:spPr>
        </p:pic>
        <p:sp>
          <p:nvSpPr>
            <p:cNvPr id="57" name="object 57"/>
            <p:cNvSpPr/>
            <p:nvPr/>
          </p:nvSpPr>
          <p:spPr>
            <a:xfrm>
              <a:off x="9294876" y="2951988"/>
              <a:ext cx="1805939" cy="704215"/>
            </a:xfrm>
            <a:custGeom>
              <a:avLst/>
              <a:gdLst/>
              <a:ahLst/>
              <a:cxnLst/>
              <a:rect l="l" t="t" r="r" b="b"/>
              <a:pathLst>
                <a:path w="1805940" h="704214">
                  <a:moveTo>
                    <a:pt x="0" y="117348"/>
                  </a:moveTo>
                  <a:lnTo>
                    <a:pt x="9227" y="71687"/>
                  </a:lnTo>
                  <a:lnTo>
                    <a:pt x="34385" y="34385"/>
                  </a:lnTo>
                  <a:lnTo>
                    <a:pt x="71687" y="9227"/>
                  </a:lnTo>
                  <a:lnTo>
                    <a:pt x="117348" y="0"/>
                  </a:lnTo>
                  <a:lnTo>
                    <a:pt x="1688592" y="0"/>
                  </a:lnTo>
                  <a:lnTo>
                    <a:pt x="1734252" y="9227"/>
                  </a:lnTo>
                  <a:lnTo>
                    <a:pt x="1771554" y="34385"/>
                  </a:lnTo>
                  <a:lnTo>
                    <a:pt x="1796712" y="71687"/>
                  </a:lnTo>
                  <a:lnTo>
                    <a:pt x="1805940" y="117348"/>
                  </a:lnTo>
                  <a:lnTo>
                    <a:pt x="1805940" y="586739"/>
                  </a:lnTo>
                  <a:lnTo>
                    <a:pt x="1796712" y="632400"/>
                  </a:lnTo>
                  <a:lnTo>
                    <a:pt x="1771554" y="669702"/>
                  </a:lnTo>
                  <a:lnTo>
                    <a:pt x="1734252" y="694860"/>
                  </a:lnTo>
                  <a:lnTo>
                    <a:pt x="1688592" y="704088"/>
                  </a:lnTo>
                  <a:lnTo>
                    <a:pt x="117348" y="704088"/>
                  </a:lnTo>
                  <a:lnTo>
                    <a:pt x="71687" y="694860"/>
                  </a:lnTo>
                  <a:lnTo>
                    <a:pt x="34385" y="669702"/>
                  </a:lnTo>
                  <a:lnTo>
                    <a:pt x="9227" y="632400"/>
                  </a:lnTo>
                  <a:lnTo>
                    <a:pt x="0" y="586739"/>
                  </a:lnTo>
                  <a:lnTo>
                    <a:pt x="0" y="117348"/>
                  </a:lnTo>
                  <a:close/>
                </a:path>
              </a:pathLst>
            </a:custGeom>
            <a:ln w="6350">
              <a:solidFill>
                <a:srgbClr val="5B9BD4"/>
              </a:solidFill>
            </a:ln>
          </p:spPr>
          <p:txBody>
            <a:bodyPr wrap="square" lIns="0" tIns="0" rIns="0" bIns="0" rtlCol="0"/>
            <a:lstStyle/>
            <a:p>
              <a:endParaRPr/>
            </a:p>
          </p:txBody>
        </p:sp>
      </p:grpSp>
      <p:sp>
        <p:nvSpPr>
          <p:cNvPr id="58" name="object 58"/>
          <p:cNvSpPr txBox="1"/>
          <p:nvPr/>
        </p:nvSpPr>
        <p:spPr>
          <a:xfrm>
            <a:off x="9704578" y="3073654"/>
            <a:ext cx="986790" cy="452755"/>
          </a:xfrm>
          <a:prstGeom prst="rect">
            <a:avLst/>
          </a:prstGeom>
        </p:spPr>
        <p:txBody>
          <a:bodyPr vert="horz" wrap="square" lIns="0" tIns="13335" rIns="0" bIns="0" rtlCol="0">
            <a:spAutoFit/>
          </a:bodyPr>
          <a:lstStyle/>
          <a:p>
            <a:pPr marL="88900" marR="5080" indent="-76200">
              <a:lnSpc>
                <a:spcPct val="100000"/>
              </a:lnSpc>
              <a:spcBef>
                <a:spcPts val="105"/>
              </a:spcBef>
            </a:pPr>
            <a:r>
              <a:rPr sz="1400" b="1" spc="-10" dirty="0">
                <a:latin typeface="Segoe UI Semibold"/>
                <a:cs typeface="Segoe UI Semibold"/>
              </a:rPr>
              <a:t>Information Extraction</a:t>
            </a:r>
            <a:endParaRPr sz="1400">
              <a:latin typeface="Segoe UI Semibold"/>
              <a:cs typeface="Segoe UI Semibold"/>
            </a:endParaRPr>
          </a:p>
        </p:txBody>
      </p:sp>
      <p:grpSp>
        <p:nvGrpSpPr>
          <p:cNvPr id="59" name="object 59"/>
          <p:cNvGrpSpPr/>
          <p:nvPr/>
        </p:nvGrpSpPr>
        <p:grpSpPr>
          <a:xfrm>
            <a:off x="9291701" y="3779392"/>
            <a:ext cx="1812289" cy="712470"/>
            <a:chOff x="9291701" y="3779392"/>
            <a:chExt cx="1812289" cy="712470"/>
          </a:xfrm>
        </p:grpSpPr>
        <p:pic>
          <p:nvPicPr>
            <p:cNvPr id="60" name="object 60"/>
            <p:cNvPicPr/>
            <p:nvPr/>
          </p:nvPicPr>
          <p:blipFill>
            <a:blip r:embed="rId19" cstate="print"/>
            <a:stretch>
              <a:fillRect/>
            </a:stretch>
          </p:blipFill>
          <p:spPr>
            <a:xfrm>
              <a:off x="9294876" y="3782567"/>
              <a:ext cx="1805940" cy="705612"/>
            </a:xfrm>
            <a:prstGeom prst="rect">
              <a:avLst/>
            </a:prstGeom>
          </p:spPr>
        </p:pic>
        <p:sp>
          <p:nvSpPr>
            <p:cNvPr id="61" name="object 61"/>
            <p:cNvSpPr/>
            <p:nvPr/>
          </p:nvSpPr>
          <p:spPr>
            <a:xfrm>
              <a:off x="9294876" y="3782567"/>
              <a:ext cx="1805939" cy="706120"/>
            </a:xfrm>
            <a:custGeom>
              <a:avLst/>
              <a:gdLst/>
              <a:ahLst/>
              <a:cxnLst/>
              <a:rect l="l" t="t" r="r" b="b"/>
              <a:pathLst>
                <a:path w="1805940" h="706120">
                  <a:moveTo>
                    <a:pt x="0" y="117601"/>
                  </a:moveTo>
                  <a:lnTo>
                    <a:pt x="9249" y="71848"/>
                  </a:lnTo>
                  <a:lnTo>
                    <a:pt x="34464" y="34464"/>
                  </a:lnTo>
                  <a:lnTo>
                    <a:pt x="71848" y="9249"/>
                  </a:lnTo>
                  <a:lnTo>
                    <a:pt x="117601" y="0"/>
                  </a:lnTo>
                  <a:lnTo>
                    <a:pt x="1688338" y="0"/>
                  </a:lnTo>
                  <a:lnTo>
                    <a:pt x="1734091" y="9249"/>
                  </a:lnTo>
                  <a:lnTo>
                    <a:pt x="1771475" y="34464"/>
                  </a:lnTo>
                  <a:lnTo>
                    <a:pt x="1796690" y="71848"/>
                  </a:lnTo>
                  <a:lnTo>
                    <a:pt x="1805940" y="117601"/>
                  </a:lnTo>
                  <a:lnTo>
                    <a:pt x="1805940" y="588009"/>
                  </a:lnTo>
                  <a:lnTo>
                    <a:pt x="1796690" y="633763"/>
                  </a:lnTo>
                  <a:lnTo>
                    <a:pt x="1771475" y="671147"/>
                  </a:lnTo>
                  <a:lnTo>
                    <a:pt x="1734091" y="696362"/>
                  </a:lnTo>
                  <a:lnTo>
                    <a:pt x="1688338" y="705611"/>
                  </a:lnTo>
                  <a:lnTo>
                    <a:pt x="117601" y="705611"/>
                  </a:lnTo>
                  <a:lnTo>
                    <a:pt x="71848" y="696362"/>
                  </a:lnTo>
                  <a:lnTo>
                    <a:pt x="34464" y="671147"/>
                  </a:lnTo>
                  <a:lnTo>
                    <a:pt x="9249" y="633763"/>
                  </a:lnTo>
                  <a:lnTo>
                    <a:pt x="0" y="588009"/>
                  </a:lnTo>
                  <a:lnTo>
                    <a:pt x="0" y="117601"/>
                  </a:lnTo>
                  <a:close/>
                </a:path>
              </a:pathLst>
            </a:custGeom>
            <a:ln w="6350">
              <a:solidFill>
                <a:srgbClr val="5B9BD4"/>
              </a:solidFill>
            </a:ln>
          </p:spPr>
          <p:txBody>
            <a:bodyPr wrap="square" lIns="0" tIns="0" rIns="0" bIns="0" rtlCol="0"/>
            <a:lstStyle/>
            <a:p>
              <a:endParaRPr/>
            </a:p>
          </p:txBody>
        </p:sp>
      </p:grpSp>
      <p:sp>
        <p:nvSpPr>
          <p:cNvPr id="62" name="object 62"/>
          <p:cNvSpPr txBox="1"/>
          <p:nvPr/>
        </p:nvSpPr>
        <p:spPr>
          <a:xfrm>
            <a:off x="9465309" y="4012184"/>
            <a:ext cx="1468120" cy="239395"/>
          </a:xfrm>
          <a:prstGeom prst="rect">
            <a:avLst/>
          </a:prstGeom>
        </p:spPr>
        <p:txBody>
          <a:bodyPr vert="horz" wrap="square" lIns="0" tIns="12700" rIns="0" bIns="0" rtlCol="0">
            <a:spAutoFit/>
          </a:bodyPr>
          <a:lstStyle/>
          <a:p>
            <a:pPr marL="12700">
              <a:lnSpc>
                <a:spcPct val="100000"/>
              </a:lnSpc>
              <a:spcBef>
                <a:spcPts val="100"/>
              </a:spcBef>
            </a:pPr>
            <a:r>
              <a:rPr sz="1400" b="1" dirty="0">
                <a:latin typeface="Segoe UI Semibold"/>
                <a:cs typeface="Segoe UI Semibold"/>
              </a:rPr>
              <a:t>Image</a:t>
            </a:r>
            <a:r>
              <a:rPr sz="1400" b="1" spc="-30" dirty="0">
                <a:latin typeface="Segoe UI Semibold"/>
                <a:cs typeface="Segoe UI Semibold"/>
              </a:rPr>
              <a:t> </a:t>
            </a:r>
            <a:r>
              <a:rPr sz="1400" b="1" spc="-10" dirty="0">
                <a:latin typeface="Segoe UI Semibold"/>
                <a:cs typeface="Segoe UI Semibold"/>
              </a:rPr>
              <a:t>Captioning</a:t>
            </a:r>
            <a:endParaRPr sz="1400">
              <a:latin typeface="Segoe UI Semibold"/>
              <a:cs typeface="Segoe UI Semibold"/>
            </a:endParaRPr>
          </a:p>
        </p:txBody>
      </p:sp>
      <p:grpSp>
        <p:nvGrpSpPr>
          <p:cNvPr id="63" name="object 63"/>
          <p:cNvGrpSpPr/>
          <p:nvPr/>
        </p:nvGrpSpPr>
        <p:grpSpPr>
          <a:xfrm>
            <a:off x="9291701" y="4609972"/>
            <a:ext cx="1812289" cy="712470"/>
            <a:chOff x="9291701" y="4609972"/>
            <a:chExt cx="1812289" cy="712470"/>
          </a:xfrm>
        </p:grpSpPr>
        <p:pic>
          <p:nvPicPr>
            <p:cNvPr id="64" name="object 64"/>
            <p:cNvPicPr/>
            <p:nvPr/>
          </p:nvPicPr>
          <p:blipFill>
            <a:blip r:embed="rId20" cstate="print"/>
            <a:stretch>
              <a:fillRect/>
            </a:stretch>
          </p:blipFill>
          <p:spPr>
            <a:xfrm>
              <a:off x="9294876" y="4613147"/>
              <a:ext cx="1805940" cy="705611"/>
            </a:xfrm>
            <a:prstGeom prst="rect">
              <a:avLst/>
            </a:prstGeom>
          </p:spPr>
        </p:pic>
        <p:sp>
          <p:nvSpPr>
            <p:cNvPr id="65" name="object 65"/>
            <p:cNvSpPr/>
            <p:nvPr/>
          </p:nvSpPr>
          <p:spPr>
            <a:xfrm>
              <a:off x="9294876" y="4613147"/>
              <a:ext cx="1805939" cy="706120"/>
            </a:xfrm>
            <a:custGeom>
              <a:avLst/>
              <a:gdLst/>
              <a:ahLst/>
              <a:cxnLst/>
              <a:rect l="l" t="t" r="r" b="b"/>
              <a:pathLst>
                <a:path w="1805940" h="706120">
                  <a:moveTo>
                    <a:pt x="0" y="117601"/>
                  </a:moveTo>
                  <a:lnTo>
                    <a:pt x="9249" y="71848"/>
                  </a:lnTo>
                  <a:lnTo>
                    <a:pt x="34464" y="34464"/>
                  </a:lnTo>
                  <a:lnTo>
                    <a:pt x="71848" y="9249"/>
                  </a:lnTo>
                  <a:lnTo>
                    <a:pt x="117601" y="0"/>
                  </a:lnTo>
                  <a:lnTo>
                    <a:pt x="1688338" y="0"/>
                  </a:lnTo>
                  <a:lnTo>
                    <a:pt x="1734091" y="9249"/>
                  </a:lnTo>
                  <a:lnTo>
                    <a:pt x="1771475" y="34464"/>
                  </a:lnTo>
                  <a:lnTo>
                    <a:pt x="1796690" y="71848"/>
                  </a:lnTo>
                  <a:lnTo>
                    <a:pt x="1805940" y="117601"/>
                  </a:lnTo>
                  <a:lnTo>
                    <a:pt x="1805940" y="588009"/>
                  </a:lnTo>
                  <a:lnTo>
                    <a:pt x="1796690" y="633763"/>
                  </a:lnTo>
                  <a:lnTo>
                    <a:pt x="1771475" y="671147"/>
                  </a:lnTo>
                  <a:lnTo>
                    <a:pt x="1734091" y="696362"/>
                  </a:lnTo>
                  <a:lnTo>
                    <a:pt x="1688338" y="705611"/>
                  </a:lnTo>
                  <a:lnTo>
                    <a:pt x="117601" y="705611"/>
                  </a:lnTo>
                  <a:lnTo>
                    <a:pt x="71848" y="696362"/>
                  </a:lnTo>
                  <a:lnTo>
                    <a:pt x="34464" y="671147"/>
                  </a:lnTo>
                  <a:lnTo>
                    <a:pt x="9249" y="633763"/>
                  </a:lnTo>
                  <a:lnTo>
                    <a:pt x="0" y="588009"/>
                  </a:lnTo>
                  <a:lnTo>
                    <a:pt x="0" y="117601"/>
                  </a:lnTo>
                  <a:close/>
                </a:path>
              </a:pathLst>
            </a:custGeom>
            <a:ln w="6349">
              <a:solidFill>
                <a:srgbClr val="5B9BD4"/>
              </a:solidFill>
            </a:ln>
          </p:spPr>
          <p:txBody>
            <a:bodyPr wrap="square" lIns="0" tIns="0" rIns="0" bIns="0" rtlCol="0"/>
            <a:lstStyle/>
            <a:p>
              <a:endParaRPr/>
            </a:p>
          </p:txBody>
        </p:sp>
      </p:grpSp>
      <p:sp>
        <p:nvSpPr>
          <p:cNvPr id="66" name="object 66"/>
          <p:cNvSpPr txBox="1"/>
          <p:nvPr/>
        </p:nvSpPr>
        <p:spPr>
          <a:xfrm>
            <a:off x="9408921" y="4843017"/>
            <a:ext cx="1579880" cy="239395"/>
          </a:xfrm>
          <a:prstGeom prst="rect">
            <a:avLst/>
          </a:prstGeom>
        </p:spPr>
        <p:txBody>
          <a:bodyPr vert="horz" wrap="square" lIns="0" tIns="12700" rIns="0" bIns="0" rtlCol="0">
            <a:spAutoFit/>
          </a:bodyPr>
          <a:lstStyle/>
          <a:p>
            <a:pPr marL="12700">
              <a:lnSpc>
                <a:spcPct val="100000"/>
              </a:lnSpc>
              <a:spcBef>
                <a:spcPts val="100"/>
              </a:spcBef>
            </a:pPr>
            <a:r>
              <a:rPr sz="1400" b="1" dirty="0">
                <a:latin typeface="Segoe UI Semibold"/>
                <a:cs typeface="Segoe UI Semibold"/>
              </a:rPr>
              <a:t>Object</a:t>
            </a:r>
            <a:r>
              <a:rPr sz="1400" b="1" spc="-35" dirty="0">
                <a:latin typeface="Segoe UI Semibold"/>
                <a:cs typeface="Segoe UI Semibold"/>
              </a:rPr>
              <a:t> </a:t>
            </a:r>
            <a:r>
              <a:rPr sz="1400" b="1" spc="-10" dirty="0">
                <a:latin typeface="Segoe UI Semibold"/>
                <a:cs typeface="Segoe UI Semibold"/>
              </a:rPr>
              <a:t>Recognition</a:t>
            </a:r>
            <a:endParaRPr sz="1400">
              <a:latin typeface="Segoe UI Semibold"/>
              <a:cs typeface="Segoe UI Semibold"/>
            </a:endParaRPr>
          </a:p>
        </p:txBody>
      </p:sp>
      <p:grpSp>
        <p:nvGrpSpPr>
          <p:cNvPr id="67" name="object 67"/>
          <p:cNvGrpSpPr/>
          <p:nvPr/>
        </p:nvGrpSpPr>
        <p:grpSpPr>
          <a:xfrm>
            <a:off x="3274948" y="3505072"/>
            <a:ext cx="1144905" cy="387350"/>
            <a:chOff x="3274948" y="3505072"/>
            <a:chExt cx="1144905" cy="387350"/>
          </a:xfrm>
        </p:grpSpPr>
        <p:pic>
          <p:nvPicPr>
            <p:cNvPr id="68" name="object 68"/>
            <p:cNvPicPr/>
            <p:nvPr/>
          </p:nvPicPr>
          <p:blipFill>
            <a:blip r:embed="rId21" cstate="print"/>
            <a:stretch>
              <a:fillRect/>
            </a:stretch>
          </p:blipFill>
          <p:spPr>
            <a:xfrm>
              <a:off x="3278123" y="3508247"/>
              <a:ext cx="1138427" cy="381000"/>
            </a:xfrm>
            <a:prstGeom prst="rect">
              <a:avLst/>
            </a:prstGeom>
          </p:spPr>
        </p:pic>
        <p:sp>
          <p:nvSpPr>
            <p:cNvPr id="69" name="object 69"/>
            <p:cNvSpPr/>
            <p:nvPr/>
          </p:nvSpPr>
          <p:spPr>
            <a:xfrm>
              <a:off x="3278123" y="3508247"/>
              <a:ext cx="1138555" cy="381000"/>
            </a:xfrm>
            <a:custGeom>
              <a:avLst/>
              <a:gdLst/>
              <a:ahLst/>
              <a:cxnLst/>
              <a:rect l="l" t="t" r="r" b="b"/>
              <a:pathLst>
                <a:path w="1138554" h="381000">
                  <a:moveTo>
                    <a:pt x="0" y="63500"/>
                  </a:moveTo>
                  <a:lnTo>
                    <a:pt x="4992" y="38790"/>
                  </a:lnTo>
                  <a:lnTo>
                    <a:pt x="18605" y="18605"/>
                  </a:lnTo>
                  <a:lnTo>
                    <a:pt x="38790" y="4992"/>
                  </a:lnTo>
                  <a:lnTo>
                    <a:pt x="63500" y="0"/>
                  </a:lnTo>
                  <a:lnTo>
                    <a:pt x="1074927" y="0"/>
                  </a:lnTo>
                  <a:lnTo>
                    <a:pt x="1099637" y="4992"/>
                  </a:lnTo>
                  <a:lnTo>
                    <a:pt x="1119822" y="18605"/>
                  </a:lnTo>
                  <a:lnTo>
                    <a:pt x="1133435" y="38790"/>
                  </a:lnTo>
                  <a:lnTo>
                    <a:pt x="1138427" y="63500"/>
                  </a:lnTo>
                  <a:lnTo>
                    <a:pt x="1138427" y="317500"/>
                  </a:lnTo>
                  <a:lnTo>
                    <a:pt x="1133435" y="342209"/>
                  </a:lnTo>
                  <a:lnTo>
                    <a:pt x="1119822" y="362394"/>
                  </a:lnTo>
                  <a:lnTo>
                    <a:pt x="1099637" y="376007"/>
                  </a:lnTo>
                  <a:lnTo>
                    <a:pt x="1074927" y="381000"/>
                  </a:lnTo>
                  <a:lnTo>
                    <a:pt x="63500" y="381000"/>
                  </a:lnTo>
                  <a:lnTo>
                    <a:pt x="38790" y="376007"/>
                  </a:lnTo>
                  <a:lnTo>
                    <a:pt x="18605" y="362394"/>
                  </a:lnTo>
                  <a:lnTo>
                    <a:pt x="4992" y="342209"/>
                  </a:lnTo>
                  <a:lnTo>
                    <a:pt x="0" y="317500"/>
                  </a:lnTo>
                  <a:lnTo>
                    <a:pt x="0" y="63500"/>
                  </a:lnTo>
                  <a:close/>
                </a:path>
              </a:pathLst>
            </a:custGeom>
            <a:ln w="6350">
              <a:solidFill>
                <a:srgbClr val="A4A4A4"/>
              </a:solidFill>
            </a:ln>
          </p:spPr>
          <p:txBody>
            <a:bodyPr wrap="square" lIns="0" tIns="0" rIns="0" bIns="0" rtlCol="0"/>
            <a:lstStyle/>
            <a:p>
              <a:endParaRPr/>
            </a:p>
          </p:txBody>
        </p:sp>
      </p:grpSp>
      <p:sp>
        <p:nvSpPr>
          <p:cNvPr id="70" name="object 70"/>
          <p:cNvSpPr txBox="1"/>
          <p:nvPr/>
        </p:nvSpPr>
        <p:spPr>
          <a:xfrm>
            <a:off x="3502278" y="3576320"/>
            <a:ext cx="692785" cy="239395"/>
          </a:xfrm>
          <a:prstGeom prst="rect">
            <a:avLst/>
          </a:prstGeom>
        </p:spPr>
        <p:txBody>
          <a:bodyPr vert="horz" wrap="square" lIns="0" tIns="13335" rIns="0" bIns="0" rtlCol="0">
            <a:spAutoFit/>
          </a:bodyPr>
          <a:lstStyle/>
          <a:p>
            <a:pPr marL="12700">
              <a:lnSpc>
                <a:spcPct val="100000"/>
              </a:lnSpc>
              <a:spcBef>
                <a:spcPts val="105"/>
              </a:spcBef>
            </a:pPr>
            <a:r>
              <a:rPr sz="1400" b="1" spc="-10" dirty="0">
                <a:latin typeface="Segoe UI Semibold"/>
                <a:cs typeface="Segoe UI Semibold"/>
              </a:rPr>
              <a:t>Training</a:t>
            </a:r>
            <a:endParaRPr sz="1400">
              <a:latin typeface="Segoe UI Semibold"/>
              <a:cs typeface="Segoe UI Semibold"/>
            </a:endParaRPr>
          </a:p>
        </p:txBody>
      </p:sp>
      <p:grpSp>
        <p:nvGrpSpPr>
          <p:cNvPr id="71" name="object 71"/>
          <p:cNvGrpSpPr/>
          <p:nvPr/>
        </p:nvGrpSpPr>
        <p:grpSpPr>
          <a:xfrm>
            <a:off x="6748144" y="3505072"/>
            <a:ext cx="1579245" cy="387350"/>
            <a:chOff x="6748144" y="3505072"/>
            <a:chExt cx="1579245" cy="387350"/>
          </a:xfrm>
        </p:grpSpPr>
        <p:pic>
          <p:nvPicPr>
            <p:cNvPr id="72" name="object 72"/>
            <p:cNvPicPr/>
            <p:nvPr/>
          </p:nvPicPr>
          <p:blipFill>
            <a:blip r:embed="rId22" cstate="print"/>
            <a:stretch>
              <a:fillRect/>
            </a:stretch>
          </p:blipFill>
          <p:spPr>
            <a:xfrm>
              <a:off x="6751319" y="3508247"/>
              <a:ext cx="1572768" cy="381000"/>
            </a:xfrm>
            <a:prstGeom prst="rect">
              <a:avLst/>
            </a:prstGeom>
          </p:spPr>
        </p:pic>
        <p:sp>
          <p:nvSpPr>
            <p:cNvPr id="73" name="object 73"/>
            <p:cNvSpPr/>
            <p:nvPr/>
          </p:nvSpPr>
          <p:spPr>
            <a:xfrm>
              <a:off x="6751319" y="3508247"/>
              <a:ext cx="1572895" cy="381000"/>
            </a:xfrm>
            <a:custGeom>
              <a:avLst/>
              <a:gdLst/>
              <a:ahLst/>
              <a:cxnLst/>
              <a:rect l="l" t="t" r="r" b="b"/>
              <a:pathLst>
                <a:path w="1572895" h="381000">
                  <a:moveTo>
                    <a:pt x="0" y="63500"/>
                  </a:moveTo>
                  <a:lnTo>
                    <a:pt x="4992" y="38790"/>
                  </a:lnTo>
                  <a:lnTo>
                    <a:pt x="18605" y="18605"/>
                  </a:lnTo>
                  <a:lnTo>
                    <a:pt x="38790" y="4992"/>
                  </a:lnTo>
                  <a:lnTo>
                    <a:pt x="63500" y="0"/>
                  </a:lnTo>
                  <a:lnTo>
                    <a:pt x="1509268" y="0"/>
                  </a:lnTo>
                  <a:lnTo>
                    <a:pt x="1533977" y="4992"/>
                  </a:lnTo>
                  <a:lnTo>
                    <a:pt x="1554162" y="18605"/>
                  </a:lnTo>
                  <a:lnTo>
                    <a:pt x="1567775" y="38790"/>
                  </a:lnTo>
                  <a:lnTo>
                    <a:pt x="1572768" y="63500"/>
                  </a:lnTo>
                  <a:lnTo>
                    <a:pt x="1572768" y="317500"/>
                  </a:lnTo>
                  <a:lnTo>
                    <a:pt x="1567775" y="342209"/>
                  </a:lnTo>
                  <a:lnTo>
                    <a:pt x="1554162" y="362394"/>
                  </a:lnTo>
                  <a:lnTo>
                    <a:pt x="1533977" y="376007"/>
                  </a:lnTo>
                  <a:lnTo>
                    <a:pt x="1509268" y="381000"/>
                  </a:lnTo>
                  <a:lnTo>
                    <a:pt x="63500" y="381000"/>
                  </a:lnTo>
                  <a:lnTo>
                    <a:pt x="38790" y="376007"/>
                  </a:lnTo>
                  <a:lnTo>
                    <a:pt x="18605" y="362394"/>
                  </a:lnTo>
                  <a:lnTo>
                    <a:pt x="4992" y="342209"/>
                  </a:lnTo>
                  <a:lnTo>
                    <a:pt x="0" y="317500"/>
                  </a:lnTo>
                  <a:lnTo>
                    <a:pt x="0" y="63500"/>
                  </a:lnTo>
                  <a:close/>
                </a:path>
              </a:pathLst>
            </a:custGeom>
            <a:ln w="6350">
              <a:solidFill>
                <a:srgbClr val="A4A4A4"/>
              </a:solidFill>
            </a:ln>
          </p:spPr>
          <p:txBody>
            <a:bodyPr wrap="square" lIns="0" tIns="0" rIns="0" bIns="0" rtlCol="0"/>
            <a:lstStyle/>
            <a:p>
              <a:endParaRPr/>
            </a:p>
          </p:txBody>
        </p:sp>
      </p:grpSp>
      <p:sp>
        <p:nvSpPr>
          <p:cNvPr id="74" name="object 74"/>
          <p:cNvSpPr txBox="1"/>
          <p:nvPr/>
        </p:nvSpPr>
        <p:spPr>
          <a:xfrm>
            <a:off x="7073900" y="3576320"/>
            <a:ext cx="929005" cy="239395"/>
          </a:xfrm>
          <a:prstGeom prst="rect">
            <a:avLst/>
          </a:prstGeom>
        </p:spPr>
        <p:txBody>
          <a:bodyPr vert="horz" wrap="square" lIns="0" tIns="13335" rIns="0" bIns="0" rtlCol="0">
            <a:spAutoFit/>
          </a:bodyPr>
          <a:lstStyle/>
          <a:p>
            <a:pPr marL="12700">
              <a:lnSpc>
                <a:spcPct val="100000"/>
              </a:lnSpc>
              <a:spcBef>
                <a:spcPts val="105"/>
              </a:spcBef>
            </a:pPr>
            <a:r>
              <a:rPr sz="1400" b="1" spc="-10" dirty="0">
                <a:latin typeface="Segoe UI Semibold"/>
                <a:cs typeface="Segoe UI Semibold"/>
              </a:rPr>
              <a:t>Adaptation</a:t>
            </a:r>
            <a:endParaRPr sz="1400">
              <a:latin typeface="Segoe UI Semibold"/>
              <a:cs typeface="Segoe UI Semibold"/>
            </a:endParaRPr>
          </a:p>
        </p:txBody>
      </p:sp>
      <p:grpSp>
        <p:nvGrpSpPr>
          <p:cNvPr id="75" name="object 75"/>
          <p:cNvGrpSpPr/>
          <p:nvPr/>
        </p:nvGrpSpPr>
        <p:grpSpPr>
          <a:xfrm>
            <a:off x="4559680" y="2814701"/>
            <a:ext cx="1643380" cy="1827530"/>
            <a:chOff x="4559680" y="2814701"/>
            <a:chExt cx="1643380" cy="1827530"/>
          </a:xfrm>
        </p:grpSpPr>
        <p:pic>
          <p:nvPicPr>
            <p:cNvPr id="76" name="object 76"/>
            <p:cNvPicPr/>
            <p:nvPr/>
          </p:nvPicPr>
          <p:blipFill>
            <a:blip r:embed="rId23" cstate="print"/>
            <a:stretch>
              <a:fillRect/>
            </a:stretch>
          </p:blipFill>
          <p:spPr>
            <a:xfrm>
              <a:off x="4562855" y="2817876"/>
              <a:ext cx="1636776" cy="1821180"/>
            </a:xfrm>
            <a:prstGeom prst="rect">
              <a:avLst/>
            </a:prstGeom>
          </p:spPr>
        </p:pic>
        <p:sp>
          <p:nvSpPr>
            <p:cNvPr id="77" name="object 77"/>
            <p:cNvSpPr/>
            <p:nvPr/>
          </p:nvSpPr>
          <p:spPr>
            <a:xfrm>
              <a:off x="4562855" y="2817876"/>
              <a:ext cx="1637030" cy="1821180"/>
            </a:xfrm>
            <a:custGeom>
              <a:avLst/>
              <a:gdLst/>
              <a:ahLst/>
              <a:cxnLst/>
              <a:rect l="l" t="t" r="r" b="b"/>
              <a:pathLst>
                <a:path w="1637029" h="1821179">
                  <a:moveTo>
                    <a:pt x="0" y="272796"/>
                  </a:moveTo>
                  <a:lnTo>
                    <a:pt x="4396" y="223770"/>
                  </a:lnTo>
                  <a:lnTo>
                    <a:pt x="17071" y="177624"/>
                  </a:lnTo>
                  <a:lnTo>
                    <a:pt x="37253" y="135128"/>
                  </a:lnTo>
                  <a:lnTo>
                    <a:pt x="64171" y="97053"/>
                  </a:lnTo>
                  <a:lnTo>
                    <a:pt x="97053" y="64171"/>
                  </a:lnTo>
                  <a:lnTo>
                    <a:pt x="135127" y="37253"/>
                  </a:lnTo>
                  <a:lnTo>
                    <a:pt x="177624" y="17071"/>
                  </a:lnTo>
                  <a:lnTo>
                    <a:pt x="223770" y="4396"/>
                  </a:lnTo>
                  <a:lnTo>
                    <a:pt x="272796" y="0"/>
                  </a:lnTo>
                  <a:lnTo>
                    <a:pt x="1363980" y="0"/>
                  </a:lnTo>
                  <a:lnTo>
                    <a:pt x="1413005" y="4396"/>
                  </a:lnTo>
                  <a:lnTo>
                    <a:pt x="1459151" y="17071"/>
                  </a:lnTo>
                  <a:lnTo>
                    <a:pt x="1501648" y="37253"/>
                  </a:lnTo>
                  <a:lnTo>
                    <a:pt x="1539722" y="64171"/>
                  </a:lnTo>
                  <a:lnTo>
                    <a:pt x="1572604" y="97053"/>
                  </a:lnTo>
                  <a:lnTo>
                    <a:pt x="1599522" y="135127"/>
                  </a:lnTo>
                  <a:lnTo>
                    <a:pt x="1619704" y="177624"/>
                  </a:lnTo>
                  <a:lnTo>
                    <a:pt x="1632379" y="223770"/>
                  </a:lnTo>
                  <a:lnTo>
                    <a:pt x="1636776" y="272796"/>
                  </a:lnTo>
                  <a:lnTo>
                    <a:pt x="1636776" y="1548384"/>
                  </a:lnTo>
                  <a:lnTo>
                    <a:pt x="1632379" y="1597409"/>
                  </a:lnTo>
                  <a:lnTo>
                    <a:pt x="1619704" y="1643555"/>
                  </a:lnTo>
                  <a:lnTo>
                    <a:pt x="1599522" y="1686052"/>
                  </a:lnTo>
                  <a:lnTo>
                    <a:pt x="1572604" y="1724126"/>
                  </a:lnTo>
                  <a:lnTo>
                    <a:pt x="1539722" y="1757008"/>
                  </a:lnTo>
                  <a:lnTo>
                    <a:pt x="1501648" y="1783926"/>
                  </a:lnTo>
                  <a:lnTo>
                    <a:pt x="1459151" y="1804108"/>
                  </a:lnTo>
                  <a:lnTo>
                    <a:pt x="1413005" y="1816783"/>
                  </a:lnTo>
                  <a:lnTo>
                    <a:pt x="1363980" y="1821180"/>
                  </a:lnTo>
                  <a:lnTo>
                    <a:pt x="272796" y="1821180"/>
                  </a:lnTo>
                  <a:lnTo>
                    <a:pt x="223770" y="1816783"/>
                  </a:lnTo>
                  <a:lnTo>
                    <a:pt x="177624" y="1804108"/>
                  </a:lnTo>
                  <a:lnTo>
                    <a:pt x="135128" y="1783926"/>
                  </a:lnTo>
                  <a:lnTo>
                    <a:pt x="97053" y="1757008"/>
                  </a:lnTo>
                  <a:lnTo>
                    <a:pt x="64171" y="1724126"/>
                  </a:lnTo>
                  <a:lnTo>
                    <a:pt x="37253" y="1686052"/>
                  </a:lnTo>
                  <a:lnTo>
                    <a:pt x="17071" y="1643555"/>
                  </a:lnTo>
                  <a:lnTo>
                    <a:pt x="4396" y="1597409"/>
                  </a:lnTo>
                  <a:lnTo>
                    <a:pt x="0" y="1548384"/>
                  </a:lnTo>
                  <a:lnTo>
                    <a:pt x="0" y="272796"/>
                  </a:lnTo>
                  <a:close/>
                </a:path>
              </a:pathLst>
            </a:custGeom>
            <a:ln w="6350">
              <a:solidFill>
                <a:srgbClr val="EC7C30"/>
              </a:solidFill>
            </a:ln>
          </p:spPr>
          <p:txBody>
            <a:bodyPr wrap="square" lIns="0" tIns="0" rIns="0" bIns="0" rtlCol="0"/>
            <a:lstStyle/>
            <a:p>
              <a:endParaRPr/>
            </a:p>
          </p:txBody>
        </p:sp>
      </p:grpSp>
      <p:sp>
        <p:nvSpPr>
          <p:cNvPr id="78" name="object 78"/>
          <p:cNvSpPr txBox="1"/>
          <p:nvPr/>
        </p:nvSpPr>
        <p:spPr>
          <a:xfrm>
            <a:off x="4906771" y="3498850"/>
            <a:ext cx="949325" cy="452755"/>
          </a:xfrm>
          <a:prstGeom prst="rect">
            <a:avLst/>
          </a:prstGeom>
        </p:spPr>
        <p:txBody>
          <a:bodyPr vert="horz" wrap="square" lIns="0" tIns="13335" rIns="0" bIns="0" rtlCol="0">
            <a:spAutoFit/>
          </a:bodyPr>
          <a:lstStyle/>
          <a:p>
            <a:pPr marL="215265" marR="5080" indent="-203200">
              <a:lnSpc>
                <a:spcPct val="100000"/>
              </a:lnSpc>
              <a:spcBef>
                <a:spcPts val="105"/>
              </a:spcBef>
            </a:pPr>
            <a:r>
              <a:rPr sz="1400" b="1" spc="-10" dirty="0">
                <a:latin typeface="Segoe UI Semibold"/>
                <a:cs typeface="Segoe UI Semibold"/>
              </a:rPr>
              <a:t>Foundation Model</a:t>
            </a:r>
            <a:endParaRPr sz="1400">
              <a:latin typeface="Segoe UI Semibold"/>
              <a:cs typeface="Segoe UI Semibold"/>
            </a:endParaRPr>
          </a:p>
        </p:txBody>
      </p:sp>
      <p:grpSp>
        <p:nvGrpSpPr>
          <p:cNvPr id="79" name="object 79"/>
          <p:cNvGrpSpPr/>
          <p:nvPr/>
        </p:nvGrpSpPr>
        <p:grpSpPr>
          <a:xfrm>
            <a:off x="9282556" y="5416169"/>
            <a:ext cx="1812289" cy="710565"/>
            <a:chOff x="9282556" y="5416169"/>
            <a:chExt cx="1812289" cy="710565"/>
          </a:xfrm>
        </p:grpSpPr>
        <p:pic>
          <p:nvPicPr>
            <p:cNvPr id="80" name="object 80"/>
            <p:cNvPicPr/>
            <p:nvPr/>
          </p:nvPicPr>
          <p:blipFill>
            <a:blip r:embed="rId24" cstate="print"/>
            <a:stretch>
              <a:fillRect/>
            </a:stretch>
          </p:blipFill>
          <p:spPr>
            <a:xfrm>
              <a:off x="9285731" y="5419344"/>
              <a:ext cx="1805940" cy="704088"/>
            </a:xfrm>
            <a:prstGeom prst="rect">
              <a:avLst/>
            </a:prstGeom>
          </p:spPr>
        </p:pic>
        <p:sp>
          <p:nvSpPr>
            <p:cNvPr id="81" name="object 81"/>
            <p:cNvSpPr/>
            <p:nvPr/>
          </p:nvSpPr>
          <p:spPr>
            <a:xfrm>
              <a:off x="9285731" y="5419344"/>
              <a:ext cx="1805939" cy="704215"/>
            </a:xfrm>
            <a:custGeom>
              <a:avLst/>
              <a:gdLst/>
              <a:ahLst/>
              <a:cxnLst/>
              <a:rect l="l" t="t" r="r" b="b"/>
              <a:pathLst>
                <a:path w="1805940" h="704214">
                  <a:moveTo>
                    <a:pt x="0" y="117347"/>
                  </a:moveTo>
                  <a:lnTo>
                    <a:pt x="9227" y="71687"/>
                  </a:lnTo>
                  <a:lnTo>
                    <a:pt x="34385" y="34385"/>
                  </a:lnTo>
                  <a:lnTo>
                    <a:pt x="71687" y="9227"/>
                  </a:lnTo>
                  <a:lnTo>
                    <a:pt x="117348" y="0"/>
                  </a:lnTo>
                  <a:lnTo>
                    <a:pt x="1688592" y="0"/>
                  </a:lnTo>
                  <a:lnTo>
                    <a:pt x="1734252" y="9227"/>
                  </a:lnTo>
                  <a:lnTo>
                    <a:pt x="1771554" y="34385"/>
                  </a:lnTo>
                  <a:lnTo>
                    <a:pt x="1796712" y="71687"/>
                  </a:lnTo>
                  <a:lnTo>
                    <a:pt x="1805940" y="117347"/>
                  </a:lnTo>
                  <a:lnTo>
                    <a:pt x="1805940" y="586739"/>
                  </a:lnTo>
                  <a:lnTo>
                    <a:pt x="1796712" y="632416"/>
                  </a:lnTo>
                  <a:lnTo>
                    <a:pt x="1771554" y="669717"/>
                  </a:lnTo>
                  <a:lnTo>
                    <a:pt x="1734252" y="694866"/>
                  </a:lnTo>
                  <a:lnTo>
                    <a:pt x="1688592" y="704087"/>
                  </a:lnTo>
                  <a:lnTo>
                    <a:pt x="117348" y="704087"/>
                  </a:lnTo>
                  <a:lnTo>
                    <a:pt x="71687" y="694866"/>
                  </a:lnTo>
                  <a:lnTo>
                    <a:pt x="34385" y="669717"/>
                  </a:lnTo>
                  <a:lnTo>
                    <a:pt x="9227" y="632416"/>
                  </a:lnTo>
                  <a:lnTo>
                    <a:pt x="0" y="586739"/>
                  </a:lnTo>
                  <a:lnTo>
                    <a:pt x="0" y="117347"/>
                  </a:lnTo>
                  <a:close/>
                </a:path>
              </a:pathLst>
            </a:custGeom>
            <a:ln w="6350">
              <a:solidFill>
                <a:srgbClr val="5B9BD4"/>
              </a:solidFill>
            </a:ln>
          </p:spPr>
          <p:txBody>
            <a:bodyPr wrap="square" lIns="0" tIns="0" rIns="0" bIns="0" rtlCol="0"/>
            <a:lstStyle/>
            <a:p>
              <a:endParaRPr/>
            </a:p>
          </p:txBody>
        </p:sp>
      </p:grpSp>
      <p:grpSp>
        <p:nvGrpSpPr>
          <p:cNvPr id="82" name="object 82"/>
          <p:cNvGrpSpPr/>
          <p:nvPr/>
        </p:nvGrpSpPr>
        <p:grpSpPr>
          <a:xfrm>
            <a:off x="6251321" y="1579372"/>
            <a:ext cx="2160905" cy="1760855"/>
            <a:chOff x="6251321" y="1579372"/>
            <a:chExt cx="2160905" cy="1760855"/>
          </a:xfrm>
        </p:grpSpPr>
        <p:pic>
          <p:nvPicPr>
            <p:cNvPr id="83" name="object 83"/>
            <p:cNvPicPr/>
            <p:nvPr/>
          </p:nvPicPr>
          <p:blipFill>
            <a:blip r:embed="rId25" cstate="print"/>
            <a:stretch>
              <a:fillRect/>
            </a:stretch>
          </p:blipFill>
          <p:spPr>
            <a:xfrm>
              <a:off x="6251321" y="1579372"/>
              <a:ext cx="2141728" cy="1560702"/>
            </a:xfrm>
            <a:prstGeom prst="rect">
              <a:avLst/>
            </a:prstGeom>
          </p:spPr>
        </p:pic>
        <p:sp>
          <p:nvSpPr>
            <p:cNvPr id="84" name="object 84"/>
            <p:cNvSpPr/>
            <p:nvPr/>
          </p:nvSpPr>
          <p:spPr>
            <a:xfrm>
              <a:off x="6251448" y="3142614"/>
              <a:ext cx="2160905" cy="197485"/>
            </a:xfrm>
            <a:custGeom>
              <a:avLst/>
              <a:gdLst/>
              <a:ahLst/>
              <a:cxnLst/>
              <a:rect l="l" t="t" r="r" b="b"/>
              <a:pathLst>
                <a:path w="2160904" h="197485">
                  <a:moveTo>
                    <a:pt x="1025778" y="129412"/>
                  </a:moveTo>
                  <a:lnTo>
                    <a:pt x="1016888" y="131190"/>
                  </a:lnTo>
                  <a:lnTo>
                    <a:pt x="1017016" y="131190"/>
                  </a:lnTo>
                  <a:lnTo>
                    <a:pt x="1007363" y="132842"/>
                  </a:lnTo>
                  <a:lnTo>
                    <a:pt x="1007491" y="132842"/>
                  </a:lnTo>
                  <a:lnTo>
                    <a:pt x="997203" y="134620"/>
                  </a:lnTo>
                  <a:lnTo>
                    <a:pt x="986535" y="136271"/>
                  </a:lnTo>
                  <a:lnTo>
                    <a:pt x="963295" y="139573"/>
                  </a:lnTo>
                  <a:lnTo>
                    <a:pt x="937895" y="142875"/>
                  </a:lnTo>
                  <a:lnTo>
                    <a:pt x="880363" y="149098"/>
                  </a:lnTo>
                  <a:lnTo>
                    <a:pt x="880491" y="149098"/>
                  </a:lnTo>
                  <a:lnTo>
                    <a:pt x="848486" y="152146"/>
                  </a:lnTo>
                  <a:lnTo>
                    <a:pt x="814831" y="155067"/>
                  </a:lnTo>
                  <a:lnTo>
                    <a:pt x="779526" y="157987"/>
                  </a:lnTo>
                  <a:lnTo>
                    <a:pt x="703706" y="163322"/>
                  </a:lnTo>
                  <a:lnTo>
                    <a:pt x="578993" y="170561"/>
                  </a:lnTo>
                  <a:lnTo>
                    <a:pt x="443483" y="176402"/>
                  </a:lnTo>
                  <a:lnTo>
                    <a:pt x="251078" y="181990"/>
                  </a:lnTo>
                  <a:lnTo>
                    <a:pt x="0" y="184658"/>
                  </a:lnTo>
                  <a:lnTo>
                    <a:pt x="0" y="197358"/>
                  </a:lnTo>
                  <a:lnTo>
                    <a:pt x="201675" y="195580"/>
                  </a:lnTo>
                  <a:lnTo>
                    <a:pt x="396875" y="190754"/>
                  </a:lnTo>
                  <a:lnTo>
                    <a:pt x="579627" y="183134"/>
                  </a:lnTo>
                  <a:lnTo>
                    <a:pt x="704469" y="176022"/>
                  </a:lnTo>
                  <a:lnTo>
                    <a:pt x="815975" y="167767"/>
                  </a:lnTo>
                  <a:lnTo>
                    <a:pt x="881633" y="161798"/>
                  </a:lnTo>
                  <a:lnTo>
                    <a:pt x="939419" y="155448"/>
                  </a:lnTo>
                  <a:lnTo>
                    <a:pt x="988441" y="148844"/>
                  </a:lnTo>
                  <a:lnTo>
                    <a:pt x="1028192" y="141986"/>
                  </a:lnTo>
                  <a:lnTo>
                    <a:pt x="1044321" y="138302"/>
                  </a:lnTo>
                  <a:lnTo>
                    <a:pt x="1051432" y="136651"/>
                  </a:lnTo>
                  <a:lnTo>
                    <a:pt x="1057909" y="134874"/>
                  </a:lnTo>
                  <a:lnTo>
                    <a:pt x="1063878" y="132969"/>
                  </a:lnTo>
                  <a:lnTo>
                    <a:pt x="1068958" y="131063"/>
                  </a:lnTo>
                  <a:lnTo>
                    <a:pt x="1072616" y="129539"/>
                  </a:lnTo>
                  <a:lnTo>
                    <a:pt x="1025651" y="129539"/>
                  </a:lnTo>
                  <a:close/>
                </a:path>
                <a:path w="2160904" h="197485">
                  <a:moveTo>
                    <a:pt x="1059815" y="120904"/>
                  </a:moveTo>
                  <a:lnTo>
                    <a:pt x="1054227" y="122682"/>
                  </a:lnTo>
                  <a:lnTo>
                    <a:pt x="1054480" y="122682"/>
                  </a:lnTo>
                  <a:lnTo>
                    <a:pt x="1048130" y="124333"/>
                  </a:lnTo>
                  <a:lnTo>
                    <a:pt x="1048384" y="124333"/>
                  </a:lnTo>
                  <a:lnTo>
                    <a:pt x="1033779" y="127762"/>
                  </a:lnTo>
                  <a:lnTo>
                    <a:pt x="1034033" y="127762"/>
                  </a:lnTo>
                  <a:lnTo>
                    <a:pt x="1025651" y="129539"/>
                  </a:lnTo>
                  <a:lnTo>
                    <a:pt x="1072616" y="129539"/>
                  </a:lnTo>
                  <a:lnTo>
                    <a:pt x="1084452" y="121031"/>
                  </a:lnTo>
                  <a:lnTo>
                    <a:pt x="1059560" y="121031"/>
                  </a:lnTo>
                  <a:lnTo>
                    <a:pt x="1059815" y="120904"/>
                  </a:lnTo>
                  <a:close/>
                </a:path>
                <a:path w="2160904" h="197485">
                  <a:moveTo>
                    <a:pt x="1064386" y="119125"/>
                  </a:moveTo>
                  <a:lnTo>
                    <a:pt x="1059560" y="121031"/>
                  </a:lnTo>
                  <a:lnTo>
                    <a:pt x="1084452" y="121031"/>
                  </a:lnTo>
                  <a:lnTo>
                    <a:pt x="1085638" y="119252"/>
                  </a:lnTo>
                  <a:lnTo>
                    <a:pt x="1064259" y="119252"/>
                  </a:lnTo>
                  <a:close/>
                </a:path>
                <a:path w="2160904" h="197485">
                  <a:moveTo>
                    <a:pt x="1068451" y="117475"/>
                  </a:moveTo>
                  <a:lnTo>
                    <a:pt x="1064259" y="119252"/>
                  </a:lnTo>
                  <a:lnTo>
                    <a:pt x="1085638" y="119252"/>
                  </a:lnTo>
                  <a:lnTo>
                    <a:pt x="1085977" y="118745"/>
                  </a:lnTo>
                  <a:lnTo>
                    <a:pt x="1086170" y="117856"/>
                  </a:lnTo>
                  <a:lnTo>
                    <a:pt x="1067816" y="117856"/>
                  </a:lnTo>
                  <a:lnTo>
                    <a:pt x="1068451" y="117475"/>
                  </a:lnTo>
                  <a:close/>
                </a:path>
                <a:path w="2160904" h="197485">
                  <a:moveTo>
                    <a:pt x="1086275" y="115950"/>
                  </a:moveTo>
                  <a:lnTo>
                    <a:pt x="1071245" y="115950"/>
                  </a:lnTo>
                  <a:lnTo>
                    <a:pt x="1070609" y="116332"/>
                  </a:lnTo>
                  <a:lnTo>
                    <a:pt x="1067816" y="117856"/>
                  </a:lnTo>
                  <a:lnTo>
                    <a:pt x="1086170" y="117856"/>
                  </a:lnTo>
                  <a:lnTo>
                    <a:pt x="1086556" y="116077"/>
                  </a:lnTo>
                  <a:lnTo>
                    <a:pt x="1086230" y="116077"/>
                  </a:lnTo>
                  <a:close/>
                </a:path>
                <a:path w="2160904" h="197485">
                  <a:moveTo>
                    <a:pt x="1070863" y="116162"/>
                  </a:moveTo>
                  <a:lnTo>
                    <a:pt x="1070559" y="116332"/>
                  </a:lnTo>
                  <a:lnTo>
                    <a:pt x="1070863" y="116162"/>
                  </a:lnTo>
                  <a:close/>
                </a:path>
                <a:path w="2160904" h="197485">
                  <a:moveTo>
                    <a:pt x="1071245" y="115950"/>
                  </a:moveTo>
                  <a:lnTo>
                    <a:pt x="1070863" y="116162"/>
                  </a:lnTo>
                  <a:lnTo>
                    <a:pt x="1070609" y="116332"/>
                  </a:lnTo>
                  <a:lnTo>
                    <a:pt x="1071245" y="115950"/>
                  </a:lnTo>
                  <a:close/>
                </a:path>
                <a:path w="2160904" h="197485">
                  <a:moveTo>
                    <a:pt x="1073867" y="114554"/>
                  </a:moveTo>
                  <a:lnTo>
                    <a:pt x="1073277" y="114554"/>
                  </a:lnTo>
                  <a:lnTo>
                    <a:pt x="1072642" y="115062"/>
                  </a:lnTo>
                  <a:lnTo>
                    <a:pt x="1070863" y="116162"/>
                  </a:lnTo>
                  <a:lnTo>
                    <a:pt x="1071245" y="115950"/>
                  </a:lnTo>
                  <a:lnTo>
                    <a:pt x="1086275" y="115950"/>
                  </a:lnTo>
                  <a:lnTo>
                    <a:pt x="1086365" y="115697"/>
                  </a:lnTo>
                  <a:lnTo>
                    <a:pt x="1086103" y="115697"/>
                  </a:lnTo>
                  <a:lnTo>
                    <a:pt x="1086474" y="115252"/>
                  </a:lnTo>
                  <a:lnTo>
                    <a:pt x="1086596" y="115041"/>
                  </a:lnTo>
                  <a:lnTo>
                    <a:pt x="1073784" y="114935"/>
                  </a:lnTo>
                  <a:lnTo>
                    <a:pt x="1073867" y="114554"/>
                  </a:lnTo>
                  <a:close/>
                </a:path>
                <a:path w="2160904" h="197485">
                  <a:moveTo>
                    <a:pt x="1086750" y="115131"/>
                  </a:moveTo>
                  <a:lnTo>
                    <a:pt x="1086482" y="115365"/>
                  </a:lnTo>
                  <a:lnTo>
                    <a:pt x="1086230" y="116077"/>
                  </a:lnTo>
                  <a:lnTo>
                    <a:pt x="1086658" y="115365"/>
                  </a:lnTo>
                  <a:lnTo>
                    <a:pt x="1086750" y="115131"/>
                  </a:lnTo>
                  <a:close/>
                </a:path>
                <a:path w="2160904" h="197485">
                  <a:moveTo>
                    <a:pt x="1086726" y="115252"/>
                  </a:moveTo>
                  <a:lnTo>
                    <a:pt x="1086230" y="116077"/>
                  </a:lnTo>
                  <a:lnTo>
                    <a:pt x="1086556" y="116077"/>
                  </a:lnTo>
                  <a:lnTo>
                    <a:pt x="1086726" y="115252"/>
                  </a:lnTo>
                  <a:close/>
                </a:path>
                <a:path w="2160904" h="197485">
                  <a:moveTo>
                    <a:pt x="1086557" y="115152"/>
                  </a:moveTo>
                  <a:lnTo>
                    <a:pt x="1086103" y="115697"/>
                  </a:lnTo>
                  <a:lnTo>
                    <a:pt x="1086482" y="115365"/>
                  </a:lnTo>
                  <a:lnTo>
                    <a:pt x="1086557" y="115152"/>
                  </a:lnTo>
                  <a:close/>
                </a:path>
                <a:path w="2160904" h="197485">
                  <a:moveTo>
                    <a:pt x="1086482" y="115365"/>
                  </a:moveTo>
                  <a:lnTo>
                    <a:pt x="1086103" y="115697"/>
                  </a:lnTo>
                  <a:lnTo>
                    <a:pt x="1086365" y="115697"/>
                  </a:lnTo>
                  <a:lnTo>
                    <a:pt x="1086482" y="115365"/>
                  </a:lnTo>
                  <a:close/>
                </a:path>
                <a:path w="2160904" h="197485">
                  <a:moveTo>
                    <a:pt x="1086805" y="114854"/>
                  </a:moveTo>
                  <a:lnTo>
                    <a:pt x="1086575" y="115131"/>
                  </a:lnTo>
                  <a:lnTo>
                    <a:pt x="1086482" y="115365"/>
                  </a:lnTo>
                  <a:lnTo>
                    <a:pt x="1086726" y="115152"/>
                  </a:lnTo>
                  <a:lnTo>
                    <a:pt x="1086805" y="114854"/>
                  </a:lnTo>
                  <a:close/>
                </a:path>
                <a:path w="2160904" h="197485">
                  <a:moveTo>
                    <a:pt x="1086993" y="113919"/>
                  </a:moveTo>
                  <a:lnTo>
                    <a:pt x="1086557" y="115152"/>
                  </a:lnTo>
                  <a:lnTo>
                    <a:pt x="1086739" y="114935"/>
                  </a:lnTo>
                  <a:lnTo>
                    <a:pt x="1086866" y="114554"/>
                  </a:lnTo>
                  <a:lnTo>
                    <a:pt x="1086993" y="113919"/>
                  </a:lnTo>
                  <a:close/>
                </a:path>
                <a:path w="2160904" h="197485">
                  <a:moveTo>
                    <a:pt x="1087374" y="114173"/>
                  </a:moveTo>
                  <a:lnTo>
                    <a:pt x="1086805" y="114854"/>
                  </a:lnTo>
                  <a:lnTo>
                    <a:pt x="1086750" y="115131"/>
                  </a:lnTo>
                  <a:lnTo>
                    <a:pt x="1087374" y="114173"/>
                  </a:lnTo>
                  <a:close/>
                </a:path>
                <a:path w="2160904" h="197485">
                  <a:moveTo>
                    <a:pt x="1073048" y="114706"/>
                  </a:moveTo>
                  <a:lnTo>
                    <a:pt x="1072515" y="115062"/>
                  </a:lnTo>
                  <a:lnTo>
                    <a:pt x="1073048" y="114706"/>
                  </a:lnTo>
                  <a:close/>
                </a:path>
                <a:path w="2160904" h="197485">
                  <a:moveTo>
                    <a:pt x="1073277" y="114554"/>
                  </a:moveTo>
                  <a:lnTo>
                    <a:pt x="1073048" y="114706"/>
                  </a:lnTo>
                  <a:lnTo>
                    <a:pt x="1072642" y="115062"/>
                  </a:lnTo>
                  <a:lnTo>
                    <a:pt x="1073277" y="114554"/>
                  </a:lnTo>
                  <a:close/>
                </a:path>
                <a:path w="2160904" h="197485">
                  <a:moveTo>
                    <a:pt x="1087818" y="114173"/>
                  </a:moveTo>
                  <a:lnTo>
                    <a:pt x="1087374" y="114173"/>
                  </a:lnTo>
                  <a:lnTo>
                    <a:pt x="1086852" y="115041"/>
                  </a:lnTo>
                  <a:lnTo>
                    <a:pt x="1087555" y="114426"/>
                  </a:lnTo>
                  <a:lnTo>
                    <a:pt x="1087818" y="114173"/>
                  </a:lnTo>
                  <a:close/>
                </a:path>
                <a:path w="2160904" h="197485">
                  <a:moveTo>
                    <a:pt x="1074435" y="113551"/>
                  </a:moveTo>
                  <a:lnTo>
                    <a:pt x="1073970" y="114074"/>
                  </a:lnTo>
                  <a:lnTo>
                    <a:pt x="1073784" y="114935"/>
                  </a:lnTo>
                  <a:lnTo>
                    <a:pt x="1074435" y="113551"/>
                  </a:lnTo>
                  <a:close/>
                </a:path>
                <a:path w="2160904" h="197485">
                  <a:moveTo>
                    <a:pt x="1089101" y="113284"/>
                  </a:moveTo>
                  <a:lnTo>
                    <a:pt x="1074674" y="113284"/>
                  </a:lnTo>
                  <a:lnTo>
                    <a:pt x="1074435" y="113551"/>
                  </a:lnTo>
                  <a:lnTo>
                    <a:pt x="1073784" y="114935"/>
                  </a:lnTo>
                  <a:lnTo>
                    <a:pt x="1086634" y="114935"/>
                  </a:lnTo>
                  <a:lnTo>
                    <a:pt x="1086993" y="113919"/>
                  </a:lnTo>
                  <a:lnTo>
                    <a:pt x="1088212" y="113919"/>
                  </a:lnTo>
                  <a:lnTo>
                    <a:pt x="1089101" y="113284"/>
                  </a:lnTo>
                  <a:close/>
                </a:path>
                <a:path w="2160904" h="197485">
                  <a:moveTo>
                    <a:pt x="1088135" y="113919"/>
                  </a:moveTo>
                  <a:lnTo>
                    <a:pt x="1086993" y="113919"/>
                  </a:lnTo>
                  <a:lnTo>
                    <a:pt x="1086805" y="114854"/>
                  </a:lnTo>
                  <a:lnTo>
                    <a:pt x="1087374" y="114173"/>
                  </a:lnTo>
                  <a:lnTo>
                    <a:pt x="1087818" y="114173"/>
                  </a:lnTo>
                  <a:lnTo>
                    <a:pt x="1088135" y="113919"/>
                  </a:lnTo>
                  <a:close/>
                </a:path>
                <a:path w="2160904" h="197485">
                  <a:moveTo>
                    <a:pt x="1074017" y="113858"/>
                  </a:moveTo>
                  <a:lnTo>
                    <a:pt x="1073048" y="114706"/>
                  </a:lnTo>
                  <a:lnTo>
                    <a:pt x="1073277" y="114554"/>
                  </a:lnTo>
                  <a:lnTo>
                    <a:pt x="1073867" y="114554"/>
                  </a:lnTo>
                  <a:lnTo>
                    <a:pt x="1073894" y="114426"/>
                  </a:lnTo>
                  <a:lnTo>
                    <a:pt x="1073657" y="114426"/>
                  </a:lnTo>
                  <a:lnTo>
                    <a:pt x="1073901" y="114074"/>
                  </a:lnTo>
                  <a:lnTo>
                    <a:pt x="1074017" y="113858"/>
                  </a:lnTo>
                  <a:close/>
                </a:path>
                <a:path w="2160904" h="197485">
                  <a:moveTo>
                    <a:pt x="1074002" y="113929"/>
                  </a:moveTo>
                  <a:lnTo>
                    <a:pt x="1073657" y="114426"/>
                  </a:lnTo>
                  <a:lnTo>
                    <a:pt x="1073970" y="114074"/>
                  </a:lnTo>
                  <a:lnTo>
                    <a:pt x="1074002" y="113929"/>
                  </a:lnTo>
                  <a:close/>
                </a:path>
                <a:path w="2160904" h="197485">
                  <a:moveTo>
                    <a:pt x="1073970" y="114074"/>
                  </a:moveTo>
                  <a:lnTo>
                    <a:pt x="1073657" y="114426"/>
                  </a:lnTo>
                  <a:lnTo>
                    <a:pt x="1073894" y="114426"/>
                  </a:lnTo>
                  <a:lnTo>
                    <a:pt x="1073970" y="114074"/>
                  </a:lnTo>
                  <a:close/>
                </a:path>
                <a:path w="2160904" h="197485">
                  <a:moveTo>
                    <a:pt x="1087797" y="114215"/>
                  </a:moveTo>
                  <a:lnTo>
                    <a:pt x="1087501" y="114426"/>
                  </a:lnTo>
                  <a:lnTo>
                    <a:pt x="1087797" y="114215"/>
                  </a:lnTo>
                  <a:close/>
                </a:path>
                <a:path w="2160904" h="197485">
                  <a:moveTo>
                    <a:pt x="1088212" y="113919"/>
                  </a:moveTo>
                  <a:lnTo>
                    <a:pt x="1087797" y="114215"/>
                  </a:lnTo>
                  <a:lnTo>
                    <a:pt x="1088212" y="113919"/>
                  </a:lnTo>
                  <a:close/>
                </a:path>
                <a:path w="2160904" h="197485">
                  <a:moveTo>
                    <a:pt x="1074483" y="113450"/>
                  </a:moveTo>
                  <a:lnTo>
                    <a:pt x="1074104" y="113782"/>
                  </a:lnTo>
                  <a:lnTo>
                    <a:pt x="1073970" y="114074"/>
                  </a:lnTo>
                  <a:lnTo>
                    <a:pt x="1074435" y="113551"/>
                  </a:lnTo>
                  <a:close/>
                </a:path>
                <a:path w="2160904" h="197485">
                  <a:moveTo>
                    <a:pt x="2084101" y="31709"/>
                  </a:moveTo>
                  <a:lnTo>
                    <a:pt x="1958848" y="33147"/>
                  </a:lnTo>
                  <a:lnTo>
                    <a:pt x="1716658" y="39750"/>
                  </a:lnTo>
                  <a:lnTo>
                    <a:pt x="1538224" y="47879"/>
                  </a:lnTo>
                  <a:lnTo>
                    <a:pt x="1417574" y="55499"/>
                  </a:lnTo>
                  <a:lnTo>
                    <a:pt x="1311021" y="64135"/>
                  </a:lnTo>
                  <a:lnTo>
                    <a:pt x="1249299" y="70231"/>
                  </a:lnTo>
                  <a:lnTo>
                    <a:pt x="1195831" y="76708"/>
                  </a:lnTo>
                  <a:lnTo>
                    <a:pt x="1141602" y="85217"/>
                  </a:lnTo>
                  <a:lnTo>
                    <a:pt x="1102868" y="94107"/>
                  </a:lnTo>
                  <a:lnTo>
                    <a:pt x="1074017" y="113858"/>
                  </a:lnTo>
                  <a:lnTo>
                    <a:pt x="1074801" y="112775"/>
                  </a:lnTo>
                  <a:lnTo>
                    <a:pt x="1089744" y="112775"/>
                  </a:lnTo>
                  <a:lnTo>
                    <a:pt x="1090168" y="112522"/>
                  </a:lnTo>
                  <a:lnTo>
                    <a:pt x="1092472" y="111379"/>
                  </a:lnTo>
                  <a:lnTo>
                    <a:pt x="1092961" y="111125"/>
                  </a:lnTo>
                  <a:lnTo>
                    <a:pt x="1093098" y="111125"/>
                  </a:lnTo>
                  <a:lnTo>
                    <a:pt x="1096645" y="109727"/>
                  </a:lnTo>
                  <a:lnTo>
                    <a:pt x="1096391" y="109727"/>
                  </a:lnTo>
                  <a:lnTo>
                    <a:pt x="1101344" y="107950"/>
                  </a:lnTo>
                  <a:lnTo>
                    <a:pt x="1106677" y="106172"/>
                  </a:lnTo>
                  <a:lnTo>
                    <a:pt x="1106868" y="106172"/>
                  </a:lnTo>
                  <a:lnTo>
                    <a:pt x="1112647" y="104521"/>
                  </a:lnTo>
                  <a:lnTo>
                    <a:pt x="1113104" y="104521"/>
                  </a:lnTo>
                  <a:lnTo>
                    <a:pt x="1119504" y="102743"/>
                  </a:lnTo>
                  <a:lnTo>
                    <a:pt x="1119922" y="102743"/>
                  </a:lnTo>
                  <a:lnTo>
                    <a:pt x="1126998" y="101092"/>
                  </a:lnTo>
                  <a:lnTo>
                    <a:pt x="1135126" y="99440"/>
                  </a:lnTo>
                  <a:lnTo>
                    <a:pt x="1153413" y="96012"/>
                  </a:lnTo>
                  <a:lnTo>
                    <a:pt x="1174242" y="92583"/>
                  </a:lnTo>
                  <a:lnTo>
                    <a:pt x="1185545" y="91059"/>
                  </a:lnTo>
                  <a:lnTo>
                    <a:pt x="1197482" y="89281"/>
                  </a:lnTo>
                  <a:lnTo>
                    <a:pt x="1223009" y="86106"/>
                  </a:lnTo>
                  <a:lnTo>
                    <a:pt x="1250696" y="82804"/>
                  </a:lnTo>
                  <a:lnTo>
                    <a:pt x="1280413" y="79756"/>
                  </a:lnTo>
                  <a:lnTo>
                    <a:pt x="1281736" y="79756"/>
                  </a:lnTo>
                  <a:lnTo>
                    <a:pt x="1345819" y="73787"/>
                  </a:lnTo>
                  <a:lnTo>
                    <a:pt x="1381378" y="70993"/>
                  </a:lnTo>
                  <a:lnTo>
                    <a:pt x="1457198" y="65532"/>
                  </a:lnTo>
                  <a:lnTo>
                    <a:pt x="1538985" y="60579"/>
                  </a:lnTo>
                  <a:lnTo>
                    <a:pt x="1717167" y="52450"/>
                  </a:lnTo>
                  <a:lnTo>
                    <a:pt x="1909572" y="46736"/>
                  </a:lnTo>
                  <a:lnTo>
                    <a:pt x="2059431" y="44450"/>
                  </a:lnTo>
                  <a:lnTo>
                    <a:pt x="2078100" y="44450"/>
                  </a:lnTo>
                  <a:lnTo>
                    <a:pt x="2084165" y="44409"/>
                  </a:lnTo>
                  <a:lnTo>
                    <a:pt x="2084101" y="31709"/>
                  </a:lnTo>
                  <a:close/>
                </a:path>
                <a:path w="2160904" h="197485">
                  <a:moveTo>
                    <a:pt x="1074801" y="112775"/>
                  </a:moveTo>
                  <a:lnTo>
                    <a:pt x="1074104" y="113782"/>
                  </a:lnTo>
                  <a:lnTo>
                    <a:pt x="1074483" y="113450"/>
                  </a:lnTo>
                  <a:lnTo>
                    <a:pt x="1074801" y="112775"/>
                  </a:lnTo>
                  <a:close/>
                </a:path>
                <a:path w="2160904" h="197485">
                  <a:moveTo>
                    <a:pt x="1074674" y="113284"/>
                  </a:moveTo>
                  <a:lnTo>
                    <a:pt x="1074483" y="113450"/>
                  </a:lnTo>
                  <a:lnTo>
                    <a:pt x="1074674" y="113284"/>
                  </a:lnTo>
                  <a:close/>
                </a:path>
                <a:path w="2160904" h="197485">
                  <a:moveTo>
                    <a:pt x="1089744" y="112775"/>
                  </a:moveTo>
                  <a:lnTo>
                    <a:pt x="1074801" y="112775"/>
                  </a:lnTo>
                  <a:lnTo>
                    <a:pt x="1074483" y="113450"/>
                  </a:lnTo>
                  <a:lnTo>
                    <a:pt x="1074674" y="113284"/>
                  </a:lnTo>
                  <a:lnTo>
                    <a:pt x="1089101" y="113284"/>
                  </a:lnTo>
                  <a:lnTo>
                    <a:pt x="1089634" y="112902"/>
                  </a:lnTo>
                  <a:close/>
                </a:path>
                <a:path w="2160904" h="197485">
                  <a:moveTo>
                    <a:pt x="1090168" y="112522"/>
                  </a:moveTo>
                  <a:lnTo>
                    <a:pt x="1089532" y="112902"/>
                  </a:lnTo>
                  <a:lnTo>
                    <a:pt x="1089903" y="112710"/>
                  </a:lnTo>
                  <a:lnTo>
                    <a:pt x="1090168" y="112522"/>
                  </a:lnTo>
                  <a:close/>
                </a:path>
                <a:path w="2160904" h="197485">
                  <a:moveTo>
                    <a:pt x="1089903" y="112710"/>
                  </a:moveTo>
                  <a:lnTo>
                    <a:pt x="1089532" y="112902"/>
                  </a:lnTo>
                  <a:lnTo>
                    <a:pt x="1089903" y="112710"/>
                  </a:lnTo>
                  <a:close/>
                </a:path>
                <a:path w="2160904" h="197485">
                  <a:moveTo>
                    <a:pt x="1090267" y="112522"/>
                  </a:moveTo>
                  <a:lnTo>
                    <a:pt x="1089903" y="112710"/>
                  </a:lnTo>
                  <a:lnTo>
                    <a:pt x="1090267" y="112522"/>
                  </a:lnTo>
                  <a:close/>
                </a:path>
                <a:path w="2160904" h="197485">
                  <a:moveTo>
                    <a:pt x="1093098" y="111125"/>
                  </a:moveTo>
                  <a:lnTo>
                    <a:pt x="1092961" y="111125"/>
                  </a:lnTo>
                  <a:lnTo>
                    <a:pt x="1092529" y="111349"/>
                  </a:lnTo>
                  <a:lnTo>
                    <a:pt x="1093098" y="111125"/>
                  </a:lnTo>
                  <a:close/>
                </a:path>
                <a:path w="2160904" h="197485">
                  <a:moveTo>
                    <a:pt x="1101462" y="107950"/>
                  </a:moveTo>
                  <a:lnTo>
                    <a:pt x="1101090" y="108076"/>
                  </a:lnTo>
                  <a:lnTo>
                    <a:pt x="1101462" y="107950"/>
                  </a:lnTo>
                  <a:close/>
                </a:path>
                <a:path w="2160904" h="197485">
                  <a:moveTo>
                    <a:pt x="1106868" y="106172"/>
                  </a:moveTo>
                  <a:lnTo>
                    <a:pt x="1106677" y="106172"/>
                  </a:lnTo>
                  <a:lnTo>
                    <a:pt x="1106424" y="106299"/>
                  </a:lnTo>
                  <a:lnTo>
                    <a:pt x="1106868" y="106172"/>
                  </a:lnTo>
                  <a:close/>
                </a:path>
                <a:path w="2160904" h="197485">
                  <a:moveTo>
                    <a:pt x="1113104" y="104521"/>
                  </a:moveTo>
                  <a:lnTo>
                    <a:pt x="1112647" y="104521"/>
                  </a:lnTo>
                  <a:lnTo>
                    <a:pt x="1113104" y="104521"/>
                  </a:lnTo>
                  <a:close/>
                </a:path>
                <a:path w="2160904" h="197485">
                  <a:moveTo>
                    <a:pt x="1119922" y="102743"/>
                  </a:moveTo>
                  <a:lnTo>
                    <a:pt x="1119504" y="102743"/>
                  </a:lnTo>
                  <a:lnTo>
                    <a:pt x="1119922" y="102743"/>
                  </a:lnTo>
                  <a:close/>
                </a:path>
                <a:path w="2160904" h="197485">
                  <a:moveTo>
                    <a:pt x="1281736" y="79756"/>
                  </a:moveTo>
                  <a:lnTo>
                    <a:pt x="1280413" y="79756"/>
                  </a:lnTo>
                  <a:lnTo>
                    <a:pt x="1281736" y="79756"/>
                  </a:lnTo>
                  <a:close/>
                </a:path>
                <a:path w="2160904" h="197485">
                  <a:moveTo>
                    <a:pt x="2148040" y="31623"/>
                  </a:moveTo>
                  <a:lnTo>
                    <a:pt x="2096897" y="31623"/>
                  </a:lnTo>
                  <a:lnTo>
                    <a:pt x="2096897" y="44323"/>
                  </a:lnTo>
                  <a:lnTo>
                    <a:pt x="2084165" y="44409"/>
                  </a:lnTo>
                  <a:lnTo>
                    <a:pt x="2084324" y="76200"/>
                  </a:lnTo>
                  <a:lnTo>
                    <a:pt x="2160397" y="37719"/>
                  </a:lnTo>
                  <a:lnTo>
                    <a:pt x="2148040" y="31623"/>
                  </a:lnTo>
                  <a:close/>
                </a:path>
                <a:path w="2160904" h="197485">
                  <a:moveTo>
                    <a:pt x="2078100" y="44450"/>
                  </a:moveTo>
                  <a:lnTo>
                    <a:pt x="2059431" y="44450"/>
                  </a:lnTo>
                  <a:lnTo>
                    <a:pt x="2078100" y="44450"/>
                  </a:lnTo>
                  <a:close/>
                </a:path>
                <a:path w="2160904" h="197485">
                  <a:moveTo>
                    <a:pt x="2096897" y="31623"/>
                  </a:moveTo>
                  <a:lnTo>
                    <a:pt x="2084101" y="31709"/>
                  </a:lnTo>
                  <a:lnTo>
                    <a:pt x="2084165" y="44409"/>
                  </a:lnTo>
                  <a:lnTo>
                    <a:pt x="2096897" y="44323"/>
                  </a:lnTo>
                  <a:lnTo>
                    <a:pt x="2096897" y="31623"/>
                  </a:lnTo>
                  <a:close/>
                </a:path>
                <a:path w="2160904" h="197485">
                  <a:moveTo>
                    <a:pt x="2083943" y="0"/>
                  </a:moveTo>
                  <a:lnTo>
                    <a:pt x="2084101" y="31709"/>
                  </a:lnTo>
                  <a:lnTo>
                    <a:pt x="2148040" y="31623"/>
                  </a:lnTo>
                  <a:lnTo>
                    <a:pt x="2083943" y="0"/>
                  </a:lnTo>
                  <a:close/>
                </a:path>
              </a:pathLst>
            </a:custGeom>
            <a:solidFill>
              <a:srgbClr val="5B9BD4"/>
            </a:solidFill>
          </p:spPr>
          <p:txBody>
            <a:bodyPr wrap="square" lIns="0" tIns="0" rIns="0" bIns="0" rtlCol="0"/>
            <a:lstStyle/>
            <a:p>
              <a:endParaRPr/>
            </a:p>
          </p:txBody>
        </p:sp>
      </p:grpSp>
      <p:sp>
        <p:nvSpPr>
          <p:cNvPr id="85" name="object 85"/>
          <p:cNvSpPr txBox="1"/>
          <p:nvPr/>
        </p:nvSpPr>
        <p:spPr>
          <a:xfrm>
            <a:off x="9453753" y="5648045"/>
            <a:ext cx="1473835" cy="240029"/>
          </a:xfrm>
          <a:prstGeom prst="rect">
            <a:avLst/>
          </a:prstGeom>
        </p:spPr>
        <p:txBody>
          <a:bodyPr vert="horz" wrap="square" lIns="0" tIns="13335" rIns="0" bIns="0" rtlCol="0">
            <a:spAutoFit/>
          </a:bodyPr>
          <a:lstStyle/>
          <a:p>
            <a:pPr marL="12700">
              <a:lnSpc>
                <a:spcPct val="100000"/>
              </a:lnSpc>
              <a:spcBef>
                <a:spcPts val="105"/>
              </a:spcBef>
            </a:pPr>
            <a:r>
              <a:rPr sz="1400" b="1" dirty="0">
                <a:latin typeface="Segoe UI Semibold"/>
                <a:cs typeface="Segoe UI Semibold"/>
              </a:rPr>
              <a:t>Instruction</a:t>
            </a:r>
            <a:r>
              <a:rPr sz="1400" b="1" spc="-85" dirty="0">
                <a:latin typeface="Segoe UI Semibold"/>
                <a:cs typeface="Segoe UI Semibold"/>
              </a:rPr>
              <a:t> </a:t>
            </a:r>
            <a:r>
              <a:rPr sz="1400" b="1" spc="-10" dirty="0">
                <a:latin typeface="Segoe UI Semibold"/>
                <a:cs typeface="Segoe UI Semibold"/>
              </a:rPr>
              <a:t>Follow</a:t>
            </a:r>
            <a:endParaRPr sz="1400">
              <a:latin typeface="Segoe UI Semibold"/>
              <a:cs typeface="Segoe UI Semibold"/>
            </a:endParaRPr>
          </a:p>
        </p:txBody>
      </p:sp>
      <p:sp>
        <p:nvSpPr>
          <p:cNvPr id="86" name="object 86"/>
          <p:cNvSpPr/>
          <p:nvPr/>
        </p:nvSpPr>
        <p:spPr>
          <a:xfrm>
            <a:off x="6283452" y="4017009"/>
            <a:ext cx="2080260" cy="156210"/>
          </a:xfrm>
          <a:custGeom>
            <a:avLst/>
            <a:gdLst/>
            <a:ahLst/>
            <a:cxnLst/>
            <a:rect l="l" t="t" r="r" b="b"/>
            <a:pathLst>
              <a:path w="2080259" h="156210">
                <a:moveTo>
                  <a:pt x="2003657" y="124031"/>
                </a:moveTo>
                <a:lnTo>
                  <a:pt x="2003552" y="155828"/>
                </a:lnTo>
                <a:lnTo>
                  <a:pt x="2067584" y="124078"/>
                </a:lnTo>
                <a:lnTo>
                  <a:pt x="2016378" y="124078"/>
                </a:lnTo>
                <a:lnTo>
                  <a:pt x="2003657" y="124031"/>
                </a:lnTo>
                <a:close/>
              </a:path>
              <a:path w="2080259" h="156210">
                <a:moveTo>
                  <a:pt x="2003700" y="111331"/>
                </a:moveTo>
                <a:lnTo>
                  <a:pt x="2003657" y="124031"/>
                </a:lnTo>
                <a:lnTo>
                  <a:pt x="2016378" y="124078"/>
                </a:lnTo>
                <a:lnTo>
                  <a:pt x="2016378" y="111378"/>
                </a:lnTo>
                <a:lnTo>
                  <a:pt x="2003700" y="111331"/>
                </a:lnTo>
                <a:close/>
              </a:path>
              <a:path w="2080259" h="156210">
                <a:moveTo>
                  <a:pt x="2003805" y="79628"/>
                </a:moveTo>
                <a:lnTo>
                  <a:pt x="2003700" y="111331"/>
                </a:lnTo>
                <a:lnTo>
                  <a:pt x="2016378" y="111378"/>
                </a:lnTo>
                <a:lnTo>
                  <a:pt x="2016378" y="124078"/>
                </a:lnTo>
                <a:lnTo>
                  <a:pt x="2067584" y="124078"/>
                </a:lnTo>
                <a:lnTo>
                  <a:pt x="2079878" y="117982"/>
                </a:lnTo>
                <a:lnTo>
                  <a:pt x="2003805" y="79628"/>
                </a:lnTo>
                <a:close/>
              </a:path>
              <a:path w="2080259" h="156210">
                <a:moveTo>
                  <a:pt x="1034089" y="64083"/>
                </a:moveTo>
                <a:lnTo>
                  <a:pt x="1075054" y="81406"/>
                </a:lnTo>
                <a:lnTo>
                  <a:pt x="1118362" y="87756"/>
                </a:lnTo>
                <a:lnTo>
                  <a:pt x="1176020" y="93852"/>
                </a:lnTo>
                <a:lnTo>
                  <a:pt x="1231519" y="98425"/>
                </a:lnTo>
                <a:lnTo>
                  <a:pt x="1364742" y="106933"/>
                </a:lnTo>
                <a:lnTo>
                  <a:pt x="1522222" y="114045"/>
                </a:lnTo>
                <a:lnTo>
                  <a:pt x="1744091" y="120650"/>
                </a:lnTo>
                <a:lnTo>
                  <a:pt x="2003657" y="124031"/>
                </a:lnTo>
                <a:lnTo>
                  <a:pt x="2003700" y="111331"/>
                </a:lnTo>
                <a:lnTo>
                  <a:pt x="1885950" y="110362"/>
                </a:lnTo>
                <a:lnTo>
                  <a:pt x="1790953" y="108838"/>
                </a:lnTo>
                <a:lnTo>
                  <a:pt x="1522729" y="101345"/>
                </a:lnTo>
                <a:lnTo>
                  <a:pt x="1481327" y="99694"/>
                </a:lnTo>
                <a:lnTo>
                  <a:pt x="1329690" y="92201"/>
                </a:lnTo>
                <a:lnTo>
                  <a:pt x="1295527" y="90169"/>
                </a:lnTo>
                <a:lnTo>
                  <a:pt x="1203832" y="83438"/>
                </a:lnTo>
                <a:lnTo>
                  <a:pt x="1177163" y="81152"/>
                </a:lnTo>
                <a:lnTo>
                  <a:pt x="1153828" y="78866"/>
                </a:lnTo>
                <a:lnTo>
                  <a:pt x="1152652" y="78866"/>
                </a:lnTo>
                <a:lnTo>
                  <a:pt x="1130173" y="76326"/>
                </a:lnTo>
                <a:lnTo>
                  <a:pt x="1110106" y="73913"/>
                </a:lnTo>
                <a:lnTo>
                  <a:pt x="1100963" y="72643"/>
                </a:lnTo>
                <a:lnTo>
                  <a:pt x="1092453" y="71373"/>
                </a:lnTo>
                <a:lnTo>
                  <a:pt x="1084579" y="70231"/>
                </a:lnTo>
                <a:lnTo>
                  <a:pt x="1077341" y="68833"/>
                </a:lnTo>
                <a:lnTo>
                  <a:pt x="1070737" y="67690"/>
                </a:lnTo>
                <a:lnTo>
                  <a:pt x="1065322" y="66420"/>
                </a:lnTo>
                <a:lnTo>
                  <a:pt x="1064895" y="66420"/>
                </a:lnTo>
                <a:lnTo>
                  <a:pt x="1059561" y="65150"/>
                </a:lnTo>
                <a:lnTo>
                  <a:pt x="1059815" y="65150"/>
                </a:lnTo>
                <a:lnTo>
                  <a:pt x="1059345" y="65023"/>
                </a:lnTo>
                <a:lnTo>
                  <a:pt x="1034923" y="65023"/>
                </a:lnTo>
                <a:lnTo>
                  <a:pt x="1034244" y="64194"/>
                </a:lnTo>
                <a:lnTo>
                  <a:pt x="1034089" y="64083"/>
                </a:lnTo>
                <a:close/>
              </a:path>
              <a:path w="2080259" h="156210">
                <a:moveTo>
                  <a:pt x="1152525" y="78739"/>
                </a:moveTo>
                <a:lnTo>
                  <a:pt x="1153828" y="78866"/>
                </a:lnTo>
                <a:lnTo>
                  <a:pt x="1152525" y="78739"/>
                </a:lnTo>
                <a:close/>
              </a:path>
              <a:path w="2080259" h="156210">
                <a:moveTo>
                  <a:pt x="1064768" y="66293"/>
                </a:moveTo>
                <a:lnTo>
                  <a:pt x="1065322" y="66420"/>
                </a:lnTo>
                <a:lnTo>
                  <a:pt x="1064768" y="66293"/>
                </a:lnTo>
                <a:close/>
              </a:path>
              <a:path w="2080259" h="156210">
                <a:moveTo>
                  <a:pt x="1034244" y="64194"/>
                </a:moveTo>
                <a:lnTo>
                  <a:pt x="1034923" y="65023"/>
                </a:lnTo>
                <a:lnTo>
                  <a:pt x="1034632" y="64471"/>
                </a:lnTo>
                <a:lnTo>
                  <a:pt x="1034244" y="64194"/>
                </a:lnTo>
                <a:close/>
              </a:path>
              <a:path w="2080259" h="156210">
                <a:moveTo>
                  <a:pt x="1034632" y="64471"/>
                </a:moveTo>
                <a:lnTo>
                  <a:pt x="1034923" y="65023"/>
                </a:lnTo>
                <a:lnTo>
                  <a:pt x="1059345" y="65023"/>
                </a:lnTo>
                <a:lnTo>
                  <a:pt x="1058405" y="64769"/>
                </a:lnTo>
                <a:lnTo>
                  <a:pt x="1035050" y="64769"/>
                </a:lnTo>
                <a:lnTo>
                  <a:pt x="1034632" y="64471"/>
                </a:lnTo>
                <a:close/>
              </a:path>
              <a:path w="2080259" h="156210">
                <a:moveTo>
                  <a:pt x="1034554" y="64324"/>
                </a:moveTo>
                <a:lnTo>
                  <a:pt x="1034632" y="64471"/>
                </a:lnTo>
                <a:lnTo>
                  <a:pt x="1035050" y="64769"/>
                </a:lnTo>
                <a:lnTo>
                  <a:pt x="1034554" y="64324"/>
                </a:lnTo>
                <a:close/>
              </a:path>
              <a:path w="2080259" h="156210">
                <a:moveTo>
                  <a:pt x="1051153" y="62610"/>
                </a:moveTo>
                <a:lnTo>
                  <a:pt x="1033652" y="62610"/>
                </a:lnTo>
                <a:lnTo>
                  <a:pt x="1034554" y="64324"/>
                </a:lnTo>
                <a:lnTo>
                  <a:pt x="1035050" y="64769"/>
                </a:lnTo>
                <a:lnTo>
                  <a:pt x="1058405" y="64769"/>
                </a:lnTo>
                <a:lnTo>
                  <a:pt x="1055116" y="63881"/>
                </a:lnTo>
                <a:lnTo>
                  <a:pt x="1052093" y="62864"/>
                </a:lnTo>
                <a:lnTo>
                  <a:pt x="1051814" y="62864"/>
                </a:lnTo>
                <a:lnTo>
                  <a:pt x="1051153" y="62610"/>
                </a:lnTo>
                <a:close/>
              </a:path>
              <a:path w="2080259" h="156210">
                <a:moveTo>
                  <a:pt x="1034023" y="63846"/>
                </a:moveTo>
                <a:lnTo>
                  <a:pt x="1034153" y="64083"/>
                </a:lnTo>
                <a:lnTo>
                  <a:pt x="1034632" y="64471"/>
                </a:lnTo>
                <a:lnTo>
                  <a:pt x="1034554" y="64324"/>
                </a:lnTo>
                <a:lnTo>
                  <a:pt x="1034023" y="63846"/>
                </a:lnTo>
                <a:close/>
              </a:path>
              <a:path w="2080259" h="156210">
                <a:moveTo>
                  <a:pt x="1033652" y="62610"/>
                </a:moveTo>
                <a:lnTo>
                  <a:pt x="1033957" y="63626"/>
                </a:lnTo>
                <a:lnTo>
                  <a:pt x="1034062" y="63881"/>
                </a:lnTo>
                <a:lnTo>
                  <a:pt x="1034554" y="64324"/>
                </a:lnTo>
                <a:lnTo>
                  <a:pt x="1033652" y="62610"/>
                </a:lnTo>
                <a:close/>
              </a:path>
              <a:path w="2080259" h="156210">
                <a:moveTo>
                  <a:pt x="1034057" y="63965"/>
                </a:moveTo>
                <a:lnTo>
                  <a:pt x="1034244" y="64194"/>
                </a:lnTo>
                <a:lnTo>
                  <a:pt x="1034057" y="63965"/>
                </a:lnTo>
                <a:close/>
              </a:path>
              <a:path w="2080259" h="156210">
                <a:moveTo>
                  <a:pt x="1033987" y="63881"/>
                </a:moveTo>
                <a:lnTo>
                  <a:pt x="1033805" y="63881"/>
                </a:lnTo>
                <a:lnTo>
                  <a:pt x="1034089" y="64083"/>
                </a:lnTo>
                <a:lnTo>
                  <a:pt x="1033987" y="63881"/>
                </a:lnTo>
                <a:close/>
              </a:path>
              <a:path w="2080259" h="156210">
                <a:moveTo>
                  <a:pt x="1033779" y="63626"/>
                </a:moveTo>
                <a:lnTo>
                  <a:pt x="1034057" y="63965"/>
                </a:lnTo>
                <a:lnTo>
                  <a:pt x="1033779" y="63626"/>
                </a:lnTo>
                <a:close/>
              </a:path>
              <a:path w="2080259" h="156210">
                <a:moveTo>
                  <a:pt x="1033602" y="63735"/>
                </a:moveTo>
                <a:lnTo>
                  <a:pt x="1033805" y="63881"/>
                </a:lnTo>
                <a:lnTo>
                  <a:pt x="1033602" y="63735"/>
                </a:lnTo>
                <a:close/>
              </a:path>
              <a:path w="2080259" h="156210">
                <a:moveTo>
                  <a:pt x="1033272" y="63500"/>
                </a:moveTo>
                <a:lnTo>
                  <a:pt x="1033602" y="63735"/>
                </a:lnTo>
                <a:lnTo>
                  <a:pt x="1033906" y="63881"/>
                </a:lnTo>
                <a:lnTo>
                  <a:pt x="1033272" y="63500"/>
                </a:lnTo>
                <a:close/>
              </a:path>
              <a:path w="2080259" h="156210">
                <a:moveTo>
                  <a:pt x="1033919" y="63500"/>
                </a:moveTo>
                <a:lnTo>
                  <a:pt x="1033272" y="63500"/>
                </a:lnTo>
                <a:lnTo>
                  <a:pt x="1033906" y="63881"/>
                </a:lnTo>
                <a:lnTo>
                  <a:pt x="1033779" y="63626"/>
                </a:lnTo>
                <a:lnTo>
                  <a:pt x="1033957" y="63626"/>
                </a:lnTo>
                <a:close/>
              </a:path>
              <a:path w="2080259" h="156210">
                <a:moveTo>
                  <a:pt x="1033957" y="63626"/>
                </a:moveTo>
                <a:lnTo>
                  <a:pt x="1033779" y="63626"/>
                </a:lnTo>
                <a:lnTo>
                  <a:pt x="1034023" y="63846"/>
                </a:lnTo>
                <a:lnTo>
                  <a:pt x="1033957" y="63626"/>
                </a:lnTo>
                <a:close/>
              </a:path>
              <a:path w="2080259" h="156210">
                <a:moveTo>
                  <a:pt x="1031240" y="62610"/>
                </a:moveTo>
                <a:lnTo>
                  <a:pt x="1033602" y="63735"/>
                </a:lnTo>
                <a:lnTo>
                  <a:pt x="1033272" y="63500"/>
                </a:lnTo>
                <a:lnTo>
                  <a:pt x="1033919" y="63500"/>
                </a:lnTo>
                <a:lnTo>
                  <a:pt x="1033691" y="62737"/>
                </a:lnTo>
                <a:lnTo>
                  <a:pt x="1031748" y="62737"/>
                </a:lnTo>
                <a:lnTo>
                  <a:pt x="1031240" y="62610"/>
                </a:lnTo>
                <a:close/>
              </a:path>
              <a:path w="2080259" h="156210">
                <a:moveTo>
                  <a:pt x="1051305" y="62610"/>
                </a:moveTo>
                <a:lnTo>
                  <a:pt x="1051814" y="62864"/>
                </a:lnTo>
                <a:lnTo>
                  <a:pt x="1052093" y="62864"/>
                </a:lnTo>
                <a:lnTo>
                  <a:pt x="1051305" y="62610"/>
                </a:lnTo>
                <a:close/>
              </a:path>
              <a:path w="2080259" h="156210">
                <a:moveTo>
                  <a:pt x="1046467" y="61467"/>
                </a:moveTo>
                <a:lnTo>
                  <a:pt x="1028446" y="61467"/>
                </a:lnTo>
                <a:lnTo>
                  <a:pt x="1031748" y="62737"/>
                </a:lnTo>
                <a:lnTo>
                  <a:pt x="1033691" y="62737"/>
                </a:lnTo>
                <a:lnTo>
                  <a:pt x="1033652" y="62610"/>
                </a:lnTo>
                <a:lnTo>
                  <a:pt x="1051153" y="62610"/>
                </a:lnTo>
                <a:lnTo>
                  <a:pt x="1048842" y="61721"/>
                </a:lnTo>
                <a:lnTo>
                  <a:pt x="1046606" y="61721"/>
                </a:lnTo>
                <a:lnTo>
                  <a:pt x="1046467" y="61467"/>
                </a:lnTo>
                <a:close/>
              </a:path>
              <a:path w="2080259" h="156210">
                <a:moveTo>
                  <a:pt x="1045209" y="59181"/>
                </a:moveTo>
                <a:lnTo>
                  <a:pt x="1020445" y="59181"/>
                </a:lnTo>
                <a:lnTo>
                  <a:pt x="1025144" y="60451"/>
                </a:lnTo>
                <a:lnTo>
                  <a:pt x="1028953" y="61721"/>
                </a:lnTo>
                <a:lnTo>
                  <a:pt x="1028446" y="61467"/>
                </a:lnTo>
                <a:lnTo>
                  <a:pt x="1046467" y="61467"/>
                </a:lnTo>
                <a:lnTo>
                  <a:pt x="1045209" y="59181"/>
                </a:lnTo>
                <a:close/>
              </a:path>
              <a:path w="2080259" h="156210">
                <a:moveTo>
                  <a:pt x="1045209" y="59181"/>
                </a:moveTo>
                <a:lnTo>
                  <a:pt x="1046606" y="61721"/>
                </a:lnTo>
                <a:lnTo>
                  <a:pt x="1046238" y="60451"/>
                </a:lnTo>
                <a:lnTo>
                  <a:pt x="1046164" y="60263"/>
                </a:lnTo>
                <a:lnTo>
                  <a:pt x="1045464" y="59562"/>
                </a:lnTo>
                <a:lnTo>
                  <a:pt x="1045209" y="59181"/>
                </a:lnTo>
                <a:close/>
              </a:path>
              <a:path w="2080259" h="156210">
                <a:moveTo>
                  <a:pt x="1046191" y="60290"/>
                </a:moveTo>
                <a:lnTo>
                  <a:pt x="1046606" y="61721"/>
                </a:lnTo>
                <a:lnTo>
                  <a:pt x="1048842" y="61721"/>
                </a:lnTo>
                <a:lnTo>
                  <a:pt x="1048512" y="61594"/>
                </a:lnTo>
                <a:lnTo>
                  <a:pt x="1048753" y="61594"/>
                </a:lnTo>
                <a:lnTo>
                  <a:pt x="1047419" y="60959"/>
                </a:lnTo>
                <a:lnTo>
                  <a:pt x="1047242" y="60959"/>
                </a:lnTo>
                <a:lnTo>
                  <a:pt x="1046352" y="60451"/>
                </a:lnTo>
                <a:lnTo>
                  <a:pt x="1046191" y="60290"/>
                </a:lnTo>
                <a:close/>
              </a:path>
              <a:path w="2080259" h="156210">
                <a:moveTo>
                  <a:pt x="1048753" y="61594"/>
                </a:moveTo>
                <a:lnTo>
                  <a:pt x="1048512" y="61594"/>
                </a:lnTo>
                <a:lnTo>
                  <a:pt x="1049020" y="61721"/>
                </a:lnTo>
                <a:lnTo>
                  <a:pt x="1048753" y="61594"/>
                </a:lnTo>
                <a:close/>
              </a:path>
              <a:path w="2080259" h="156210">
                <a:moveTo>
                  <a:pt x="1046352" y="60451"/>
                </a:moveTo>
                <a:lnTo>
                  <a:pt x="1047242" y="60959"/>
                </a:lnTo>
                <a:lnTo>
                  <a:pt x="1046968" y="60745"/>
                </a:lnTo>
                <a:lnTo>
                  <a:pt x="1046352" y="60451"/>
                </a:lnTo>
                <a:close/>
              </a:path>
              <a:path w="2080259" h="156210">
                <a:moveTo>
                  <a:pt x="1046968" y="60745"/>
                </a:moveTo>
                <a:lnTo>
                  <a:pt x="1047242" y="60959"/>
                </a:lnTo>
                <a:lnTo>
                  <a:pt x="1047419" y="60959"/>
                </a:lnTo>
                <a:lnTo>
                  <a:pt x="1046968" y="60745"/>
                </a:lnTo>
                <a:close/>
              </a:path>
              <a:path w="2080259" h="156210">
                <a:moveTo>
                  <a:pt x="1046132" y="60088"/>
                </a:moveTo>
                <a:lnTo>
                  <a:pt x="1046207" y="60290"/>
                </a:lnTo>
                <a:lnTo>
                  <a:pt x="1046352" y="60451"/>
                </a:lnTo>
                <a:lnTo>
                  <a:pt x="1046968" y="60745"/>
                </a:lnTo>
                <a:lnTo>
                  <a:pt x="1046132" y="60088"/>
                </a:lnTo>
                <a:close/>
              </a:path>
              <a:path w="2080259" h="156210">
                <a:moveTo>
                  <a:pt x="1045464" y="59562"/>
                </a:moveTo>
                <a:lnTo>
                  <a:pt x="1046191" y="60290"/>
                </a:lnTo>
                <a:lnTo>
                  <a:pt x="1045767" y="59801"/>
                </a:lnTo>
                <a:lnTo>
                  <a:pt x="1045464" y="59562"/>
                </a:lnTo>
                <a:close/>
              </a:path>
              <a:path w="2080259" h="156210">
                <a:moveTo>
                  <a:pt x="1045767" y="59801"/>
                </a:moveTo>
                <a:lnTo>
                  <a:pt x="1046183" y="60263"/>
                </a:lnTo>
                <a:lnTo>
                  <a:pt x="1046132" y="60088"/>
                </a:lnTo>
                <a:lnTo>
                  <a:pt x="1045767" y="59801"/>
                </a:lnTo>
                <a:close/>
              </a:path>
              <a:path w="2080259" h="156210">
                <a:moveTo>
                  <a:pt x="1045500" y="57912"/>
                </a:moveTo>
                <a:lnTo>
                  <a:pt x="1015365" y="57912"/>
                </a:lnTo>
                <a:lnTo>
                  <a:pt x="1020699" y="59181"/>
                </a:lnTo>
                <a:lnTo>
                  <a:pt x="1045209" y="59181"/>
                </a:lnTo>
                <a:lnTo>
                  <a:pt x="1045767" y="59801"/>
                </a:lnTo>
                <a:lnTo>
                  <a:pt x="1046132" y="60088"/>
                </a:lnTo>
                <a:lnTo>
                  <a:pt x="1045500" y="57912"/>
                </a:lnTo>
                <a:close/>
              </a:path>
              <a:path w="2080259" h="156210">
                <a:moveTo>
                  <a:pt x="1045552" y="59562"/>
                </a:moveTo>
                <a:lnTo>
                  <a:pt x="1045767" y="59801"/>
                </a:lnTo>
                <a:lnTo>
                  <a:pt x="1045552" y="59562"/>
                </a:lnTo>
                <a:close/>
              </a:path>
              <a:path w="2080259" h="156210">
                <a:moveTo>
                  <a:pt x="1017560" y="45465"/>
                </a:moveTo>
                <a:lnTo>
                  <a:pt x="927607" y="45465"/>
                </a:lnTo>
                <a:lnTo>
                  <a:pt x="970026" y="50418"/>
                </a:lnTo>
                <a:lnTo>
                  <a:pt x="979297" y="51688"/>
                </a:lnTo>
                <a:lnTo>
                  <a:pt x="987805" y="52958"/>
                </a:lnTo>
                <a:lnTo>
                  <a:pt x="995679" y="54101"/>
                </a:lnTo>
                <a:lnTo>
                  <a:pt x="1002919" y="55498"/>
                </a:lnTo>
                <a:lnTo>
                  <a:pt x="1009523" y="56641"/>
                </a:lnTo>
                <a:lnTo>
                  <a:pt x="1015492" y="58038"/>
                </a:lnTo>
                <a:lnTo>
                  <a:pt x="1045500" y="57912"/>
                </a:lnTo>
                <a:lnTo>
                  <a:pt x="1045464" y="57784"/>
                </a:lnTo>
                <a:lnTo>
                  <a:pt x="1023747" y="46862"/>
                </a:lnTo>
                <a:lnTo>
                  <a:pt x="1017560" y="45465"/>
                </a:lnTo>
                <a:close/>
              </a:path>
              <a:path w="2080259" h="156210">
                <a:moveTo>
                  <a:pt x="0" y="0"/>
                </a:moveTo>
                <a:lnTo>
                  <a:pt x="0" y="12700"/>
                </a:lnTo>
                <a:lnTo>
                  <a:pt x="97282" y="12953"/>
                </a:lnTo>
                <a:lnTo>
                  <a:pt x="381762" y="17398"/>
                </a:lnTo>
                <a:lnTo>
                  <a:pt x="677545" y="28193"/>
                </a:lnTo>
                <a:lnTo>
                  <a:pt x="784605" y="34162"/>
                </a:lnTo>
                <a:lnTo>
                  <a:pt x="876426" y="40893"/>
                </a:lnTo>
                <a:lnTo>
                  <a:pt x="903097" y="43179"/>
                </a:lnTo>
                <a:lnTo>
                  <a:pt x="927734" y="45592"/>
                </a:lnTo>
                <a:lnTo>
                  <a:pt x="1017560" y="45465"/>
                </a:lnTo>
                <a:lnTo>
                  <a:pt x="961898" y="36575"/>
                </a:lnTo>
                <a:lnTo>
                  <a:pt x="904240" y="30479"/>
                </a:lnTo>
                <a:lnTo>
                  <a:pt x="848614" y="25907"/>
                </a:lnTo>
                <a:lnTo>
                  <a:pt x="715518" y="17398"/>
                </a:lnTo>
                <a:lnTo>
                  <a:pt x="515366" y="8762"/>
                </a:lnTo>
                <a:lnTo>
                  <a:pt x="289178" y="2793"/>
                </a:lnTo>
                <a:lnTo>
                  <a:pt x="97409" y="253"/>
                </a:lnTo>
                <a:lnTo>
                  <a:pt x="0" y="0"/>
                </a:lnTo>
                <a:close/>
              </a:path>
            </a:pathLst>
          </a:custGeom>
          <a:solidFill>
            <a:srgbClr val="5B9BD4"/>
          </a:solidFill>
        </p:spPr>
        <p:txBody>
          <a:bodyPr wrap="square" lIns="0" tIns="0" rIns="0" bIns="0" rtlCol="0"/>
          <a:lstStyle/>
          <a:p>
            <a:endParaRPr/>
          </a:p>
        </p:txBody>
      </p:sp>
      <p:grpSp>
        <p:nvGrpSpPr>
          <p:cNvPr id="87" name="object 87"/>
          <p:cNvGrpSpPr/>
          <p:nvPr/>
        </p:nvGrpSpPr>
        <p:grpSpPr>
          <a:xfrm>
            <a:off x="2659379" y="2458211"/>
            <a:ext cx="506095" cy="2447925"/>
            <a:chOff x="2659379" y="2458211"/>
            <a:chExt cx="506095" cy="2447925"/>
          </a:xfrm>
        </p:grpSpPr>
        <p:pic>
          <p:nvPicPr>
            <p:cNvPr id="88" name="object 88"/>
            <p:cNvPicPr/>
            <p:nvPr/>
          </p:nvPicPr>
          <p:blipFill>
            <a:blip r:embed="rId26" cstate="print"/>
            <a:stretch>
              <a:fillRect/>
            </a:stretch>
          </p:blipFill>
          <p:spPr>
            <a:xfrm>
              <a:off x="2689859" y="2458211"/>
              <a:ext cx="454151" cy="454151"/>
            </a:xfrm>
            <a:prstGeom prst="rect">
              <a:avLst/>
            </a:prstGeom>
          </p:spPr>
        </p:pic>
        <p:pic>
          <p:nvPicPr>
            <p:cNvPr id="89" name="object 89"/>
            <p:cNvPicPr/>
            <p:nvPr/>
          </p:nvPicPr>
          <p:blipFill>
            <a:blip r:embed="rId27" cstate="print"/>
            <a:stretch>
              <a:fillRect/>
            </a:stretch>
          </p:blipFill>
          <p:spPr>
            <a:xfrm>
              <a:off x="2688335" y="2990087"/>
              <a:ext cx="477012" cy="477012"/>
            </a:xfrm>
            <a:prstGeom prst="rect">
              <a:avLst/>
            </a:prstGeom>
          </p:spPr>
        </p:pic>
        <p:pic>
          <p:nvPicPr>
            <p:cNvPr id="90" name="object 90"/>
            <p:cNvPicPr/>
            <p:nvPr/>
          </p:nvPicPr>
          <p:blipFill>
            <a:blip r:embed="rId28" cstate="print"/>
            <a:stretch>
              <a:fillRect/>
            </a:stretch>
          </p:blipFill>
          <p:spPr>
            <a:xfrm>
              <a:off x="2717291" y="3523487"/>
              <a:ext cx="381000" cy="381000"/>
            </a:xfrm>
            <a:prstGeom prst="rect">
              <a:avLst/>
            </a:prstGeom>
          </p:spPr>
        </p:pic>
        <p:pic>
          <p:nvPicPr>
            <p:cNvPr id="91" name="object 91"/>
            <p:cNvPicPr/>
            <p:nvPr/>
          </p:nvPicPr>
          <p:blipFill>
            <a:blip r:embed="rId29" cstate="print"/>
            <a:stretch>
              <a:fillRect/>
            </a:stretch>
          </p:blipFill>
          <p:spPr>
            <a:xfrm>
              <a:off x="2709671" y="3977639"/>
              <a:ext cx="382524" cy="382524"/>
            </a:xfrm>
            <a:prstGeom prst="rect">
              <a:avLst/>
            </a:prstGeom>
          </p:spPr>
        </p:pic>
        <p:pic>
          <p:nvPicPr>
            <p:cNvPr id="92" name="object 92"/>
            <p:cNvPicPr/>
            <p:nvPr/>
          </p:nvPicPr>
          <p:blipFill>
            <a:blip r:embed="rId30" cstate="print"/>
            <a:stretch>
              <a:fillRect/>
            </a:stretch>
          </p:blipFill>
          <p:spPr>
            <a:xfrm>
              <a:off x="2659379" y="4451604"/>
              <a:ext cx="454151" cy="454151"/>
            </a:xfrm>
            <a:prstGeom prst="rect">
              <a:avLst/>
            </a:prstGeom>
          </p:spPr>
        </p:pic>
      </p:grpSp>
      <p:pic>
        <p:nvPicPr>
          <p:cNvPr id="93" name="object 93"/>
          <p:cNvPicPr/>
          <p:nvPr/>
        </p:nvPicPr>
        <p:blipFill>
          <a:blip r:embed="rId31" cstate="print"/>
          <a:stretch>
            <a:fillRect/>
          </a:stretch>
        </p:blipFill>
        <p:spPr>
          <a:xfrm>
            <a:off x="6294120" y="3486911"/>
            <a:ext cx="405383" cy="405383"/>
          </a:xfrm>
          <a:prstGeom prst="rect">
            <a:avLst/>
          </a:prstGeom>
        </p:spPr>
      </p:pic>
      <p:grpSp>
        <p:nvGrpSpPr>
          <p:cNvPr id="94" name="object 94"/>
          <p:cNvGrpSpPr/>
          <p:nvPr/>
        </p:nvGrpSpPr>
        <p:grpSpPr>
          <a:xfrm>
            <a:off x="8566404" y="1357883"/>
            <a:ext cx="711835" cy="4750435"/>
            <a:chOff x="8566404" y="1357883"/>
            <a:chExt cx="711835" cy="4750435"/>
          </a:xfrm>
        </p:grpSpPr>
        <p:pic>
          <p:nvPicPr>
            <p:cNvPr id="95" name="object 95"/>
            <p:cNvPicPr/>
            <p:nvPr/>
          </p:nvPicPr>
          <p:blipFill>
            <a:blip r:embed="rId32" cstate="print"/>
            <a:stretch>
              <a:fillRect/>
            </a:stretch>
          </p:blipFill>
          <p:spPr>
            <a:xfrm>
              <a:off x="8650224" y="1357883"/>
              <a:ext cx="541020" cy="542544"/>
            </a:xfrm>
            <a:prstGeom prst="rect">
              <a:avLst/>
            </a:prstGeom>
          </p:spPr>
        </p:pic>
        <p:pic>
          <p:nvPicPr>
            <p:cNvPr id="96" name="object 96"/>
            <p:cNvPicPr/>
            <p:nvPr/>
          </p:nvPicPr>
          <p:blipFill>
            <a:blip r:embed="rId33" cstate="print"/>
            <a:stretch>
              <a:fillRect/>
            </a:stretch>
          </p:blipFill>
          <p:spPr>
            <a:xfrm>
              <a:off x="8621268" y="2138171"/>
              <a:ext cx="569976" cy="569976"/>
            </a:xfrm>
            <a:prstGeom prst="rect">
              <a:avLst/>
            </a:prstGeom>
          </p:spPr>
        </p:pic>
        <p:pic>
          <p:nvPicPr>
            <p:cNvPr id="97" name="object 97"/>
            <p:cNvPicPr/>
            <p:nvPr/>
          </p:nvPicPr>
          <p:blipFill>
            <a:blip r:embed="rId34" cstate="print"/>
            <a:stretch>
              <a:fillRect/>
            </a:stretch>
          </p:blipFill>
          <p:spPr>
            <a:xfrm>
              <a:off x="8598408" y="2976372"/>
              <a:ext cx="679703" cy="679703"/>
            </a:xfrm>
            <a:prstGeom prst="rect">
              <a:avLst/>
            </a:prstGeom>
          </p:spPr>
        </p:pic>
        <p:pic>
          <p:nvPicPr>
            <p:cNvPr id="98" name="object 98"/>
            <p:cNvPicPr/>
            <p:nvPr/>
          </p:nvPicPr>
          <p:blipFill>
            <a:blip r:embed="rId35" cstate="print"/>
            <a:stretch>
              <a:fillRect/>
            </a:stretch>
          </p:blipFill>
          <p:spPr>
            <a:xfrm>
              <a:off x="8613648" y="3874007"/>
              <a:ext cx="548640" cy="548639"/>
            </a:xfrm>
            <a:prstGeom prst="rect">
              <a:avLst/>
            </a:prstGeom>
          </p:spPr>
        </p:pic>
        <p:pic>
          <p:nvPicPr>
            <p:cNvPr id="99" name="object 99"/>
            <p:cNvPicPr/>
            <p:nvPr/>
          </p:nvPicPr>
          <p:blipFill>
            <a:blip r:embed="rId36" cstate="print"/>
            <a:stretch>
              <a:fillRect/>
            </a:stretch>
          </p:blipFill>
          <p:spPr>
            <a:xfrm>
              <a:off x="8648700" y="4706112"/>
              <a:ext cx="492251" cy="492251"/>
            </a:xfrm>
            <a:prstGeom prst="rect">
              <a:avLst/>
            </a:prstGeom>
          </p:spPr>
        </p:pic>
        <p:pic>
          <p:nvPicPr>
            <p:cNvPr id="100" name="object 100"/>
            <p:cNvPicPr/>
            <p:nvPr/>
          </p:nvPicPr>
          <p:blipFill>
            <a:blip r:embed="rId37" cstate="print"/>
            <a:stretch>
              <a:fillRect/>
            </a:stretch>
          </p:blipFill>
          <p:spPr>
            <a:xfrm>
              <a:off x="8566404" y="5483351"/>
              <a:ext cx="624840" cy="624840"/>
            </a:xfrm>
            <a:prstGeom prst="rect">
              <a:avLst/>
            </a:prstGeom>
          </p:spPr>
        </p:pic>
      </p:grpSp>
      <p:grpSp>
        <p:nvGrpSpPr>
          <p:cNvPr id="101" name="object 101"/>
          <p:cNvGrpSpPr/>
          <p:nvPr/>
        </p:nvGrpSpPr>
        <p:grpSpPr>
          <a:xfrm>
            <a:off x="3461003" y="2217420"/>
            <a:ext cx="4872355" cy="3413760"/>
            <a:chOff x="3461003" y="2217420"/>
            <a:chExt cx="4872355" cy="3413760"/>
          </a:xfrm>
        </p:grpSpPr>
        <p:pic>
          <p:nvPicPr>
            <p:cNvPr id="102" name="object 102"/>
            <p:cNvPicPr/>
            <p:nvPr/>
          </p:nvPicPr>
          <p:blipFill>
            <a:blip r:embed="rId38" cstate="print"/>
            <a:stretch>
              <a:fillRect/>
            </a:stretch>
          </p:blipFill>
          <p:spPr>
            <a:xfrm>
              <a:off x="6309232" y="4230370"/>
              <a:ext cx="2023998" cy="1400746"/>
            </a:xfrm>
            <a:prstGeom prst="rect">
              <a:avLst/>
            </a:prstGeom>
          </p:spPr>
        </p:pic>
        <p:pic>
          <p:nvPicPr>
            <p:cNvPr id="103" name="object 103"/>
            <p:cNvPicPr/>
            <p:nvPr/>
          </p:nvPicPr>
          <p:blipFill>
            <a:blip r:embed="rId39" cstate="print"/>
            <a:stretch>
              <a:fillRect/>
            </a:stretch>
          </p:blipFill>
          <p:spPr>
            <a:xfrm>
              <a:off x="3461003" y="3710940"/>
              <a:ext cx="774191" cy="774192"/>
            </a:xfrm>
            <a:prstGeom prst="rect">
              <a:avLst/>
            </a:prstGeom>
          </p:spPr>
        </p:pic>
        <p:pic>
          <p:nvPicPr>
            <p:cNvPr id="104" name="object 104"/>
            <p:cNvPicPr/>
            <p:nvPr/>
          </p:nvPicPr>
          <p:blipFill>
            <a:blip r:embed="rId40" cstate="print"/>
            <a:stretch>
              <a:fillRect/>
            </a:stretch>
          </p:blipFill>
          <p:spPr>
            <a:xfrm>
              <a:off x="4837175" y="2217420"/>
              <a:ext cx="1060703" cy="1060703"/>
            </a:xfrm>
            <a:prstGeom prst="rect">
              <a:avLst/>
            </a:prstGeom>
          </p:spPr>
        </p:pic>
        <p:pic>
          <p:nvPicPr>
            <p:cNvPr id="105" name="object 105"/>
            <p:cNvPicPr/>
            <p:nvPr/>
          </p:nvPicPr>
          <p:blipFill>
            <a:blip r:embed="rId41" cstate="print"/>
            <a:stretch>
              <a:fillRect/>
            </a:stretch>
          </p:blipFill>
          <p:spPr>
            <a:xfrm>
              <a:off x="4393691" y="4427207"/>
              <a:ext cx="2025395" cy="579132"/>
            </a:xfrm>
            <a:prstGeom prst="rect">
              <a:avLst/>
            </a:prstGeom>
          </p:spPr>
        </p:pic>
        <p:pic>
          <p:nvPicPr>
            <p:cNvPr id="106" name="object 106"/>
            <p:cNvPicPr/>
            <p:nvPr/>
          </p:nvPicPr>
          <p:blipFill>
            <a:blip r:embed="rId42" cstate="print"/>
            <a:stretch>
              <a:fillRect/>
            </a:stretch>
          </p:blipFill>
          <p:spPr>
            <a:xfrm>
              <a:off x="4471415" y="4504906"/>
              <a:ext cx="1869948" cy="475526"/>
            </a:xfrm>
            <a:prstGeom prst="rect">
              <a:avLst/>
            </a:prstGeom>
          </p:spPr>
        </p:pic>
        <p:sp>
          <p:nvSpPr>
            <p:cNvPr id="107" name="object 107"/>
            <p:cNvSpPr/>
            <p:nvPr/>
          </p:nvSpPr>
          <p:spPr>
            <a:xfrm>
              <a:off x="4422647" y="4456176"/>
              <a:ext cx="1917700" cy="471170"/>
            </a:xfrm>
            <a:custGeom>
              <a:avLst/>
              <a:gdLst/>
              <a:ahLst/>
              <a:cxnLst/>
              <a:rect l="l" t="t" r="r" b="b"/>
              <a:pathLst>
                <a:path w="1917700" h="471170">
                  <a:moveTo>
                    <a:pt x="1838705" y="0"/>
                  </a:moveTo>
                  <a:lnTo>
                    <a:pt x="78486" y="0"/>
                  </a:lnTo>
                  <a:lnTo>
                    <a:pt x="47952" y="6173"/>
                  </a:lnTo>
                  <a:lnTo>
                    <a:pt x="23002" y="23002"/>
                  </a:lnTo>
                  <a:lnTo>
                    <a:pt x="6173" y="47952"/>
                  </a:lnTo>
                  <a:lnTo>
                    <a:pt x="0" y="78486"/>
                  </a:lnTo>
                  <a:lnTo>
                    <a:pt x="0" y="392430"/>
                  </a:lnTo>
                  <a:lnTo>
                    <a:pt x="6173" y="422963"/>
                  </a:lnTo>
                  <a:lnTo>
                    <a:pt x="23002" y="447913"/>
                  </a:lnTo>
                  <a:lnTo>
                    <a:pt x="47952" y="464742"/>
                  </a:lnTo>
                  <a:lnTo>
                    <a:pt x="78486" y="470916"/>
                  </a:lnTo>
                  <a:lnTo>
                    <a:pt x="1838705" y="470916"/>
                  </a:lnTo>
                  <a:lnTo>
                    <a:pt x="1869239" y="464742"/>
                  </a:lnTo>
                  <a:lnTo>
                    <a:pt x="1894189" y="447913"/>
                  </a:lnTo>
                  <a:lnTo>
                    <a:pt x="1911018" y="422963"/>
                  </a:lnTo>
                  <a:lnTo>
                    <a:pt x="1917191" y="392430"/>
                  </a:lnTo>
                  <a:lnTo>
                    <a:pt x="1917191" y="78486"/>
                  </a:lnTo>
                  <a:lnTo>
                    <a:pt x="1911018" y="47952"/>
                  </a:lnTo>
                  <a:lnTo>
                    <a:pt x="1894189" y="23002"/>
                  </a:lnTo>
                  <a:lnTo>
                    <a:pt x="1869239" y="6173"/>
                  </a:lnTo>
                  <a:lnTo>
                    <a:pt x="1838705" y="0"/>
                  </a:lnTo>
                  <a:close/>
                </a:path>
              </a:pathLst>
            </a:custGeom>
            <a:solidFill>
              <a:srgbClr val="FFC000"/>
            </a:solidFill>
          </p:spPr>
          <p:txBody>
            <a:bodyPr wrap="square" lIns="0" tIns="0" rIns="0" bIns="0" rtlCol="0"/>
            <a:lstStyle/>
            <a:p>
              <a:endParaRPr/>
            </a:p>
          </p:txBody>
        </p:sp>
        <p:sp>
          <p:nvSpPr>
            <p:cNvPr id="108" name="object 108"/>
            <p:cNvSpPr/>
            <p:nvPr/>
          </p:nvSpPr>
          <p:spPr>
            <a:xfrm>
              <a:off x="4422647" y="4456176"/>
              <a:ext cx="1917700" cy="471170"/>
            </a:xfrm>
            <a:custGeom>
              <a:avLst/>
              <a:gdLst/>
              <a:ahLst/>
              <a:cxnLst/>
              <a:rect l="l" t="t" r="r" b="b"/>
              <a:pathLst>
                <a:path w="1917700" h="471170">
                  <a:moveTo>
                    <a:pt x="0" y="78486"/>
                  </a:moveTo>
                  <a:lnTo>
                    <a:pt x="6173" y="47952"/>
                  </a:lnTo>
                  <a:lnTo>
                    <a:pt x="23002" y="23002"/>
                  </a:lnTo>
                  <a:lnTo>
                    <a:pt x="47952" y="6173"/>
                  </a:lnTo>
                  <a:lnTo>
                    <a:pt x="78486" y="0"/>
                  </a:lnTo>
                  <a:lnTo>
                    <a:pt x="1838705" y="0"/>
                  </a:lnTo>
                  <a:lnTo>
                    <a:pt x="1869239" y="6173"/>
                  </a:lnTo>
                  <a:lnTo>
                    <a:pt x="1894189" y="23002"/>
                  </a:lnTo>
                  <a:lnTo>
                    <a:pt x="1911018" y="47952"/>
                  </a:lnTo>
                  <a:lnTo>
                    <a:pt x="1917191" y="78486"/>
                  </a:lnTo>
                  <a:lnTo>
                    <a:pt x="1917191" y="392430"/>
                  </a:lnTo>
                  <a:lnTo>
                    <a:pt x="1911018" y="422963"/>
                  </a:lnTo>
                  <a:lnTo>
                    <a:pt x="1894189" y="447913"/>
                  </a:lnTo>
                  <a:lnTo>
                    <a:pt x="1869239" y="464742"/>
                  </a:lnTo>
                  <a:lnTo>
                    <a:pt x="1838705" y="470916"/>
                  </a:lnTo>
                  <a:lnTo>
                    <a:pt x="78486" y="470916"/>
                  </a:lnTo>
                  <a:lnTo>
                    <a:pt x="47952" y="464742"/>
                  </a:lnTo>
                  <a:lnTo>
                    <a:pt x="23002" y="447913"/>
                  </a:lnTo>
                  <a:lnTo>
                    <a:pt x="6173" y="422963"/>
                  </a:lnTo>
                  <a:lnTo>
                    <a:pt x="0" y="392430"/>
                  </a:lnTo>
                  <a:lnTo>
                    <a:pt x="0" y="78486"/>
                  </a:lnTo>
                  <a:close/>
                </a:path>
              </a:pathLst>
            </a:custGeom>
            <a:ln w="6350">
              <a:solidFill>
                <a:srgbClr val="FFC000"/>
              </a:solidFill>
            </a:ln>
          </p:spPr>
          <p:txBody>
            <a:bodyPr wrap="square" lIns="0" tIns="0" rIns="0" bIns="0" rtlCol="0"/>
            <a:lstStyle/>
            <a:p>
              <a:endParaRPr/>
            </a:p>
          </p:txBody>
        </p:sp>
      </p:grpSp>
      <p:sp>
        <p:nvSpPr>
          <p:cNvPr id="109" name="object 109"/>
          <p:cNvSpPr txBox="1"/>
          <p:nvPr/>
        </p:nvSpPr>
        <p:spPr>
          <a:xfrm>
            <a:off x="4591558" y="4569078"/>
            <a:ext cx="1579880" cy="239395"/>
          </a:xfrm>
          <a:prstGeom prst="rect">
            <a:avLst/>
          </a:prstGeom>
        </p:spPr>
        <p:txBody>
          <a:bodyPr vert="horz" wrap="square" lIns="0" tIns="12700" rIns="0" bIns="0" rtlCol="0">
            <a:spAutoFit/>
          </a:bodyPr>
          <a:lstStyle/>
          <a:p>
            <a:pPr marL="12700">
              <a:lnSpc>
                <a:spcPct val="100000"/>
              </a:lnSpc>
              <a:spcBef>
                <a:spcPts val="100"/>
              </a:spcBef>
            </a:pPr>
            <a:r>
              <a:rPr sz="1400" b="1" dirty="0">
                <a:latin typeface="Segoe UI Semibold"/>
                <a:cs typeface="Segoe UI Semibold"/>
              </a:rPr>
              <a:t>Transformer</a:t>
            </a:r>
            <a:r>
              <a:rPr sz="1400" b="1" spc="-80" dirty="0">
                <a:latin typeface="Segoe UI Semibold"/>
                <a:cs typeface="Segoe UI Semibold"/>
              </a:rPr>
              <a:t> </a:t>
            </a:r>
            <a:r>
              <a:rPr sz="1400" b="1" spc="-10" dirty="0">
                <a:latin typeface="Segoe UI Semibold"/>
                <a:cs typeface="Segoe UI Semibold"/>
              </a:rPr>
              <a:t>Model</a:t>
            </a:r>
            <a:endParaRPr sz="1400">
              <a:latin typeface="Segoe UI Semibold"/>
              <a:cs typeface="Segoe UI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35123" y="2959480"/>
            <a:ext cx="3157855" cy="3074670"/>
            <a:chOff x="2135123" y="2959480"/>
            <a:chExt cx="3157855" cy="3074670"/>
          </a:xfrm>
        </p:grpSpPr>
        <p:pic>
          <p:nvPicPr>
            <p:cNvPr id="3" name="object 3"/>
            <p:cNvPicPr/>
            <p:nvPr/>
          </p:nvPicPr>
          <p:blipFill>
            <a:blip r:embed="rId2" cstate="print"/>
            <a:stretch>
              <a:fillRect/>
            </a:stretch>
          </p:blipFill>
          <p:spPr>
            <a:xfrm>
              <a:off x="2398775" y="3139452"/>
              <a:ext cx="2894076" cy="2894076"/>
            </a:xfrm>
            <a:prstGeom prst="rect">
              <a:avLst/>
            </a:prstGeom>
          </p:spPr>
        </p:pic>
        <p:pic>
          <p:nvPicPr>
            <p:cNvPr id="4" name="object 4"/>
            <p:cNvPicPr/>
            <p:nvPr/>
          </p:nvPicPr>
          <p:blipFill>
            <a:blip r:embed="rId3" cstate="print"/>
            <a:stretch>
              <a:fillRect/>
            </a:stretch>
          </p:blipFill>
          <p:spPr>
            <a:xfrm>
              <a:off x="2552953" y="3297681"/>
              <a:ext cx="2594863" cy="2590800"/>
            </a:xfrm>
            <a:prstGeom prst="rect">
              <a:avLst/>
            </a:prstGeom>
          </p:spPr>
        </p:pic>
        <p:pic>
          <p:nvPicPr>
            <p:cNvPr id="5" name="object 5"/>
            <p:cNvPicPr/>
            <p:nvPr/>
          </p:nvPicPr>
          <p:blipFill>
            <a:blip r:embed="rId4" cstate="print"/>
            <a:stretch>
              <a:fillRect/>
            </a:stretch>
          </p:blipFill>
          <p:spPr>
            <a:xfrm>
              <a:off x="2135123" y="2959480"/>
              <a:ext cx="501650" cy="245364"/>
            </a:xfrm>
            <a:prstGeom prst="rect">
              <a:avLst/>
            </a:prstGeom>
          </p:spPr>
        </p:pic>
      </p:grpSp>
      <p:grpSp>
        <p:nvGrpSpPr>
          <p:cNvPr id="6" name="object 6"/>
          <p:cNvGrpSpPr/>
          <p:nvPr/>
        </p:nvGrpSpPr>
        <p:grpSpPr>
          <a:xfrm>
            <a:off x="747750" y="3330321"/>
            <a:ext cx="1896110" cy="228600"/>
            <a:chOff x="747750" y="3330321"/>
            <a:chExt cx="1896110" cy="228600"/>
          </a:xfrm>
        </p:grpSpPr>
        <p:pic>
          <p:nvPicPr>
            <p:cNvPr id="7" name="object 7"/>
            <p:cNvPicPr/>
            <p:nvPr/>
          </p:nvPicPr>
          <p:blipFill>
            <a:blip r:embed="rId5" cstate="print"/>
            <a:stretch>
              <a:fillRect/>
            </a:stretch>
          </p:blipFill>
          <p:spPr>
            <a:xfrm>
              <a:off x="1436496" y="3433154"/>
              <a:ext cx="60944" cy="19086"/>
            </a:xfrm>
            <a:prstGeom prst="rect">
              <a:avLst/>
            </a:prstGeom>
          </p:spPr>
        </p:pic>
        <p:pic>
          <p:nvPicPr>
            <p:cNvPr id="8" name="object 8"/>
            <p:cNvPicPr/>
            <p:nvPr/>
          </p:nvPicPr>
          <p:blipFill>
            <a:blip r:embed="rId6" cstate="print"/>
            <a:stretch>
              <a:fillRect/>
            </a:stretch>
          </p:blipFill>
          <p:spPr>
            <a:xfrm>
              <a:off x="747750" y="3337306"/>
              <a:ext cx="656361" cy="221615"/>
            </a:xfrm>
            <a:prstGeom prst="rect">
              <a:avLst/>
            </a:prstGeom>
          </p:spPr>
        </p:pic>
        <p:pic>
          <p:nvPicPr>
            <p:cNvPr id="9" name="object 9"/>
            <p:cNvPicPr/>
            <p:nvPr/>
          </p:nvPicPr>
          <p:blipFill>
            <a:blip r:embed="rId7" cstate="print"/>
            <a:stretch>
              <a:fillRect/>
            </a:stretch>
          </p:blipFill>
          <p:spPr>
            <a:xfrm>
              <a:off x="1531619" y="3330321"/>
              <a:ext cx="1112012" cy="228600"/>
            </a:xfrm>
            <a:prstGeom prst="rect">
              <a:avLst/>
            </a:prstGeom>
          </p:spPr>
        </p:pic>
      </p:grpSp>
      <p:grpSp>
        <p:nvGrpSpPr>
          <p:cNvPr id="10" name="object 10"/>
          <p:cNvGrpSpPr/>
          <p:nvPr/>
        </p:nvGrpSpPr>
        <p:grpSpPr>
          <a:xfrm>
            <a:off x="2282951" y="1732800"/>
            <a:ext cx="9563100" cy="4723130"/>
            <a:chOff x="2282951" y="1732800"/>
            <a:chExt cx="9563100" cy="4723130"/>
          </a:xfrm>
        </p:grpSpPr>
        <p:pic>
          <p:nvPicPr>
            <p:cNvPr id="11" name="object 11"/>
            <p:cNvPicPr/>
            <p:nvPr/>
          </p:nvPicPr>
          <p:blipFill>
            <a:blip r:embed="rId8" cstate="print"/>
            <a:stretch>
              <a:fillRect/>
            </a:stretch>
          </p:blipFill>
          <p:spPr>
            <a:xfrm>
              <a:off x="2282951" y="3709416"/>
              <a:ext cx="3136392" cy="1763268"/>
            </a:xfrm>
            <a:prstGeom prst="rect">
              <a:avLst/>
            </a:prstGeom>
          </p:spPr>
        </p:pic>
        <p:pic>
          <p:nvPicPr>
            <p:cNvPr id="12" name="object 12"/>
            <p:cNvPicPr/>
            <p:nvPr/>
          </p:nvPicPr>
          <p:blipFill>
            <a:blip r:embed="rId9" cstate="print"/>
            <a:stretch>
              <a:fillRect/>
            </a:stretch>
          </p:blipFill>
          <p:spPr>
            <a:xfrm>
              <a:off x="5017007" y="4428744"/>
              <a:ext cx="1598676" cy="315594"/>
            </a:xfrm>
            <a:prstGeom prst="rect">
              <a:avLst/>
            </a:prstGeom>
          </p:spPr>
        </p:pic>
        <p:pic>
          <p:nvPicPr>
            <p:cNvPr id="13" name="object 13"/>
            <p:cNvPicPr/>
            <p:nvPr/>
          </p:nvPicPr>
          <p:blipFill>
            <a:blip r:embed="rId10" cstate="print"/>
            <a:stretch>
              <a:fillRect/>
            </a:stretch>
          </p:blipFill>
          <p:spPr>
            <a:xfrm>
              <a:off x="5164835" y="4570348"/>
              <a:ext cx="1312290" cy="41401"/>
            </a:xfrm>
            <a:prstGeom prst="rect">
              <a:avLst/>
            </a:prstGeom>
          </p:spPr>
        </p:pic>
        <p:pic>
          <p:nvPicPr>
            <p:cNvPr id="14" name="object 14"/>
            <p:cNvPicPr/>
            <p:nvPr/>
          </p:nvPicPr>
          <p:blipFill>
            <a:blip r:embed="rId11" cstate="print"/>
            <a:stretch>
              <a:fillRect/>
            </a:stretch>
          </p:blipFill>
          <p:spPr>
            <a:xfrm>
              <a:off x="6259067" y="1732800"/>
              <a:ext cx="5586984" cy="4722876"/>
            </a:xfrm>
            <a:prstGeom prst="rect">
              <a:avLst/>
            </a:prstGeom>
          </p:spPr>
        </p:pic>
        <p:pic>
          <p:nvPicPr>
            <p:cNvPr id="15" name="object 15"/>
            <p:cNvPicPr/>
            <p:nvPr/>
          </p:nvPicPr>
          <p:blipFill>
            <a:blip r:embed="rId12" cstate="print"/>
            <a:stretch>
              <a:fillRect/>
            </a:stretch>
          </p:blipFill>
          <p:spPr>
            <a:xfrm>
              <a:off x="6426454" y="1906168"/>
              <a:ext cx="5260594" cy="4394200"/>
            </a:xfrm>
            <a:prstGeom prst="rect">
              <a:avLst/>
            </a:prstGeom>
          </p:spPr>
        </p:pic>
      </p:grpSp>
      <p:pic>
        <p:nvPicPr>
          <p:cNvPr id="16" name="object 16"/>
          <p:cNvPicPr/>
          <p:nvPr/>
        </p:nvPicPr>
        <p:blipFill>
          <a:blip r:embed="rId13" cstate="print"/>
          <a:stretch>
            <a:fillRect/>
          </a:stretch>
        </p:blipFill>
        <p:spPr>
          <a:xfrm>
            <a:off x="7946897" y="1313688"/>
            <a:ext cx="2299080" cy="369315"/>
          </a:xfrm>
          <a:prstGeom prst="rect">
            <a:avLst/>
          </a:prstGeom>
        </p:spPr>
      </p:pic>
      <p:sp>
        <p:nvSpPr>
          <p:cNvPr id="17" name="object 17"/>
          <p:cNvSpPr/>
          <p:nvPr/>
        </p:nvSpPr>
        <p:spPr>
          <a:xfrm>
            <a:off x="6713981" y="3643121"/>
            <a:ext cx="2254250" cy="584200"/>
          </a:xfrm>
          <a:custGeom>
            <a:avLst/>
            <a:gdLst/>
            <a:ahLst/>
            <a:cxnLst/>
            <a:rect l="l" t="t" r="r" b="b"/>
            <a:pathLst>
              <a:path w="2254250" h="584200">
                <a:moveTo>
                  <a:pt x="0" y="97281"/>
                </a:moveTo>
                <a:lnTo>
                  <a:pt x="7645" y="59418"/>
                </a:lnTo>
                <a:lnTo>
                  <a:pt x="28495" y="28495"/>
                </a:lnTo>
                <a:lnTo>
                  <a:pt x="59418" y="7645"/>
                </a:lnTo>
                <a:lnTo>
                  <a:pt x="97282" y="0"/>
                </a:lnTo>
                <a:lnTo>
                  <a:pt x="2156714" y="0"/>
                </a:lnTo>
                <a:lnTo>
                  <a:pt x="2194577" y="7645"/>
                </a:lnTo>
                <a:lnTo>
                  <a:pt x="2225500" y="28495"/>
                </a:lnTo>
                <a:lnTo>
                  <a:pt x="2246350" y="59418"/>
                </a:lnTo>
                <a:lnTo>
                  <a:pt x="2253996" y="97281"/>
                </a:lnTo>
                <a:lnTo>
                  <a:pt x="2253996" y="486409"/>
                </a:lnTo>
                <a:lnTo>
                  <a:pt x="2246350" y="524273"/>
                </a:lnTo>
                <a:lnTo>
                  <a:pt x="2225500" y="555196"/>
                </a:lnTo>
                <a:lnTo>
                  <a:pt x="2194577" y="576046"/>
                </a:lnTo>
                <a:lnTo>
                  <a:pt x="2156714" y="583691"/>
                </a:lnTo>
                <a:lnTo>
                  <a:pt x="97282" y="583691"/>
                </a:lnTo>
                <a:lnTo>
                  <a:pt x="59418" y="576046"/>
                </a:lnTo>
                <a:lnTo>
                  <a:pt x="28495" y="555196"/>
                </a:lnTo>
                <a:lnTo>
                  <a:pt x="7645" y="524273"/>
                </a:lnTo>
                <a:lnTo>
                  <a:pt x="0" y="486409"/>
                </a:lnTo>
                <a:lnTo>
                  <a:pt x="0" y="97281"/>
                </a:lnTo>
                <a:close/>
              </a:path>
            </a:pathLst>
          </a:custGeom>
          <a:ln w="10795">
            <a:solidFill>
              <a:srgbClr val="50E6FF"/>
            </a:solidFill>
          </a:ln>
        </p:spPr>
        <p:txBody>
          <a:bodyPr wrap="square" lIns="0" tIns="0" rIns="0" bIns="0" rtlCol="0"/>
          <a:lstStyle/>
          <a:p>
            <a:endParaRPr/>
          </a:p>
        </p:txBody>
      </p:sp>
      <p:sp>
        <p:nvSpPr>
          <p:cNvPr id="18" name="object 18"/>
          <p:cNvSpPr txBox="1"/>
          <p:nvPr/>
        </p:nvSpPr>
        <p:spPr>
          <a:xfrm>
            <a:off x="7415910" y="3800043"/>
            <a:ext cx="850265" cy="208915"/>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FFFFFF"/>
                </a:solidFill>
                <a:latin typeface="Segoe UI"/>
                <a:cs typeface="Segoe UI"/>
              </a:rPr>
              <a:t>Turing-NLG</a:t>
            </a:r>
            <a:endParaRPr sz="1200">
              <a:latin typeface="Segoe UI"/>
              <a:cs typeface="Segoe UI"/>
            </a:endParaRPr>
          </a:p>
        </p:txBody>
      </p:sp>
      <p:sp>
        <p:nvSpPr>
          <p:cNvPr id="19" name="object 19"/>
          <p:cNvSpPr txBox="1"/>
          <p:nvPr/>
        </p:nvSpPr>
        <p:spPr>
          <a:xfrm>
            <a:off x="6855079" y="2119121"/>
            <a:ext cx="4598670" cy="1242060"/>
          </a:xfrm>
          <a:prstGeom prst="rect">
            <a:avLst/>
          </a:prstGeom>
        </p:spPr>
        <p:txBody>
          <a:bodyPr vert="horz" wrap="square" lIns="0" tIns="12700" rIns="0" bIns="0" rtlCol="0">
            <a:spAutoFit/>
          </a:bodyPr>
          <a:lstStyle/>
          <a:p>
            <a:pPr marL="530860" marR="177800" indent="-447040">
              <a:lnSpc>
                <a:spcPct val="100000"/>
              </a:lnSpc>
              <a:spcBef>
                <a:spcPts val="100"/>
              </a:spcBef>
            </a:pPr>
            <a:r>
              <a:rPr sz="1800" dirty="0">
                <a:solidFill>
                  <a:srgbClr val="FFFFFF"/>
                </a:solidFill>
                <a:latin typeface="Segoe UI"/>
                <a:cs typeface="Segoe UI"/>
              </a:rPr>
              <a:t>Our</a:t>
            </a:r>
            <a:r>
              <a:rPr sz="1800" spc="-25" dirty="0">
                <a:solidFill>
                  <a:srgbClr val="FFFFFF"/>
                </a:solidFill>
                <a:latin typeface="Segoe UI"/>
                <a:cs typeface="Segoe UI"/>
              </a:rPr>
              <a:t> </a:t>
            </a:r>
            <a:r>
              <a:rPr sz="1800" dirty="0">
                <a:solidFill>
                  <a:srgbClr val="FFFFFF"/>
                </a:solidFill>
                <a:latin typeface="Segoe UI"/>
                <a:cs typeface="Segoe UI"/>
              </a:rPr>
              <a:t>mission</a:t>
            </a:r>
            <a:r>
              <a:rPr sz="1800" spc="-50" dirty="0">
                <a:solidFill>
                  <a:srgbClr val="FFFFFF"/>
                </a:solidFill>
                <a:latin typeface="Segoe UI"/>
                <a:cs typeface="Segoe UI"/>
              </a:rPr>
              <a:t> </a:t>
            </a:r>
            <a:r>
              <a:rPr sz="1800" dirty="0">
                <a:solidFill>
                  <a:srgbClr val="FFFFFF"/>
                </a:solidFill>
                <a:latin typeface="Segoe UI"/>
                <a:cs typeface="Segoe UI"/>
              </a:rPr>
              <a:t>is</a:t>
            </a:r>
            <a:r>
              <a:rPr sz="1800" spc="-30" dirty="0">
                <a:solidFill>
                  <a:srgbClr val="FFFFFF"/>
                </a:solidFill>
                <a:latin typeface="Segoe UI"/>
                <a:cs typeface="Segoe UI"/>
              </a:rPr>
              <a:t> </a:t>
            </a:r>
            <a:r>
              <a:rPr sz="1800" dirty="0">
                <a:solidFill>
                  <a:srgbClr val="FFFFFF"/>
                </a:solidFill>
                <a:latin typeface="Segoe UI"/>
                <a:cs typeface="Segoe UI"/>
              </a:rPr>
              <a:t>to</a:t>
            </a:r>
            <a:r>
              <a:rPr sz="1800" spc="-40" dirty="0">
                <a:solidFill>
                  <a:srgbClr val="FFFFFF"/>
                </a:solidFill>
                <a:latin typeface="Segoe UI"/>
                <a:cs typeface="Segoe UI"/>
              </a:rPr>
              <a:t> </a:t>
            </a:r>
            <a:r>
              <a:rPr sz="1800" dirty="0">
                <a:solidFill>
                  <a:srgbClr val="FFFFFF"/>
                </a:solidFill>
                <a:latin typeface="Segoe UI"/>
                <a:cs typeface="Segoe UI"/>
              </a:rPr>
              <a:t>expand</a:t>
            </a:r>
            <a:r>
              <a:rPr sz="1800" spc="-30" dirty="0">
                <a:solidFill>
                  <a:srgbClr val="FFFFFF"/>
                </a:solidFill>
                <a:latin typeface="Segoe UI"/>
                <a:cs typeface="Segoe UI"/>
              </a:rPr>
              <a:t> </a:t>
            </a:r>
            <a:r>
              <a:rPr sz="1800" dirty="0">
                <a:solidFill>
                  <a:srgbClr val="FFFFFF"/>
                </a:solidFill>
                <a:latin typeface="Segoe UI"/>
                <a:cs typeface="Segoe UI"/>
              </a:rPr>
              <a:t>the</a:t>
            </a:r>
            <a:r>
              <a:rPr sz="1800" spc="-40" dirty="0">
                <a:solidFill>
                  <a:srgbClr val="FFFFFF"/>
                </a:solidFill>
                <a:latin typeface="Segoe UI"/>
                <a:cs typeface="Segoe UI"/>
              </a:rPr>
              <a:t> </a:t>
            </a:r>
            <a:r>
              <a:rPr sz="1800" dirty="0">
                <a:solidFill>
                  <a:srgbClr val="FFFFFF"/>
                </a:solidFill>
                <a:latin typeface="Segoe UI"/>
                <a:cs typeface="Segoe UI"/>
              </a:rPr>
              <a:t>boundaries</a:t>
            </a:r>
            <a:r>
              <a:rPr sz="1800" spc="-35" dirty="0">
                <a:solidFill>
                  <a:srgbClr val="FFFFFF"/>
                </a:solidFill>
                <a:latin typeface="Segoe UI"/>
                <a:cs typeface="Segoe UI"/>
              </a:rPr>
              <a:t> </a:t>
            </a:r>
            <a:r>
              <a:rPr sz="1800" spc="-25" dirty="0">
                <a:solidFill>
                  <a:srgbClr val="FFFFFF"/>
                </a:solidFill>
                <a:latin typeface="Segoe UI"/>
                <a:cs typeface="Segoe UI"/>
              </a:rPr>
              <a:t>of </a:t>
            </a:r>
            <a:r>
              <a:rPr sz="1800" dirty="0">
                <a:solidFill>
                  <a:srgbClr val="FFFFFF"/>
                </a:solidFill>
                <a:latin typeface="Segoe UI"/>
                <a:cs typeface="Segoe UI"/>
              </a:rPr>
              <a:t>natural</a:t>
            </a:r>
            <a:r>
              <a:rPr sz="1800" spc="-35" dirty="0">
                <a:solidFill>
                  <a:srgbClr val="FFFFFF"/>
                </a:solidFill>
                <a:latin typeface="Segoe UI"/>
                <a:cs typeface="Segoe UI"/>
              </a:rPr>
              <a:t> </a:t>
            </a:r>
            <a:r>
              <a:rPr sz="1800" dirty="0">
                <a:solidFill>
                  <a:srgbClr val="FFFFFF"/>
                </a:solidFill>
                <a:latin typeface="Segoe UI"/>
                <a:cs typeface="Segoe UI"/>
              </a:rPr>
              <a:t>language</a:t>
            </a:r>
            <a:r>
              <a:rPr sz="1800" spc="-25" dirty="0">
                <a:solidFill>
                  <a:srgbClr val="FFFFFF"/>
                </a:solidFill>
                <a:latin typeface="Segoe UI"/>
                <a:cs typeface="Segoe UI"/>
              </a:rPr>
              <a:t> </a:t>
            </a:r>
            <a:r>
              <a:rPr sz="1800" spc="-10" dirty="0">
                <a:solidFill>
                  <a:srgbClr val="FFFFFF"/>
                </a:solidFill>
                <a:latin typeface="Segoe UI"/>
                <a:cs typeface="Segoe UI"/>
              </a:rPr>
              <a:t>understanding.</a:t>
            </a:r>
            <a:endParaRPr sz="1800">
              <a:latin typeface="Segoe UI"/>
              <a:cs typeface="Segoe UI"/>
            </a:endParaRPr>
          </a:p>
          <a:p>
            <a:pPr marL="12065" marR="5080" indent="-1270" algn="ctr">
              <a:lnSpc>
                <a:spcPct val="100000"/>
              </a:lnSpc>
              <a:spcBef>
                <a:spcPts val="935"/>
              </a:spcBef>
            </a:pPr>
            <a:r>
              <a:rPr sz="1200" dirty="0">
                <a:solidFill>
                  <a:srgbClr val="FFFFFF"/>
                </a:solidFill>
                <a:latin typeface="Segoe UI"/>
                <a:cs typeface="Segoe UI"/>
              </a:rPr>
              <a:t>machine</a:t>
            </a:r>
            <a:r>
              <a:rPr sz="1200" spc="-60" dirty="0">
                <a:solidFill>
                  <a:srgbClr val="FFFFFF"/>
                </a:solidFill>
                <a:latin typeface="Segoe UI"/>
                <a:cs typeface="Segoe UI"/>
              </a:rPr>
              <a:t> </a:t>
            </a:r>
            <a:r>
              <a:rPr sz="1200" dirty="0">
                <a:solidFill>
                  <a:srgbClr val="FFFFFF"/>
                </a:solidFill>
                <a:latin typeface="Segoe UI"/>
                <a:cs typeface="Segoe UI"/>
              </a:rPr>
              <a:t>reading</a:t>
            </a:r>
            <a:r>
              <a:rPr sz="1200" spc="-50" dirty="0">
                <a:solidFill>
                  <a:srgbClr val="FFFFFF"/>
                </a:solidFill>
                <a:latin typeface="Segoe UI"/>
                <a:cs typeface="Segoe UI"/>
              </a:rPr>
              <a:t> </a:t>
            </a:r>
            <a:r>
              <a:rPr sz="1200" dirty="0">
                <a:solidFill>
                  <a:srgbClr val="FFFFFF"/>
                </a:solidFill>
                <a:latin typeface="Segoe UI"/>
                <a:cs typeface="Segoe UI"/>
              </a:rPr>
              <a:t>comprehension,</a:t>
            </a:r>
            <a:r>
              <a:rPr sz="1200" spc="-60" dirty="0">
                <a:solidFill>
                  <a:srgbClr val="FFFFFF"/>
                </a:solidFill>
                <a:latin typeface="Segoe UI"/>
                <a:cs typeface="Segoe UI"/>
              </a:rPr>
              <a:t> </a:t>
            </a:r>
            <a:r>
              <a:rPr sz="1200" dirty="0">
                <a:solidFill>
                  <a:srgbClr val="FFFFFF"/>
                </a:solidFill>
                <a:latin typeface="Segoe UI"/>
                <a:cs typeface="Segoe UI"/>
              </a:rPr>
              <a:t>question</a:t>
            </a:r>
            <a:r>
              <a:rPr sz="1200" spc="-50" dirty="0">
                <a:solidFill>
                  <a:srgbClr val="FFFFFF"/>
                </a:solidFill>
                <a:latin typeface="Segoe UI"/>
                <a:cs typeface="Segoe UI"/>
              </a:rPr>
              <a:t> </a:t>
            </a:r>
            <a:r>
              <a:rPr sz="1200" dirty="0">
                <a:solidFill>
                  <a:srgbClr val="FFFFFF"/>
                </a:solidFill>
                <a:latin typeface="Segoe UI"/>
                <a:cs typeface="Segoe UI"/>
              </a:rPr>
              <a:t>answering,</a:t>
            </a:r>
            <a:r>
              <a:rPr sz="1200" spc="-40" dirty="0">
                <a:solidFill>
                  <a:srgbClr val="FFFFFF"/>
                </a:solidFill>
                <a:latin typeface="Segoe UI"/>
                <a:cs typeface="Segoe UI"/>
              </a:rPr>
              <a:t> </a:t>
            </a:r>
            <a:r>
              <a:rPr sz="1200" spc="-10" dirty="0">
                <a:solidFill>
                  <a:srgbClr val="FFFFFF"/>
                </a:solidFill>
                <a:latin typeface="Segoe UI"/>
                <a:cs typeface="Segoe UI"/>
              </a:rPr>
              <a:t>transfer </a:t>
            </a:r>
            <a:r>
              <a:rPr sz="1200" dirty="0">
                <a:solidFill>
                  <a:srgbClr val="FFFFFF"/>
                </a:solidFill>
                <a:latin typeface="Segoe UI"/>
                <a:cs typeface="Segoe UI"/>
              </a:rPr>
              <a:t>learning,</a:t>
            </a:r>
            <a:r>
              <a:rPr sz="1200" spc="-35" dirty="0">
                <a:solidFill>
                  <a:srgbClr val="FFFFFF"/>
                </a:solidFill>
                <a:latin typeface="Segoe UI"/>
                <a:cs typeface="Segoe UI"/>
              </a:rPr>
              <a:t> </a:t>
            </a:r>
            <a:r>
              <a:rPr sz="1200" spc="-10" dirty="0">
                <a:solidFill>
                  <a:srgbClr val="FFFFFF"/>
                </a:solidFill>
                <a:latin typeface="Segoe UI"/>
                <a:cs typeface="Segoe UI"/>
              </a:rPr>
              <a:t>reinforcement</a:t>
            </a:r>
            <a:r>
              <a:rPr sz="1200" spc="-45" dirty="0">
                <a:solidFill>
                  <a:srgbClr val="FFFFFF"/>
                </a:solidFill>
                <a:latin typeface="Segoe UI"/>
                <a:cs typeface="Segoe UI"/>
              </a:rPr>
              <a:t> </a:t>
            </a:r>
            <a:r>
              <a:rPr sz="1200" dirty="0">
                <a:solidFill>
                  <a:srgbClr val="FFFFFF"/>
                </a:solidFill>
                <a:latin typeface="Segoe UI"/>
                <a:cs typeface="Segoe UI"/>
              </a:rPr>
              <a:t>learning,</a:t>
            </a:r>
            <a:r>
              <a:rPr sz="1200" spc="-30" dirty="0">
                <a:solidFill>
                  <a:srgbClr val="FFFFFF"/>
                </a:solidFill>
                <a:latin typeface="Segoe UI"/>
                <a:cs typeface="Segoe UI"/>
              </a:rPr>
              <a:t> </a:t>
            </a:r>
            <a:r>
              <a:rPr sz="1200" dirty="0">
                <a:solidFill>
                  <a:srgbClr val="FFFFFF"/>
                </a:solidFill>
                <a:latin typeface="Segoe UI"/>
                <a:cs typeface="Segoe UI"/>
              </a:rPr>
              <a:t>computer</a:t>
            </a:r>
            <a:r>
              <a:rPr sz="1200" spc="-20" dirty="0">
                <a:solidFill>
                  <a:srgbClr val="FFFFFF"/>
                </a:solidFill>
                <a:latin typeface="Segoe UI"/>
                <a:cs typeface="Segoe UI"/>
              </a:rPr>
              <a:t> </a:t>
            </a:r>
            <a:r>
              <a:rPr sz="1200" dirty="0">
                <a:solidFill>
                  <a:srgbClr val="FFFFFF"/>
                </a:solidFill>
                <a:latin typeface="Segoe UI"/>
                <a:cs typeface="Segoe UI"/>
              </a:rPr>
              <a:t>vision,</a:t>
            </a:r>
            <a:r>
              <a:rPr sz="1200" spc="-20" dirty="0">
                <a:solidFill>
                  <a:srgbClr val="FFFFFF"/>
                </a:solidFill>
                <a:latin typeface="Segoe UI"/>
                <a:cs typeface="Segoe UI"/>
              </a:rPr>
              <a:t> </a:t>
            </a:r>
            <a:r>
              <a:rPr sz="1200" dirty="0">
                <a:solidFill>
                  <a:srgbClr val="FFFFFF"/>
                </a:solidFill>
                <a:latin typeface="Segoe UI"/>
                <a:cs typeface="Segoe UI"/>
              </a:rPr>
              <a:t>and</a:t>
            </a:r>
            <a:r>
              <a:rPr sz="1200" spc="-25" dirty="0">
                <a:solidFill>
                  <a:srgbClr val="FFFFFF"/>
                </a:solidFill>
                <a:latin typeface="Segoe UI"/>
                <a:cs typeface="Segoe UI"/>
              </a:rPr>
              <a:t> </a:t>
            </a:r>
            <a:r>
              <a:rPr sz="1200" dirty="0">
                <a:solidFill>
                  <a:srgbClr val="FFFFFF"/>
                </a:solidFill>
                <a:latin typeface="Segoe UI"/>
                <a:cs typeface="Segoe UI"/>
              </a:rPr>
              <a:t>even </a:t>
            </a:r>
            <a:r>
              <a:rPr sz="1200" spc="-10" dirty="0">
                <a:solidFill>
                  <a:srgbClr val="FFFFFF"/>
                </a:solidFill>
                <a:latin typeface="Segoe UI"/>
                <a:cs typeface="Segoe UI"/>
              </a:rPr>
              <a:t>building </a:t>
            </a:r>
            <a:r>
              <a:rPr sz="1200" dirty="0">
                <a:solidFill>
                  <a:srgbClr val="FFFFFF"/>
                </a:solidFill>
                <a:latin typeface="Segoe UI"/>
                <a:cs typeface="Segoe UI"/>
              </a:rPr>
              <a:t>interpretable</a:t>
            </a:r>
            <a:r>
              <a:rPr sz="1200" spc="-80" dirty="0">
                <a:solidFill>
                  <a:srgbClr val="FFFFFF"/>
                </a:solidFill>
                <a:latin typeface="Segoe UI"/>
                <a:cs typeface="Segoe UI"/>
              </a:rPr>
              <a:t> </a:t>
            </a:r>
            <a:r>
              <a:rPr sz="1200" spc="-10" dirty="0">
                <a:solidFill>
                  <a:srgbClr val="FFFFFF"/>
                </a:solidFill>
                <a:latin typeface="Segoe UI"/>
                <a:cs typeface="Segoe UI"/>
              </a:rPr>
              <a:t>models</a:t>
            </a:r>
            <a:endParaRPr sz="1200">
              <a:latin typeface="Segoe UI"/>
              <a:cs typeface="Segoe UI"/>
            </a:endParaRPr>
          </a:p>
        </p:txBody>
      </p:sp>
      <p:sp>
        <p:nvSpPr>
          <p:cNvPr id="20" name="object 20"/>
          <p:cNvSpPr/>
          <p:nvPr/>
        </p:nvSpPr>
        <p:spPr>
          <a:xfrm>
            <a:off x="9201150" y="3643121"/>
            <a:ext cx="2254250" cy="584200"/>
          </a:xfrm>
          <a:custGeom>
            <a:avLst/>
            <a:gdLst/>
            <a:ahLst/>
            <a:cxnLst/>
            <a:rect l="l" t="t" r="r" b="b"/>
            <a:pathLst>
              <a:path w="2254250" h="584200">
                <a:moveTo>
                  <a:pt x="0" y="97281"/>
                </a:moveTo>
                <a:lnTo>
                  <a:pt x="7645" y="59418"/>
                </a:lnTo>
                <a:lnTo>
                  <a:pt x="28495" y="28495"/>
                </a:lnTo>
                <a:lnTo>
                  <a:pt x="59418" y="7645"/>
                </a:lnTo>
                <a:lnTo>
                  <a:pt x="97281" y="0"/>
                </a:lnTo>
                <a:lnTo>
                  <a:pt x="2156714" y="0"/>
                </a:lnTo>
                <a:lnTo>
                  <a:pt x="2194577" y="7645"/>
                </a:lnTo>
                <a:lnTo>
                  <a:pt x="2225500" y="28495"/>
                </a:lnTo>
                <a:lnTo>
                  <a:pt x="2246350" y="59418"/>
                </a:lnTo>
                <a:lnTo>
                  <a:pt x="2253996" y="97281"/>
                </a:lnTo>
                <a:lnTo>
                  <a:pt x="2253996" y="486409"/>
                </a:lnTo>
                <a:lnTo>
                  <a:pt x="2246350" y="524273"/>
                </a:lnTo>
                <a:lnTo>
                  <a:pt x="2225500" y="555196"/>
                </a:lnTo>
                <a:lnTo>
                  <a:pt x="2194577" y="576046"/>
                </a:lnTo>
                <a:lnTo>
                  <a:pt x="2156714" y="583691"/>
                </a:lnTo>
                <a:lnTo>
                  <a:pt x="97281" y="583691"/>
                </a:lnTo>
                <a:lnTo>
                  <a:pt x="59418" y="576046"/>
                </a:lnTo>
                <a:lnTo>
                  <a:pt x="28495" y="555196"/>
                </a:lnTo>
                <a:lnTo>
                  <a:pt x="7645" y="524273"/>
                </a:lnTo>
                <a:lnTo>
                  <a:pt x="0" y="486409"/>
                </a:lnTo>
                <a:lnTo>
                  <a:pt x="0" y="97281"/>
                </a:lnTo>
                <a:close/>
              </a:path>
            </a:pathLst>
          </a:custGeom>
          <a:ln w="10795">
            <a:solidFill>
              <a:srgbClr val="50E6FF"/>
            </a:solidFill>
          </a:ln>
        </p:spPr>
        <p:txBody>
          <a:bodyPr wrap="square" lIns="0" tIns="0" rIns="0" bIns="0" rtlCol="0"/>
          <a:lstStyle/>
          <a:p>
            <a:endParaRPr/>
          </a:p>
        </p:txBody>
      </p:sp>
      <p:sp>
        <p:nvSpPr>
          <p:cNvPr id="21" name="object 21"/>
          <p:cNvSpPr txBox="1"/>
          <p:nvPr/>
        </p:nvSpPr>
        <p:spPr>
          <a:xfrm>
            <a:off x="9538207" y="3800043"/>
            <a:ext cx="1580515" cy="208915"/>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Segoe UI"/>
                <a:cs typeface="Segoe UI"/>
              </a:rPr>
              <a:t>Megatron</a:t>
            </a:r>
            <a:r>
              <a:rPr sz="1200" b="1" spc="-50" dirty="0">
                <a:solidFill>
                  <a:srgbClr val="FFFFFF"/>
                </a:solidFill>
                <a:latin typeface="Segoe UI"/>
                <a:cs typeface="Segoe UI"/>
              </a:rPr>
              <a:t> </a:t>
            </a:r>
            <a:r>
              <a:rPr sz="1200" b="1" dirty="0">
                <a:solidFill>
                  <a:srgbClr val="FFFFFF"/>
                </a:solidFill>
                <a:latin typeface="Segoe UI"/>
                <a:cs typeface="Segoe UI"/>
              </a:rPr>
              <a:t>NLG</a:t>
            </a:r>
            <a:r>
              <a:rPr sz="1200" b="1" spc="-25" dirty="0">
                <a:solidFill>
                  <a:srgbClr val="FFFFFF"/>
                </a:solidFill>
                <a:latin typeface="Segoe UI"/>
                <a:cs typeface="Segoe UI"/>
              </a:rPr>
              <a:t> </a:t>
            </a:r>
            <a:r>
              <a:rPr sz="1200" b="1" spc="-10" dirty="0">
                <a:solidFill>
                  <a:srgbClr val="FFFFFF"/>
                </a:solidFill>
                <a:latin typeface="Segoe UI"/>
                <a:cs typeface="Segoe UI"/>
              </a:rPr>
              <a:t>Turing</a:t>
            </a:r>
            <a:endParaRPr sz="1200">
              <a:latin typeface="Segoe UI"/>
              <a:cs typeface="Segoe UI"/>
            </a:endParaRPr>
          </a:p>
        </p:txBody>
      </p:sp>
      <p:sp>
        <p:nvSpPr>
          <p:cNvPr id="22" name="object 22"/>
          <p:cNvSpPr/>
          <p:nvPr/>
        </p:nvSpPr>
        <p:spPr>
          <a:xfrm>
            <a:off x="7977378" y="4399026"/>
            <a:ext cx="2254250" cy="585470"/>
          </a:xfrm>
          <a:custGeom>
            <a:avLst/>
            <a:gdLst/>
            <a:ahLst/>
            <a:cxnLst/>
            <a:rect l="l" t="t" r="r" b="b"/>
            <a:pathLst>
              <a:path w="2254250" h="585470">
                <a:moveTo>
                  <a:pt x="0" y="97536"/>
                </a:moveTo>
                <a:lnTo>
                  <a:pt x="7667" y="59578"/>
                </a:lnTo>
                <a:lnTo>
                  <a:pt x="28575" y="28575"/>
                </a:lnTo>
                <a:lnTo>
                  <a:pt x="59578" y="7667"/>
                </a:lnTo>
                <a:lnTo>
                  <a:pt x="97536" y="0"/>
                </a:lnTo>
                <a:lnTo>
                  <a:pt x="2156460" y="0"/>
                </a:lnTo>
                <a:lnTo>
                  <a:pt x="2194417" y="7667"/>
                </a:lnTo>
                <a:lnTo>
                  <a:pt x="2225421" y="28575"/>
                </a:lnTo>
                <a:lnTo>
                  <a:pt x="2246328" y="59578"/>
                </a:lnTo>
                <a:lnTo>
                  <a:pt x="2253996" y="97536"/>
                </a:lnTo>
                <a:lnTo>
                  <a:pt x="2253996" y="487680"/>
                </a:lnTo>
                <a:lnTo>
                  <a:pt x="2246328" y="525637"/>
                </a:lnTo>
                <a:lnTo>
                  <a:pt x="2225421" y="556641"/>
                </a:lnTo>
                <a:lnTo>
                  <a:pt x="2194417" y="577548"/>
                </a:lnTo>
                <a:lnTo>
                  <a:pt x="2156460" y="585216"/>
                </a:lnTo>
                <a:lnTo>
                  <a:pt x="97536" y="585216"/>
                </a:lnTo>
                <a:lnTo>
                  <a:pt x="59578" y="577548"/>
                </a:lnTo>
                <a:lnTo>
                  <a:pt x="28575" y="556641"/>
                </a:lnTo>
                <a:lnTo>
                  <a:pt x="7667" y="525637"/>
                </a:lnTo>
                <a:lnTo>
                  <a:pt x="0" y="487680"/>
                </a:lnTo>
                <a:lnTo>
                  <a:pt x="0" y="97536"/>
                </a:lnTo>
                <a:close/>
              </a:path>
            </a:pathLst>
          </a:custGeom>
          <a:ln w="10795">
            <a:solidFill>
              <a:srgbClr val="50E6FF"/>
            </a:solidFill>
          </a:ln>
        </p:spPr>
        <p:txBody>
          <a:bodyPr wrap="square" lIns="0" tIns="0" rIns="0" bIns="0" rtlCol="0"/>
          <a:lstStyle/>
          <a:p>
            <a:endParaRPr/>
          </a:p>
        </p:txBody>
      </p:sp>
      <p:sp>
        <p:nvSpPr>
          <p:cNvPr id="23" name="object 23"/>
          <p:cNvSpPr txBox="1"/>
          <p:nvPr/>
        </p:nvSpPr>
        <p:spPr>
          <a:xfrm>
            <a:off x="8787510" y="4557141"/>
            <a:ext cx="63373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FFFFFF"/>
                </a:solidFill>
                <a:latin typeface="Segoe UI"/>
                <a:cs typeface="Segoe UI"/>
              </a:rPr>
              <a:t>T-ULRv5</a:t>
            </a:r>
            <a:endParaRPr sz="1200" dirty="0">
              <a:latin typeface="Segoe UI"/>
              <a:cs typeface="Segoe UI"/>
            </a:endParaRPr>
          </a:p>
        </p:txBody>
      </p:sp>
      <p:grpSp>
        <p:nvGrpSpPr>
          <p:cNvPr id="24" name="object 24"/>
          <p:cNvGrpSpPr/>
          <p:nvPr/>
        </p:nvGrpSpPr>
        <p:grpSpPr>
          <a:xfrm>
            <a:off x="6740588" y="5352224"/>
            <a:ext cx="2265045" cy="596265"/>
            <a:chOff x="6740588" y="5352224"/>
            <a:chExt cx="2265045" cy="596265"/>
          </a:xfrm>
        </p:grpSpPr>
        <p:sp>
          <p:nvSpPr>
            <p:cNvPr id="25" name="object 25"/>
            <p:cNvSpPr/>
            <p:nvPr/>
          </p:nvSpPr>
          <p:spPr>
            <a:xfrm>
              <a:off x="6745986" y="5357621"/>
              <a:ext cx="2254250" cy="585470"/>
            </a:xfrm>
            <a:custGeom>
              <a:avLst/>
              <a:gdLst/>
              <a:ahLst/>
              <a:cxnLst/>
              <a:rect l="l" t="t" r="r" b="b"/>
              <a:pathLst>
                <a:path w="2254250" h="585470">
                  <a:moveTo>
                    <a:pt x="2156460" y="0"/>
                  </a:moveTo>
                  <a:lnTo>
                    <a:pt x="97536" y="0"/>
                  </a:lnTo>
                  <a:lnTo>
                    <a:pt x="59578" y="7667"/>
                  </a:lnTo>
                  <a:lnTo>
                    <a:pt x="28575" y="28574"/>
                  </a:lnTo>
                  <a:lnTo>
                    <a:pt x="7667" y="59578"/>
                  </a:lnTo>
                  <a:lnTo>
                    <a:pt x="0" y="97535"/>
                  </a:lnTo>
                  <a:lnTo>
                    <a:pt x="0" y="487679"/>
                  </a:lnTo>
                  <a:lnTo>
                    <a:pt x="7667" y="525642"/>
                  </a:lnTo>
                  <a:lnTo>
                    <a:pt x="28575" y="556645"/>
                  </a:lnTo>
                  <a:lnTo>
                    <a:pt x="59578" y="577550"/>
                  </a:lnTo>
                  <a:lnTo>
                    <a:pt x="97536" y="585215"/>
                  </a:lnTo>
                  <a:lnTo>
                    <a:pt x="2156460" y="585215"/>
                  </a:lnTo>
                  <a:lnTo>
                    <a:pt x="2194417" y="577550"/>
                  </a:lnTo>
                  <a:lnTo>
                    <a:pt x="2225421" y="556645"/>
                  </a:lnTo>
                  <a:lnTo>
                    <a:pt x="2246328" y="525642"/>
                  </a:lnTo>
                  <a:lnTo>
                    <a:pt x="2253996" y="487679"/>
                  </a:lnTo>
                  <a:lnTo>
                    <a:pt x="2253996" y="97535"/>
                  </a:lnTo>
                  <a:lnTo>
                    <a:pt x="2246328" y="59578"/>
                  </a:lnTo>
                  <a:lnTo>
                    <a:pt x="2225421" y="28574"/>
                  </a:lnTo>
                  <a:lnTo>
                    <a:pt x="2194417" y="7667"/>
                  </a:lnTo>
                  <a:lnTo>
                    <a:pt x="2156460" y="0"/>
                  </a:lnTo>
                  <a:close/>
                </a:path>
              </a:pathLst>
            </a:custGeom>
            <a:solidFill>
              <a:srgbClr val="FFB800"/>
            </a:solidFill>
          </p:spPr>
          <p:txBody>
            <a:bodyPr wrap="square" lIns="0" tIns="0" rIns="0" bIns="0" rtlCol="0"/>
            <a:lstStyle/>
            <a:p>
              <a:endParaRPr/>
            </a:p>
          </p:txBody>
        </p:sp>
        <p:sp>
          <p:nvSpPr>
            <p:cNvPr id="26" name="object 26"/>
            <p:cNvSpPr/>
            <p:nvPr/>
          </p:nvSpPr>
          <p:spPr>
            <a:xfrm>
              <a:off x="6745986" y="5357621"/>
              <a:ext cx="2254250" cy="585470"/>
            </a:xfrm>
            <a:custGeom>
              <a:avLst/>
              <a:gdLst/>
              <a:ahLst/>
              <a:cxnLst/>
              <a:rect l="l" t="t" r="r" b="b"/>
              <a:pathLst>
                <a:path w="2254250" h="585470">
                  <a:moveTo>
                    <a:pt x="0" y="97535"/>
                  </a:moveTo>
                  <a:lnTo>
                    <a:pt x="7667" y="59578"/>
                  </a:lnTo>
                  <a:lnTo>
                    <a:pt x="28575" y="28574"/>
                  </a:lnTo>
                  <a:lnTo>
                    <a:pt x="59578" y="7667"/>
                  </a:lnTo>
                  <a:lnTo>
                    <a:pt x="97536" y="0"/>
                  </a:lnTo>
                  <a:lnTo>
                    <a:pt x="2156460" y="0"/>
                  </a:lnTo>
                  <a:lnTo>
                    <a:pt x="2194417" y="7667"/>
                  </a:lnTo>
                  <a:lnTo>
                    <a:pt x="2225421" y="28574"/>
                  </a:lnTo>
                  <a:lnTo>
                    <a:pt x="2246328" y="59578"/>
                  </a:lnTo>
                  <a:lnTo>
                    <a:pt x="2253996" y="97535"/>
                  </a:lnTo>
                  <a:lnTo>
                    <a:pt x="2253996" y="487679"/>
                  </a:lnTo>
                  <a:lnTo>
                    <a:pt x="2246328" y="525642"/>
                  </a:lnTo>
                  <a:lnTo>
                    <a:pt x="2225421" y="556645"/>
                  </a:lnTo>
                  <a:lnTo>
                    <a:pt x="2194417" y="577550"/>
                  </a:lnTo>
                  <a:lnTo>
                    <a:pt x="2156460" y="585215"/>
                  </a:lnTo>
                  <a:lnTo>
                    <a:pt x="97536" y="585215"/>
                  </a:lnTo>
                  <a:lnTo>
                    <a:pt x="59578" y="577550"/>
                  </a:lnTo>
                  <a:lnTo>
                    <a:pt x="28575" y="556645"/>
                  </a:lnTo>
                  <a:lnTo>
                    <a:pt x="7667" y="525642"/>
                  </a:lnTo>
                  <a:lnTo>
                    <a:pt x="0" y="487679"/>
                  </a:lnTo>
                  <a:lnTo>
                    <a:pt x="0" y="97535"/>
                  </a:lnTo>
                  <a:close/>
                </a:path>
              </a:pathLst>
            </a:custGeom>
            <a:ln w="10795">
              <a:solidFill>
                <a:srgbClr val="FFFFFF"/>
              </a:solidFill>
            </a:ln>
          </p:spPr>
          <p:txBody>
            <a:bodyPr wrap="square" lIns="0" tIns="0" rIns="0" bIns="0" rtlCol="0"/>
            <a:lstStyle/>
            <a:p>
              <a:endParaRPr/>
            </a:p>
          </p:txBody>
        </p:sp>
      </p:grpSp>
      <p:sp>
        <p:nvSpPr>
          <p:cNvPr id="27" name="object 27"/>
          <p:cNvSpPr txBox="1"/>
          <p:nvPr/>
        </p:nvSpPr>
        <p:spPr>
          <a:xfrm>
            <a:off x="7454010" y="5515762"/>
            <a:ext cx="836930" cy="208279"/>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a:cs typeface="Segoe UI"/>
              </a:rPr>
              <a:t>DeepSpeed</a:t>
            </a:r>
            <a:endParaRPr sz="1200">
              <a:latin typeface="Segoe UI"/>
              <a:cs typeface="Segoe UI"/>
            </a:endParaRPr>
          </a:p>
        </p:txBody>
      </p:sp>
      <p:grpSp>
        <p:nvGrpSpPr>
          <p:cNvPr id="28" name="object 28"/>
          <p:cNvGrpSpPr/>
          <p:nvPr/>
        </p:nvGrpSpPr>
        <p:grpSpPr>
          <a:xfrm>
            <a:off x="9195752" y="5329364"/>
            <a:ext cx="2265045" cy="596265"/>
            <a:chOff x="9195752" y="5329364"/>
            <a:chExt cx="2265045" cy="596265"/>
          </a:xfrm>
        </p:grpSpPr>
        <p:sp>
          <p:nvSpPr>
            <p:cNvPr id="29" name="object 29"/>
            <p:cNvSpPr/>
            <p:nvPr/>
          </p:nvSpPr>
          <p:spPr>
            <a:xfrm>
              <a:off x="9201150" y="5334762"/>
              <a:ext cx="2254250" cy="585470"/>
            </a:xfrm>
            <a:custGeom>
              <a:avLst/>
              <a:gdLst/>
              <a:ahLst/>
              <a:cxnLst/>
              <a:rect l="l" t="t" r="r" b="b"/>
              <a:pathLst>
                <a:path w="2254250" h="585470">
                  <a:moveTo>
                    <a:pt x="2156459" y="0"/>
                  </a:moveTo>
                  <a:lnTo>
                    <a:pt x="97535" y="0"/>
                  </a:lnTo>
                  <a:lnTo>
                    <a:pt x="59578" y="7667"/>
                  </a:lnTo>
                  <a:lnTo>
                    <a:pt x="28575" y="28575"/>
                  </a:lnTo>
                  <a:lnTo>
                    <a:pt x="7667" y="59578"/>
                  </a:lnTo>
                  <a:lnTo>
                    <a:pt x="0" y="97535"/>
                  </a:lnTo>
                  <a:lnTo>
                    <a:pt x="0" y="487679"/>
                  </a:lnTo>
                  <a:lnTo>
                    <a:pt x="7667" y="525642"/>
                  </a:lnTo>
                  <a:lnTo>
                    <a:pt x="28575" y="556645"/>
                  </a:lnTo>
                  <a:lnTo>
                    <a:pt x="59578" y="577550"/>
                  </a:lnTo>
                  <a:lnTo>
                    <a:pt x="97535" y="585216"/>
                  </a:lnTo>
                  <a:lnTo>
                    <a:pt x="2156459" y="585216"/>
                  </a:lnTo>
                  <a:lnTo>
                    <a:pt x="2194417" y="577550"/>
                  </a:lnTo>
                  <a:lnTo>
                    <a:pt x="2225421" y="556645"/>
                  </a:lnTo>
                  <a:lnTo>
                    <a:pt x="2246328" y="525642"/>
                  </a:lnTo>
                  <a:lnTo>
                    <a:pt x="2253996" y="487679"/>
                  </a:lnTo>
                  <a:lnTo>
                    <a:pt x="2253996" y="97535"/>
                  </a:lnTo>
                  <a:lnTo>
                    <a:pt x="2246328" y="59578"/>
                  </a:lnTo>
                  <a:lnTo>
                    <a:pt x="2225420" y="28575"/>
                  </a:lnTo>
                  <a:lnTo>
                    <a:pt x="2194417" y="7667"/>
                  </a:lnTo>
                  <a:lnTo>
                    <a:pt x="2156459" y="0"/>
                  </a:lnTo>
                  <a:close/>
                </a:path>
              </a:pathLst>
            </a:custGeom>
            <a:solidFill>
              <a:srgbClr val="FFB800"/>
            </a:solidFill>
          </p:spPr>
          <p:txBody>
            <a:bodyPr wrap="square" lIns="0" tIns="0" rIns="0" bIns="0" rtlCol="0"/>
            <a:lstStyle/>
            <a:p>
              <a:endParaRPr/>
            </a:p>
          </p:txBody>
        </p:sp>
        <p:sp>
          <p:nvSpPr>
            <p:cNvPr id="30" name="object 30"/>
            <p:cNvSpPr/>
            <p:nvPr/>
          </p:nvSpPr>
          <p:spPr>
            <a:xfrm>
              <a:off x="9201150" y="5334762"/>
              <a:ext cx="2254250" cy="585470"/>
            </a:xfrm>
            <a:custGeom>
              <a:avLst/>
              <a:gdLst/>
              <a:ahLst/>
              <a:cxnLst/>
              <a:rect l="l" t="t" r="r" b="b"/>
              <a:pathLst>
                <a:path w="2254250" h="585470">
                  <a:moveTo>
                    <a:pt x="0" y="97535"/>
                  </a:moveTo>
                  <a:lnTo>
                    <a:pt x="7667" y="59578"/>
                  </a:lnTo>
                  <a:lnTo>
                    <a:pt x="28575" y="28575"/>
                  </a:lnTo>
                  <a:lnTo>
                    <a:pt x="59578" y="7667"/>
                  </a:lnTo>
                  <a:lnTo>
                    <a:pt x="97535" y="0"/>
                  </a:lnTo>
                  <a:lnTo>
                    <a:pt x="2156459" y="0"/>
                  </a:lnTo>
                  <a:lnTo>
                    <a:pt x="2194417" y="7667"/>
                  </a:lnTo>
                  <a:lnTo>
                    <a:pt x="2225420" y="28575"/>
                  </a:lnTo>
                  <a:lnTo>
                    <a:pt x="2246328" y="59578"/>
                  </a:lnTo>
                  <a:lnTo>
                    <a:pt x="2253996" y="97535"/>
                  </a:lnTo>
                  <a:lnTo>
                    <a:pt x="2253996" y="487679"/>
                  </a:lnTo>
                  <a:lnTo>
                    <a:pt x="2246328" y="525642"/>
                  </a:lnTo>
                  <a:lnTo>
                    <a:pt x="2225421" y="556645"/>
                  </a:lnTo>
                  <a:lnTo>
                    <a:pt x="2194417" y="577550"/>
                  </a:lnTo>
                  <a:lnTo>
                    <a:pt x="2156459" y="585216"/>
                  </a:lnTo>
                  <a:lnTo>
                    <a:pt x="97535" y="585216"/>
                  </a:lnTo>
                  <a:lnTo>
                    <a:pt x="59578" y="577550"/>
                  </a:lnTo>
                  <a:lnTo>
                    <a:pt x="28575" y="556645"/>
                  </a:lnTo>
                  <a:lnTo>
                    <a:pt x="7667" y="525642"/>
                  </a:lnTo>
                  <a:lnTo>
                    <a:pt x="0" y="487679"/>
                  </a:lnTo>
                  <a:lnTo>
                    <a:pt x="0" y="97535"/>
                  </a:lnTo>
                  <a:close/>
                </a:path>
              </a:pathLst>
            </a:custGeom>
            <a:ln w="10795">
              <a:solidFill>
                <a:srgbClr val="FFFFFF"/>
              </a:solidFill>
            </a:ln>
          </p:spPr>
          <p:txBody>
            <a:bodyPr wrap="square" lIns="0" tIns="0" rIns="0" bIns="0" rtlCol="0"/>
            <a:lstStyle/>
            <a:p>
              <a:endParaRPr/>
            </a:p>
          </p:txBody>
        </p:sp>
      </p:grpSp>
      <p:sp>
        <p:nvSpPr>
          <p:cNvPr id="31" name="object 31"/>
          <p:cNvSpPr txBox="1"/>
          <p:nvPr/>
        </p:nvSpPr>
        <p:spPr>
          <a:xfrm>
            <a:off x="10121900" y="5492597"/>
            <a:ext cx="414020" cy="208279"/>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a:cs typeface="Segoe UI"/>
              </a:rPr>
              <a:t>ZeRO</a:t>
            </a:r>
            <a:endParaRPr sz="1200">
              <a:latin typeface="Segoe UI"/>
              <a:cs typeface="Segoe UI"/>
            </a:endParaRPr>
          </a:p>
        </p:txBody>
      </p:sp>
      <p:sp>
        <p:nvSpPr>
          <p:cNvPr id="32" name="object 32"/>
          <p:cNvSpPr txBox="1"/>
          <p:nvPr/>
        </p:nvSpPr>
        <p:spPr>
          <a:xfrm>
            <a:off x="8055991" y="902970"/>
            <a:ext cx="208724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Segoe UI"/>
                <a:cs typeface="Segoe UI"/>
              </a:rPr>
              <a:t>Microsoft</a:t>
            </a:r>
            <a:r>
              <a:rPr sz="1800" spc="-45" dirty="0">
                <a:solidFill>
                  <a:srgbClr val="FFFFFF"/>
                </a:solidFill>
                <a:latin typeface="Segoe UI"/>
                <a:cs typeface="Segoe UI"/>
              </a:rPr>
              <a:t> </a:t>
            </a:r>
            <a:r>
              <a:rPr sz="1800" dirty="0">
                <a:solidFill>
                  <a:srgbClr val="FFFFFF"/>
                </a:solidFill>
                <a:latin typeface="Segoe UI"/>
                <a:cs typeface="Segoe UI"/>
              </a:rPr>
              <a:t>AI</a:t>
            </a:r>
            <a:r>
              <a:rPr sz="1800" spc="-40" dirty="0">
                <a:solidFill>
                  <a:srgbClr val="FFFFFF"/>
                </a:solidFill>
                <a:latin typeface="Segoe UI"/>
                <a:cs typeface="Segoe UI"/>
              </a:rPr>
              <a:t> </a:t>
            </a:r>
            <a:r>
              <a:rPr sz="1800" dirty="0">
                <a:solidFill>
                  <a:srgbClr val="FFFFFF"/>
                </a:solidFill>
                <a:latin typeface="Segoe UI"/>
                <a:cs typeface="Segoe UI"/>
              </a:rPr>
              <a:t>at</a:t>
            </a:r>
            <a:r>
              <a:rPr sz="1800" spc="-30" dirty="0">
                <a:solidFill>
                  <a:srgbClr val="FFFFFF"/>
                </a:solidFill>
                <a:latin typeface="Segoe UI"/>
                <a:cs typeface="Segoe UI"/>
              </a:rPr>
              <a:t> </a:t>
            </a:r>
            <a:r>
              <a:rPr sz="1800" spc="-20" dirty="0">
                <a:solidFill>
                  <a:srgbClr val="FFFFFF"/>
                </a:solidFill>
                <a:latin typeface="Segoe UI"/>
                <a:cs typeface="Segoe UI"/>
              </a:rPr>
              <a:t>Scale</a:t>
            </a:r>
            <a:endParaRPr sz="1800">
              <a:latin typeface="Segoe UI"/>
              <a:cs typeface="Segoe UI"/>
            </a:endParaRPr>
          </a:p>
        </p:txBody>
      </p:sp>
      <p:grpSp>
        <p:nvGrpSpPr>
          <p:cNvPr id="33" name="object 33"/>
          <p:cNvGrpSpPr/>
          <p:nvPr/>
        </p:nvGrpSpPr>
        <p:grpSpPr>
          <a:xfrm>
            <a:off x="2075688" y="5327903"/>
            <a:ext cx="690880" cy="690880"/>
            <a:chOff x="2075688" y="5327903"/>
            <a:chExt cx="690880" cy="690880"/>
          </a:xfrm>
        </p:grpSpPr>
        <p:pic>
          <p:nvPicPr>
            <p:cNvPr id="34" name="object 34"/>
            <p:cNvPicPr/>
            <p:nvPr/>
          </p:nvPicPr>
          <p:blipFill>
            <a:blip r:embed="rId14" cstate="print"/>
            <a:stretch>
              <a:fillRect/>
            </a:stretch>
          </p:blipFill>
          <p:spPr>
            <a:xfrm>
              <a:off x="2075688" y="5327903"/>
              <a:ext cx="690308" cy="690308"/>
            </a:xfrm>
            <a:prstGeom prst="rect">
              <a:avLst/>
            </a:prstGeom>
          </p:spPr>
        </p:pic>
        <p:pic>
          <p:nvPicPr>
            <p:cNvPr id="35" name="object 35"/>
            <p:cNvPicPr/>
            <p:nvPr/>
          </p:nvPicPr>
          <p:blipFill>
            <a:blip r:embed="rId15" cstate="print"/>
            <a:stretch>
              <a:fillRect/>
            </a:stretch>
          </p:blipFill>
          <p:spPr>
            <a:xfrm>
              <a:off x="2220214" y="5472429"/>
              <a:ext cx="410463" cy="410425"/>
            </a:xfrm>
            <a:prstGeom prst="rect">
              <a:avLst/>
            </a:prstGeom>
          </p:spPr>
        </p:pic>
      </p:grpSp>
      <p:sp>
        <p:nvSpPr>
          <p:cNvPr id="36" name="object 36"/>
          <p:cNvSpPr txBox="1">
            <a:spLocks noGrp="1"/>
          </p:cNvSpPr>
          <p:nvPr>
            <p:ph type="title"/>
          </p:nvPr>
        </p:nvSpPr>
        <p:spPr>
          <a:xfrm>
            <a:off x="575563" y="432561"/>
            <a:ext cx="7270750" cy="574040"/>
          </a:xfrm>
          <a:prstGeom prst="rect">
            <a:avLst/>
          </a:prstGeom>
        </p:spPr>
        <p:txBody>
          <a:bodyPr vert="horz" wrap="square" lIns="0" tIns="12700" rIns="0" bIns="0" rtlCol="0">
            <a:spAutoFit/>
          </a:bodyPr>
          <a:lstStyle/>
          <a:p>
            <a:pPr marL="12700">
              <a:lnSpc>
                <a:spcPct val="100000"/>
              </a:lnSpc>
              <a:spcBef>
                <a:spcPts val="100"/>
              </a:spcBef>
            </a:pPr>
            <a:r>
              <a:rPr spc="-35" dirty="0"/>
              <a:t>Large</a:t>
            </a:r>
            <a:r>
              <a:rPr spc="-170" dirty="0"/>
              <a:t> </a:t>
            </a:r>
            <a:r>
              <a:rPr spc="-45" dirty="0"/>
              <a:t>Language</a:t>
            </a:r>
            <a:r>
              <a:rPr spc="-195" dirty="0"/>
              <a:t> </a:t>
            </a:r>
            <a:r>
              <a:rPr spc="-50" dirty="0"/>
              <a:t>Foundation</a:t>
            </a:r>
            <a:r>
              <a:rPr spc="-175" dirty="0"/>
              <a:t> </a:t>
            </a:r>
            <a:r>
              <a:rPr spc="-10" dirty="0"/>
              <a:t>models</a:t>
            </a:r>
          </a:p>
        </p:txBody>
      </p:sp>
      <p:pic>
        <p:nvPicPr>
          <p:cNvPr id="37" name="object 37"/>
          <p:cNvPicPr/>
          <p:nvPr/>
        </p:nvPicPr>
        <p:blipFill>
          <a:blip r:embed="rId16" cstate="print"/>
          <a:stretch>
            <a:fillRect/>
          </a:stretch>
        </p:blipFill>
        <p:spPr>
          <a:xfrm>
            <a:off x="1515363" y="4691379"/>
            <a:ext cx="687959" cy="201802"/>
          </a:xfrm>
          <a:prstGeom prst="rect">
            <a:avLst/>
          </a:prstGeom>
        </p:spPr>
      </p:pic>
      <p:grpSp>
        <p:nvGrpSpPr>
          <p:cNvPr id="38" name="object 38"/>
          <p:cNvGrpSpPr/>
          <p:nvPr/>
        </p:nvGrpSpPr>
        <p:grpSpPr>
          <a:xfrm>
            <a:off x="603224" y="5008626"/>
            <a:ext cx="1029969" cy="189865"/>
            <a:chOff x="603224" y="5008626"/>
            <a:chExt cx="1029969" cy="189865"/>
          </a:xfrm>
        </p:grpSpPr>
        <p:pic>
          <p:nvPicPr>
            <p:cNvPr id="39" name="object 39"/>
            <p:cNvPicPr/>
            <p:nvPr/>
          </p:nvPicPr>
          <p:blipFill>
            <a:blip r:embed="rId17" cstate="print"/>
            <a:stretch>
              <a:fillRect/>
            </a:stretch>
          </p:blipFill>
          <p:spPr>
            <a:xfrm>
              <a:off x="603224" y="5008626"/>
              <a:ext cx="444627" cy="141986"/>
            </a:xfrm>
            <a:prstGeom prst="rect">
              <a:avLst/>
            </a:prstGeom>
          </p:spPr>
        </p:pic>
        <p:pic>
          <p:nvPicPr>
            <p:cNvPr id="40" name="object 40"/>
            <p:cNvPicPr/>
            <p:nvPr/>
          </p:nvPicPr>
          <p:blipFill>
            <a:blip r:embed="rId18" cstate="print"/>
            <a:stretch>
              <a:fillRect/>
            </a:stretch>
          </p:blipFill>
          <p:spPr>
            <a:xfrm>
              <a:off x="1064780" y="5086698"/>
              <a:ext cx="54038" cy="16924"/>
            </a:xfrm>
            <a:prstGeom prst="rect">
              <a:avLst/>
            </a:prstGeom>
          </p:spPr>
        </p:pic>
        <p:pic>
          <p:nvPicPr>
            <p:cNvPr id="41" name="object 41"/>
            <p:cNvPicPr/>
            <p:nvPr/>
          </p:nvPicPr>
          <p:blipFill>
            <a:blip r:embed="rId19" cstate="print"/>
            <a:stretch>
              <a:fillRect/>
            </a:stretch>
          </p:blipFill>
          <p:spPr>
            <a:xfrm>
              <a:off x="1148816" y="5008626"/>
              <a:ext cx="484022" cy="189611"/>
            </a:xfrm>
            <a:prstGeom prst="rect">
              <a:avLst/>
            </a:prstGeom>
          </p:spPr>
        </p:pic>
      </p:grpSp>
      <p:pic>
        <p:nvPicPr>
          <p:cNvPr id="42" name="object 42"/>
          <p:cNvPicPr/>
          <p:nvPr/>
        </p:nvPicPr>
        <p:blipFill>
          <a:blip r:embed="rId20" cstate="print"/>
          <a:stretch>
            <a:fillRect/>
          </a:stretch>
        </p:blipFill>
        <p:spPr>
          <a:xfrm>
            <a:off x="1718310" y="5016372"/>
            <a:ext cx="12848" cy="135636"/>
          </a:xfrm>
          <a:prstGeom prst="rect">
            <a:avLst/>
          </a:prstGeom>
        </p:spPr>
      </p:pic>
      <p:pic>
        <p:nvPicPr>
          <p:cNvPr id="43" name="object 43"/>
          <p:cNvPicPr/>
          <p:nvPr/>
        </p:nvPicPr>
        <p:blipFill>
          <a:blip r:embed="rId21" cstate="print"/>
          <a:stretch>
            <a:fillRect/>
          </a:stretch>
        </p:blipFill>
        <p:spPr>
          <a:xfrm>
            <a:off x="1816100" y="5005451"/>
            <a:ext cx="401827" cy="147447"/>
          </a:xfrm>
          <a:prstGeom prst="rect">
            <a:avLst/>
          </a:prstGeom>
        </p:spPr>
      </p:pic>
    </p:spTree>
    <p:extLst>
      <p:ext uri="{BB962C8B-B14F-4D97-AF65-F5344CB8AC3E}">
        <p14:creationId xmlns:p14="http://schemas.microsoft.com/office/powerpoint/2010/main" val="3425147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7FE4B3-07A0-9AD6-3006-500E9C66F5A4}"/>
              </a:ext>
            </a:extLst>
          </p:cNvPr>
          <p:cNvSpPr>
            <a:spLocks noGrp="1"/>
          </p:cNvSpPr>
          <p:nvPr>
            <p:ph type="title"/>
          </p:nvPr>
        </p:nvSpPr>
        <p:spPr>
          <a:xfrm>
            <a:off x="689259" y="4568544"/>
            <a:ext cx="11303917" cy="813819"/>
          </a:xfrm>
        </p:spPr>
        <p:txBody>
          <a:bodyPr/>
          <a:lstStyle/>
          <a:p>
            <a:r>
              <a:rPr lang="en-US" b="1" dirty="0">
                <a:solidFill>
                  <a:schemeClr val="bg1"/>
                </a:solidFill>
              </a:rPr>
              <a:t>Transformers Models</a:t>
            </a:r>
          </a:p>
        </p:txBody>
      </p:sp>
      <p:pic>
        <p:nvPicPr>
          <p:cNvPr id="3" name="Picture 14" descr="Optimus Prime | Transformers Movie Wiki | Fandom">
            <a:extLst>
              <a:ext uri="{FF2B5EF4-FFF2-40B4-BE49-F238E27FC236}">
                <a16:creationId xmlns:a16="http://schemas.microsoft.com/office/drawing/2014/main" id="{7253B7C0-838C-1F52-23DD-379365485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3548" y="177591"/>
            <a:ext cx="4295970" cy="643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1905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FA7AE-FCC7-68E1-3A32-0BBAABB72D2B}"/>
              </a:ext>
            </a:extLst>
          </p:cNvPr>
          <p:cNvSpPr>
            <a:spLocks noGrp="1"/>
          </p:cNvSpPr>
          <p:nvPr>
            <p:ph type="title"/>
          </p:nvPr>
        </p:nvSpPr>
        <p:spPr/>
        <p:txBody>
          <a:bodyPr/>
          <a:lstStyle/>
          <a:p>
            <a:r>
              <a:rPr lang="en-US" dirty="0"/>
              <a:t>Model History and Size of LLM</a:t>
            </a:r>
          </a:p>
        </p:txBody>
      </p:sp>
      <p:pic>
        <p:nvPicPr>
          <p:cNvPr id="8194" name="Picture 2" descr="Figure 1. Trend of sizes of state-of-the-art NLP models over time">
            <a:extLst>
              <a:ext uri="{FF2B5EF4-FFF2-40B4-BE49-F238E27FC236}">
                <a16:creationId xmlns:a16="http://schemas.microsoft.com/office/drawing/2014/main" id="{BD19C7DC-D66C-015F-C2CF-007FF6831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756" y="1916066"/>
            <a:ext cx="4983034" cy="321658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A new era of AI: a practical guide to Large Language Models - Unit8">
            <a:extLst>
              <a:ext uri="{FF2B5EF4-FFF2-40B4-BE49-F238E27FC236}">
                <a16:creationId xmlns:a16="http://schemas.microsoft.com/office/drawing/2014/main" id="{D98212A4-196A-2BBF-C426-B02DE2CCB0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5500" y="2316035"/>
            <a:ext cx="5724744" cy="3022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2618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18107" y="4785867"/>
            <a:ext cx="687959" cy="201802"/>
          </a:xfrm>
          <a:prstGeom prst="rect">
            <a:avLst/>
          </a:prstGeom>
        </p:spPr>
      </p:pic>
      <p:grpSp>
        <p:nvGrpSpPr>
          <p:cNvPr id="3" name="object 3"/>
          <p:cNvGrpSpPr/>
          <p:nvPr/>
        </p:nvGrpSpPr>
        <p:grpSpPr>
          <a:xfrm>
            <a:off x="705967" y="5103114"/>
            <a:ext cx="1029969" cy="189865"/>
            <a:chOff x="705967" y="5103114"/>
            <a:chExt cx="1029969" cy="189865"/>
          </a:xfrm>
        </p:grpSpPr>
        <p:pic>
          <p:nvPicPr>
            <p:cNvPr id="4" name="object 4"/>
            <p:cNvPicPr/>
            <p:nvPr/>
          </p:nvPicPr>
          <p:blipFill>
            <a:blip r:embed="rId3" cstate="print"/>
            <a:stretch>
              <a:fillRect/>
            </a:stretch>
          </p:blipFill>
          <p:spPr>
            <a:xfrm>
              <a:off x="705967" y="5103114"/>
              <a:ext cx="444627" cy="141859"/>
            </a:xfrm>
            <a:prstGeom prst="rect">
              <a:avLst/>
            </a:prstGeom>
          </p:spPr>
        </p:pic>
        <p:pic>
          <p:nvPicPr>
            <p:cNvPr id="5" name="object 5"/>
            <p:cNvPicPr/>
            <p:nvPr/>
          </p:nvPicPr>
          <p:blipFill>
            <a:blip r:embed="rId4" cstate="print"/>
            <a:stretch>
              <a:fillRect/>
            </a:stretch>
          </p:blipFill>
          <p:spPr>
            <a:xfrm>
              <a:off x="1167523" y="5181186"/>
              <a:ext cx="54038" cy="16924"/>
            </a:xfrm>
            <a:prstGeom prst="rect">
              <a:avLst/>
            </a:prstGeom>
          </p:spPr>
        </p:pic>
        <p:pic>
          <p:nvPicPr>
            <p:cNvPr id="6" name="object 6"/>
            <p:cNvPicPr/>
            <p:nvPr/>
          </p:nvPicPr>
          <p:blipFill>
            <a:blip r:embed="rId5" cstate="print"/>
            <a:stretch>
              <a:fillRect/>
            </a:stretch>
          </p:blipFill>
          <p:spPr>
            <a:xfrm>
              <a:off x="1251559" y="5103114"/>
              <a:ext cx="484022" cy="189611"/>
            </a:xfrm>
            <a:prstGeom prst="rect">
              <a:avLst/>
            </a:prstGeom>
          </p:spPr>
        </p:pic>
      </p:grpSp>
      <p:pic>
        <p:nvPicPr>
          <p:cNvPr id="7" name="object 7"/>
          <p:cNvPicPr/>
          <p:nvPr/>
        </p:nvPicPr>
        <p:blipFill>
          <a:blip r:embed="rId6" cstate="print"/>
          <a:stretch>
            <a:fillRect/>
          </a:stretch>
        </p:blipFill>
        <p:spPr>
          <a:xfrm>
            <a:off x="1821052" y="5110860"/>
            <a:ext cx="12848" cy="135635"/>
          </a:xfrm>
          <a:prstGeom prst="rect">
            <a:avLst/>
          </a:prstGeom>
        </p:spPr>
      </p:pic>
      <p:pic>
        <p:nvPicPr>
          <p:cNvPr id="8" name="object 8"/>
          <p:cNvPicPr/>
          <p:nvPr/>
        </p:nvPicPr>
        <p:blipFill>
          <a:blip r:embed="rId7" cstate="print"/>
          <a:stretch>
            <a:fillRect/>
          </a:stretch>
        </p:blipFill>
        <p:spPr>
          <a:xfrm>
            <a:off x="1918842" y="5099939"/>
            <a:ext cx="401827" cy="147447"/>
          </a:xfrm>
          <a:prstGeom prst="rect">
            <a:avLst/>
          </a:prstGeom>
        </p:spPr>
      </p:pic>
      <p:grpSp>
        <p:nvGrpSpPr>
          <p:cNvPr id="9" name="object 9"/>
          <p:cNvGrpSpPr/>
          <p:nvPr/>
        </p:nvGrpSpPr>
        <p:grpSpPr>
          <a:xfrm>
            <a:off x="2179320" y="3053842"/>
            <a:ext cx="3217545" cy="3074670"/>
            <a:chOff x="2179320" y="3053842"/>
            <a:chExt cx="3217545" cy="3074670"/>
          </a:xfrm>
        </p:grpSpPr>
        <p:pic>
          <p:nvPicPr>
            <p:cNvPr id="10" name="object 10"/>
            <p:cNvPicPr/>
            <p:nvPr/>
          </p:nvPicPr>
          <p:blipFill>
            <a:blip r:embed="rId8" cstate="print"/>
            <a:stretch>
              <a:fillRect/>
            </a:stretch>
          </p:blipFill>
          <p:spPr>
            <a:xfrm>
              <a:off x="2179320" y="5422392"/>
              <a:ext cx="690308" cy="690308"/>
            </a:xfrm>
            <a:prstGeom prst="rect">
              <a:avLst/>
            </a:prstGeom>
          </p:spPr>
        </p:pic>
        <p:pic>
          <p:nvPicPr>
            <p:cNvPr id="11" name="object 11"/>
            <p:cNvPicPr/>
            <p:nvPr/>
          </p:nvPicPr>
          <p:blipFill>
            <a:blip r:embed="rId9" cstate="print"/>
            <a:stretch>
              <a:fillRect/>
            </a:stretch>
          </p:blipFill>
          <p:spPr>
            <a:xfrm>
              <a:off x="2323846" y="5566918"/>
              <a:ext cx="410464" cy="410425"/>
            </a:xfrm>
            <a:prstGeom prst="rect">
              <a:avLst/>
            </a:prstGeom>
          </p:spPr>
        </p:pic>
        <p:pic>
          <p:nvPicPr>
            <p:cNvPr id="12" name="object 12"/>
            <p:cNvPicPr/>
            <p:nvPr/>
          </p:nvPicPr>
          <p:blipFill>
            <a:blip r:embed="rId10" cstate="print"/>
            <a:stretch>
              <a:fillRect/>
            </a:stretch>
          </p:blipFill>
          <p:spPr>
            <a:xfrm>
              <a:off x="2500884" y="3233940"/>
              <a:ext cx="2895599" cy="2894076"/>
            </a:xfrm>
            <a:prstGeom prst="rect">
              <a:avLst/>
            </a:prstGeom>
          </p:spPr>
        </p:pic>
        <p:pic>
          <p:nvPicPr>
            <p:cNvPr id="13" name="object 13"/>
            <p:cNvPicPr/>
            <p:nvPr/>
          </p:nvPicPr>
          <p:blipFill>
            <a:blip r:embed="rId11" cstate="print"/>
            <a:stretch>
              <a:fillRect/>
            </a:stretch>
          </p:blipFill>
          <p:spPr>
            <a:xfrm>
              <a:off x="2655062" y="3392170"/>
              <a:ext cx="2596388" cy="2590799"/>
            </a:xfrm>
            <a:prstGeom prst="rect">
              <a:avLst/>
            </a:prstGeom>
          </p:spPr>
        </p:pic>
        <p:pic>
          <p:nvPicPr>
            <p:cNvPr id="14" name="object 14"/>
            <p:cNvPicPr/>
            <p:nvPr/>
          </p:nvPicPr>
          <p:blipFill>
            <a:blip r:embed="rId12" cstate="print"/>
            <a:stretch>
              <a:fillRect/>
            </a:stretch>
          </p:blipFill>
          <p:spPr>
            <a:xfrm>
              <a:off x="2237867" y="3053842"/>
              <a:ext cx="501650" cy="245491"/>
            </a:xfrm>
            <a:prstGeom prst="rect">
              <a:avLst/>
            </a:prstGeom>
          </p:spPr>
        </p:pic>
      </p:grpSp>
      <p:grpSp>
        <p:nvGrpSpPr>
          <p:cNvPr id="15" name="object 15"/>
          <p:cNvGrpSpPr/>
          <p:nvPr/>
        </p:nvGrpSpPr>
        <p:grpSpPr>
          <a:xfrm>
            <a:off x="850493" y="3424809"/>
            <a:ext cx="1896110" cy="228600"/>
            <a:chOff x="850493" y="3424809"/>
            <a:chExt cx="1896110" cy="228600"/>
          </a:xfrm>
        </p:grpSpPr>
        <p:pic>
          <p:nvPicPr>
            <p:cNvPr id="16" name="object 16"/>
            <p:cNvPicPr/>
            <p:nvPr/>
          </p:nvPicPr>
          <p:blipFill>
            <a:blip r:embed="rId13" cstate="print"/>
            <a:stretch>
              <a:fillRect/>
            </a:stretch>
          </p:blipFill>
          <p:spPr>
            <a:xfrm>
              <a:off x="850493" y="3431794"/>
              <a:ext cx="656361" cy="221614"/>
            </a:xfrm>
            <a:prstGeom prst="rect">
              <a:avLst/>
            </a:prstGeom>
          </p:spPr>
        </p:pic>
        <p:pic>
          <p:nvPicPr>
            <p:cNvPr id="17" name="object 17"/>
            <p:cNvPicPr/>
            <p:nvPr/>
          </p:nvPicPr>
          <p:blipFill>
            <a:blip r:embed="rId14" cstate="print"/>
            <a:stretch>
              <a:fillRect/>
            </a:stretch>
          </p:blipFill>
          <p:spPr>
            <a:xfrm>
              <a:off x="1539240" y="3527515"/>
              <a:ext cx="60944" cy="19086"/>
            </a:xfrm>
            <a:prstGeom prst="rect">
              <a:avLst/>
            </a:prstGeom>
          </p:spPr>
        </p:pic>
        <p:pic>
          <p:nvPicPr>
            <p:cNvPr id="18" name="object 18"/>
            <p:cNvPicPr/>
            <p:nvPr/>
          </p:nvPicPr>
          <p:blipFill>
            <a:blip r:embed="rId15" cstate="print"/>
            <a:stretch>
              <a:fillRect/>
            </a:stretch>
          </p:blipFill>
          <p:spPr>
            <a:xfrm>
              <a:off x="1634363" y="3424809"/>
              <a:ext cx="1112012" cy="228599"/>
            </a:xfrm>
            <a:prstGeom prst="rect">
              <a:avLst/>
            </a:prstGeom>
          </p:spPr>
        </p:pic>
      </p:grpSp>
      <p:grpSp>
        <p:nvGrpSpPr>
          <p:cNvPr id="19" name="object 19"/>
          <p:cNvGrpSpPr/>
          <p:nvPr/>
        </p:nvGrpSpPr>
        <p:grpSpPr>
          <a:xfrm>
            <a:off x="2191511" y="1270"/>
            <a:ext cx="9733915" cy="6155690"/>
            <a:chOff x="2191511" y="1270"/>
            <a:chExt cx="9733915" cy="6155690"/>
          </a:xfrm>
        </p:grpSpPr>
        <p:pic>
          <p:nvPicPr>
            <p:cNvPr id="20" name="object 20"/>
            <p:cNvPicPr/>
            <p:nvPr/>
          </p:nvPicPr>
          <p:blipFill>
            <a:blip r:embed="rId16" cstate="print"/>
            <a:stretch>
              <a:fillRect/>
            </a:stretch>
          </p:blipFill>
          <p:spPr>
            <a:xfrm>
              <a:off x="2191511" y="3936491"/>
              <a:ext cx="3136391" cy="1763268"/>
            </a:xfrm>
            <a:prstGeom prst="rect">
              <a:avLst/>
            </a:prstGeom>
          </p:spPr>
        </p:pic>
        <p:pic>
          <p:nvPicPr>
            <p:cNvPr id="21" name="object 21"/>
            <p:cNvPicPr/>
            <p:nvPr/>
          </p:nvPicPr>
          <p:blipFill>
            <a:blip r:embed="rId17" cstate="print"/>
            <a:stretch>
              <a:fillRect/>
            </a:stretch>
          </p:blipFill>
          <p:spPr>
            <a:xfrm>
              <a:off x="3383279" y="12696"/>
              <a:ext cx="8542020" cy="6144263"/>
            </a:xfrm>
            <a:prstGeom prst="rect">
              <a:avLst/>
            </a:prstGeom>
          </p:spPr>
        </p:pic>
        <p:pic>
          <p:nvPicPr>
            <p:cNvPr id="22" name="object 22"/>
            <p:cNvPicPr/>
            <p:nvPr/>
          </p:nvPicPr>
          <p:blipFill>
            <a:blip r:embed="rId18" cstate="print"/>
            <a:stretch>
              <a:fillRect/>
            </a:stretch>
          </p:blipFill>
          <p:spPr>
            <a:xfrm>
              <a:off x="3566413" y="1270"/>
              <a:ext cx="8184896" cy="5981700"/>
            </a:xfrm>
            <a:prstGeom prst="rect">
              <a:avLst/>
            </a:prstGeom>
          </p:spPr>
        </p:pic>
        <p:pic>
          <p:nvPicPr>
            <p:cNvPr id="23" name="object 23"/>
            <p:cNvPicPr/>
            <p:nvPr/>
          </p:nvPicPr>
          <p:blipFill>
            <a:blip r:embed="rId19" cstate="print"/>
            <a:stretch>
              <a:fillRect/>
            </a:stretch>
          </p:blipFill>
          <p:spPr>
            <a:xfrm>
              <a:off x="2233294" y="884300"/>
              <a:ext cx="1004824" cy="369697"/>
            </a:xfrm>
            <a:prstGeom prst="rect">
              <a:avLst/>
            </a:prstGeom>
          </p:spPr>
        </p:pic>
      </p:grpSp>
      <p:pic>
        <p:nvPicPr>
          <p:cNvPr id="24" name="object 24"/>
          <p:cNvPicPr/>
          <p:nvPr/>
        </p:nvPicPr>
        <p:blipFill>
          <a:blip r:embed="rId20" cstate="print"/>
          <a:stretch>
            <a:fillRect/>
          </a:stretch>
        </p:blipFill>
        <p:spPr>
          <a:xfrm>
            <a:off x="1645411" y="1436116"/>
            <a:ext cx="496062" cy="201803"/>
          </a:xfrm>
          <a:prstGeom prst="rect">
            <a:avLst/>
          </a:prstGeom>
        </p:spPr>
      </p:pic>
      <p:grpSp>
        <p:nvGrpSpPr>
          <p:cNvPr id="25" name="object 25"/>
          <p:cNvGrpSpPr/>
          <p:nvPr/>
        </p:nvGrpSpPr>
        <p:grpSpPr>
          <a:xfrm>
            <a:off x="2165604" y="1436116"/>
            <a:ext cx="227965" cy="201930"/>
            <a:chOff x="2165604" y="1436116"/>
            <a:chExt cx="227965" cy="201930"/>
          </a:xfrm>
        </p:grpSpPr>
        <p:pic>
          <p:nvPicPr>
            <p:cNvPr id="26" name="object 26"/>
            <p:cNvPicPr/>
            <p:nvPr/>
          </p:nvPicPr>
          <p:blipFill>
            <a:blip r:embed="rId21" cstate="print"/>
            <a:stretch>
              <a:fillRect/>
            </a:stretch>
          </p:blipFill>
          <p:spPr>
            <a:xfrm>
              <a:off x="2275459" y="1436116"/>
              <a:ext cx="118110" cy="201803"/>
            </a:xfrm>
            <a:prstGeom prst="rect">
              <a:avLst/>
            </a:prstGeom>
          </p:spPr>
        </p:pic>
        <p:pic>
          <p:nvPicPr>
            <p:cNvPr id="27" name="object 27"/>
            <p:cNvPicPr/>
            <p:nvPr/>
          </p:nvPicPr>
          <p:blipFill>
            <a:blip r:embed="rId22" cstate="print"/>
            <a:stretch>
              <a:fillRect/>
            </a:stretch>
          </p:blipFill>
          <p:spPr>
            <a:xfrm>
              <a:off x="2165604" y="1546814"/>
              <a:ext cx="74353" cy="23286"/>
            </a:xfrm>
            <a:prstGeom prst="rect">
              <a:avLst/>
            </a:prstGeom>
          </p:spPr>
        </p:pic>
      </p:grpSp>
      <p:pic>
        <p:nvPicPr>
          <p:cNvPr id="28" name="object 28"/>
          <p:cNvPicPr/>
          <p:nvPr/>
        </p:nvPicPr>
        <p:blipFill>
          <a:blip r:embed="rId23" cstate="print"/>
          <a:stretch>
            <a:fillRect/>
          </a:stretch>
        </p:blipFill>
        <p:spPr>
          <a:xfrm>
            <a:off x="2645410" y="1436116"/>
            <a:ext cx="597407" cy="201803"/>
          </a:xfrm>
          <a:prstGeom prst="rect">
            <a:avLst/>
          </a:prstGeom>
        </p:spPr>
      </p:pic>
      <p:pic>
        <p:nvPicPr>
          <p:cNvPr id="29" name="object 29"/>
          <p:cNvPicPr/>
          <p:nvPr/>
        </p:nvPicPr>
        <p:blipFill>
          <a:blip r:embed="rId24" cstate="print"/>
          <a:stretch>
            <a:fillRect/>
          </a:stretch>
        </p:blipFill>
        <p:spPr>
          <a:xfrm>
            <a:off x="2515107" y="1449832"/>
            <a:ext cx="17612" cy="185927"/>
          </a:xfrm>
          <a:prstGeom prst="rect">
            <a:avLst/>
          </a:prstGeom>
        </p:spPr>
      </p:pic>
      <p:grpSp>
        <p:nvGrpSpPr>
          <p:cNvPr id="30" name="object 30"/>
          <p:cNvGrpSpPr/>
          <p:nvPr/>
        </p:nvGrpSpPr>
        <p:grpSpPr>
          <a:xfrm>
            <a:off x="6091428" y="1091183"/>
            <a:ext cx="3136900" cy="2900680"/>
            <a:chOff x="6091428" y="1091183"/>
            <a:chExt cx="3136900" cy="2900680"/>
          </a:xfrm>
        </p:grpSpPr>
        <p:pic>
          <p:nvPicPr>
            <p:cNvPr id="31" name="object 31"/>
            <p:cNvPicPr/>
            <p:nvPr/>
          </p:nvPicPr>
          <p:blipFill>
            <a:blip r:embed="rId25" cstate="print"/>
            <a:stretch>
              <a:fillRect/>
            </a:stretch>
          </p:blipFill>
          <p:spPr>
            <a:xfrm>
              <a:off x="6775704" y="1278635"/>
              <a:ext cx="1767840" cy="1223772"/>
            </a:xfrm>
            <a:prstGeom prst="rect">
              <a:avLst/>
            </a:prstGeom>
          </p:spPr>
        </p:pic>
        <p:pic>
          <p:nvPicPr>
            <p:cNvPr id="32" name="object 32"/>
            <p:cNvPicPr/>
            <p:nvPr/>
          </p:nvPicPr>
          <p:blipFill>
            <a:blip r:embed="rId16" cstate="print"/>
            <a:stretch>
              <a:fillRect/>
            </a:stretch>
          </p:blipFill>
          <p:spPr>
            <a:xfrm>
              <a:off x="6091428" y="2226563"/>
              <a:ext cx="3136392" cy="1764792"/>
            </a:xfrm>
            <a:prstGeom prst="rect">
              <a:avLst/>
            </a:prstGeom>
          </p:spPr>
        </p:pic>
        <p:sp>
          <p:nvSpPr>
            <p:cNvPr id="33" name="object 33"/>
            <p:cNvSpPr/>
            <p:nvPr/>
          </p:nvSpPr>
          <p:spPr>
            <a:xfrm>
              <a:off x="7277100" y="1091183"/>
              <a:ext cx="1073150" cy="798830"/>
            </a:xfrm>
            <a:custGeom>
              <a:avLst/>
              <a:gdLst/>
              <a:ahLst/>
              <a:cxnLst/>
              <a:rect l="l" t="t" r="r" b="b"/>
              <a:pathLst>
                <a:path w="1073150" h="798830">
                  <a:moveTo>
                    <a:pt x="1072896" y="0"/>
                  </a:moveTo>
                  <a:lnTo>
                    <a:pt x="0" y="0"/>
                  </a:lnTo>
                  <a:lnTo>
                    <a:pt x="0" y="798576"/>
                  </a:lnTo>
                  <a:lnTo>
                    <a:pt x="1072896" y="798576"/>
                  </a:lnTo>
                  <a:lnTo>
                    <a:pt x="1072896" y="0"/>
                  </a:lnTo>
                  <a:close/>
                </a:path>
              </a:pathLst>
            </a:custGeom>
            <a:solidFill>
              <a:srgbClr val="000000"/>
            </a:solidFill>
          </p:spPr>
          <p:txBody>
            <a:bodyPr wrap="square" lIns="0" tIns="0" rIns="0" bIns="0" rtlCol="0"/>
            <a:lstStyle/>
            <a:p>
              <a:endParaRPr/>
            </a:p>
          </p:txBody>
        </p:sp>
      </p:grpSp>
    </p:spTree>
    <p:extLst>
      <p:ext uri="{BB962C8B-B14F-4D97-AF65-F5344CB8AC3E}">
        <p14:creationId xmlns:p14="http://schemas.microsoft.com/office/powerpoint/2010/main" val="395267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35858" y="5545582"/>
            <a:ext cx="888365" cy="572135"/>
            <a:chOff x="2935858" y="5545582"/>
            <a:chExt cx="888365" cy="572135"/>
          </a:xfrm>
        </p:grpSpPr>
        <p:pic>
          <p:nvPicPr>
            <p:cNvPr id="3" name="object 3"/>
            <p:cNvPicPr/>
            <p:nvPr/>
          </p:nvPicPr>
          <p:blipFill>
            <a:blip r:embed="rId2" cstate="print"/>
            <a:stretch>
              <a:fillRect/>
            </a:stretch>
          </p:blipFill>
          <p:spPr>
            <a:xfrm>
              <a:off x="3360419" y="5655564"/>
              <a:ext cx="463359" cy="461860"/>
            </a:xfrm>
            <a:prstGeom prst="rect">
              <a:avLst/>
            </a:prstGeom>
          </p:spPr>
        </p:pic>
        <p:pic>
          <p:nvPicPr>
            <p:cNvPr id="4" name="object 4"/>
            <p:cNvPicPr/>
            <p:nvPr/>
          </p:nvPicPr>
          <p:blipFill>
            <a:blip r:embed="rId3" cstate="print"/>
            <a:stretch>
              <a:fillRect/>
            </a:stretch>
          </p:blipFill>
          <p:spPr>
            <a:xfrm>
              <a:off x="3503548" y="5798693"/>
              <a:ext cx="186181" cy="184657"/>
            </a:xfrm>
            <a:prstGeom prst="rect">
              <a:avLst/>
            </a:prstGeom>
          </p:spPr>
        </p:pic>
        <p:pic>
          <p:nvPicPr>
            <p:cNvPr id="5" name="object 5"/>
            <p:cNvPicPr/>
            <p:nvPr/>
          </p:nvPicPr>
          <p:blipFill>
            <a:blip r:embed="rId4" cstate="print"/>
            <a:stretch>
              <a:fillRect/>
            </a:stretch>
          </p:blipFill>
          <p:spPr>
            <a:xfrm>
              <a:off x="2935858" y="5545582"/>
              <a:ext cx="500633" cy="146634"/>
            </a:xfrm>
            <a:prstGeom prst="rect">
              <a:avLst/>
            </a:prstGeom>
          </p:spPr>
        </p:pic>
      </p:grpSp>
      <p:grpSp>
        <p:nvGrpSpPr>
          <p:cNvPr id="6" name="object 6"/>
          <p:cNvGrpSpPr/>
          <p:nvPr/>
        </p:nvGrpSpPr>
        <p:grpSpPr>
          <a:xfrm>
            <a:off x="2436241" y="5770435"/>
            <a:ext cx="645160" cy="118745"/>
            <a:chOff x="2436241" y="5770435"/>
            <a:chExt cx="645160" cy="118745"/>
          </a:xfrm>
        </p:grpSpPr>
        <p:pic>
          <p:nvPicPr>
            <p:cNvPr id="7" name="object 7"/>
            <p:cNvPicPr/>
            <p:nvPr/>
          </p:nvPicPr>
          <p:blipFill>
            <a:blip r:embed="rId5" cstate="print"/>
            <a:stretch>
              <a:fillRect/>
            </a:stretch>
          </p:blipFill>
          <p:spPr>
            <a:xfrm>
              <a:off x="2436241" y="5770435"/>
              <a:ext cx="322774" cy="88569"/>
            </a:xfrm>
            <a:prstGeom prst="rect">
              <a:avLst/>
            </a:prstGeom>
          </p:spPr>
        </p:pic>
        <p:pic>
          <p:nvPicPr>
            <p:cNvPr id="8" name="object 8"/>
            <p:cNvPicPr/>
            <p:nvPr/>
          </p:nvPicPr>
          <p:blipFill>
            <a:blip r:embed="rId6" cstate="print"/>
            <a:stretch>
              <a:fillRect/>
            </a:stretch>
          </p:blipFill>
          <p:spPr>
            <a:xfrm>
              <a:off x="2777617" y="5770435"/>
              <a:ext cx="303402" cy="118338"/>
            </a:xfrm>
            <a:prstGeom prst="rect">
              <a:avLst/>
            </a:prstGeom>
          </p:spPr>
        </p:pic>
      </p:grpSp>
      <p:pic>
        <p:nvPicPr>
          <p:cNvPr id="9" name="object 9"/>
          <p:cNvPicPr/>
          <p:nvPr/>
        </p:nvPicPr>
        <p:blipFill>
          <a:blip r:embed="rId7" cstate="print"/>
          <a:stretch>
            <a:fillRect/>
          </a:stretch>
        </p:blipFill>
        <p:spPr>
          <a:xfrm>
            <a:off x="3135757" y="5773940"/>
            <a:ext cx="8084" cy="85343"/>
          </a:xfrm>
          <a:prstGeom prst="rect">
            <a:avLst/>
          </a:prstGeom>
        </p:spPr>
      </p:pic>
      <p:pic>
        <p:nvPicPr>
          <p:cNvPr id="10" name="object 10"/>
          <p:cNvPicPr/>
          <p:nvPr/>
        </p:nvPicPr>
        <p:blipFill>
          <a:blip r:embed="rId8" cstate="print"/>
          <a:stretch>
            <a:fillRect/>
          </a:stretch>
        </p:blipFill>
        <p:spPr>
          <a:xfrm>
            <a:off x="3199510" y="5768454"/>
            <a:ext cx="249047" cy="92036"/>
          </a:xfrm>
          <a:prstGeom prst="rect">
            <a:avLst/>
          </a:prstGeom>
        </p:spPr>
      </p:pic>
      <p:grpSp>
        <p:nvGrpSpPr>
          <p:cNvPr id="11" name="object 11"/>
          <p:cNvGrpSpPr/>
          <p:nvPr/>
        </p:nvGrpSpPr>
        <p:grpSpPr>
          <a:xfrm>
            <a:off x="3320288" y="4675504"/>
            <a:ext cx="1512570" cy="1451610"/>
            <a:chOff x="3320288" y="4675504"/>
            <a:chExt cx="1512570" cy="1451610"/>
          </a:xfrm>
        </p:grpSpPr>
        <p:pic>
          <p:nvPicPr>
            <p:cNvPr id="12" name="object 12"/>
            <p:cNvPicPr/>
            <p:nvPr/>
          </p:nvPicPr>
          <p:blipFill>
            <a:blip r:embed="rId9" cstate="print"/>
            <a:stretch>
              <a:fillRect/>
            </a:stretch>
          </p:blipFill>
          <p:spPr>
            <a:xfrm>
              <a:off x="3494532" y="4788446"/>
              <a:ext cx="1338072" cy="1338071"/>
            </a:xfrm>
            <a:prstGeom prst="rect">
              <a:avLst/>
            </a:prstGeom>
          </p:spPr>
        </p:pic>
        <p:sp>
          <p:nvSpPr>
            <p:cNvPr id="13" name="object 13"/>
            <p:cNvSpPr/>
            <p:nvPr/>
          </p:nvSpPr>
          <p:spPr>
            <a:xfrm>
              <a:off x="3669792" y="4963667"/>
              <a:ext cx="996950" cy="996950"/>
            </a:xfrm>
            <a:custGeom>
              <a:avLst/>
              <a:gdLst/>
              <a:ahLst/>
              <a:cxnLst/>
              <a:rect l="l" t="t" r="r" b="b"/>
              <a:pathLst>
                <a:path w="996950" h="996950">
                  <a:moveTo>
                    <a:pt x="498348" y="0"/>
                  </a:moveTo>
                  <a:lnTo>
                    <a:pt x="450357" y="2281"/>
                  </a:lnTo>
                  <a:lnTo>
                    <a:pt x="403656" y="8986"/>
                  </a:lnTo>
                  <a:lnTo>
                    <a:pt x="358453" y="19906"/>
                  </a:lnTo>
                  <a:lnTo>
                    <a:pt x="314959" y="34832"/>
                  </a:lnTo>
                  <a:lnTo>
                    <a:pt x="273381" y="53555"/>
                  </a:lnTo>
                  <a:lnTo>
                    <a:pt x="233929" y="75866"/>
                  </a:lnTo>
                  <a:lnTo>
                    <a:pt x="196812" y="101556"/>
                  </a:lnTo>
                  <a:lnTo>
                    <a:pt x="162238" y="130416"/>
                  </a:lnTo>
                  <a:lnTo>
                    <a:pt x="130416" y="162238"/>
                  </a:lnTo>
                  <a:lnTo>
                    <a:pt x="101556" y="196812"/>
                  </a:lnTo>
                  <a:lnTo>
                    <a:pt x="75866" y="233929"/>
                  </a:lnTo>
                  <a:lnTo>
                    <a:pt x="53555" y="273381"/>
                  </a:lnTo>
                  <a:lnTo>
                    <a:pt x="34832" y="314959"/>
                  </a:lnTo>
                  <a:lnTo>
                    <a:pt x="19906" y="358453"/>
                  </a:lnTo>
                  <a:lnTo>
                    <a:pt x="8986" y="403656"/>
                  </a:lnTo>
                  <a:lnTo>
                    <a:pt x="2281" y="450357"/>
                  </a:lnTo>
                  <a:lnTo>
                    <a:pt x="0" y="498347"/>
                  </a:lnTo>
                  <a:lnTo>
                    <a:pt x="2281" y="546342"/>
                  </a:lnTo>
                  <a:lnTo>
                    <a:pt x="8986" y="593046"/>
                  </a:lnTo>
                  <a:lnTo>
                    <a:pt x="19906" y="638251"/>
                  </a:lnTo>
                  <a:lnTo>
                    <a:pt x="34832" y="681746"/>
                  </a:lnTo>
                  <a:lnTo>
                    <a:pt x="53555" y="723325"/>
                  </a:lnTo>
                  <a:lnTo>
                    <a:pt x="75866" y="762777"/>
                  </a:lnTo>
                  <a:lnTo>
                    <a:pt x="101556" y="799894"/>
                  </a:lnTo>
                  <a:lnTo>
                    <a:pt x="130416" y="834467"/>
                  </a:lnTo>
                  <a:lnTo>
                    <a:pt x="162238" y="866288"/>
                  </a:lnTo>
                  <a:lnTo>
                    <a:pt x="196812" y="895146"/>
                  </a:lnTo>
                  <a:lnTo>
                    <a:pt x="233929" y="920835"/>
                  </a:lnTo>
                  <a:lnTo>
                    <a:pt x="273381" y="943145"/>
                  </a:lnTo>
                  <a:lnTo>
                    <a:pt x="314959" y="961866"/>
                  </a:lnTo>
                  <a:lnTo>
                    <a:pt x="358453" y="976791"/>
                  </a:lnTo>
                  <a:lnTo>
                    <a:pt x="403656" y="987710"/>
                  </a:lnTo>
                  <a:lnTo>
                    <a:pt x="450357" y="994414"/>
                  </a:lnTo>
                  <a:lnTo>
                    <a:pt x="498348" y="996695"/>
                  </a:lnTo>
                  <a:lnTo>
                    <a:pt x="546338" y="994414"/>
                  </a:lnTo>
                  <a:lnTo>
                    <a:pt x="593039" y="987710"/>
                  </a:lnTo>
                  <a:lnTo>
                    <a:pt x="638242" y="976791"/>
                  </a:lnTo>
                  <a:lnTo>
                    <a:pt x="681736" y="961866"/>
                  </a:lnTo>
                  <a:lnTo>
                    <a:pt x="723314" y="943145"/>
                  </a:lnTo>
                  <a:lnTo>
                    <a:pt x="762766" y="920835"/>
                  </a:lnTo>
                  <a:lnTo>
                    <a:pt x="799883" y="895146"/>
                  </a:lnTo>
                  <a:lnTo>
                    <a:pt x="834457" y="866288"/>
                  </a:lnTo>
                  <a:lnTo>
                    <a:pt x="866279" y="834467"/>
                  </a:lnTo>
                  <a:lnTo>
                    <a:pt x="895139" y="799894"/>
                  </a:lnTo>
                  <a:lnTo>
                    <a:pt x="920829" y="762777"/>
                  </a:lnTo>
                  <a:lnTo>
                    <a:pt x="943140" y="723325"/>
                  </a:lnTo>
                  <a:lnTo>
                    <a:pt x="961863" y="681746"/>
                  </a:lnTo>
                  <a:lnTo>
                    <a:pt x="976789" y="638251"/>
                  </a:lnTo>
                  <a:lnTo>
                    <a:pt x="987709" y="593046"/>
                  </a:lnTo>
                  <a:lnTo>
                    <a:pt x="994414" y="546342"/>
                  </a:lnTo>
                  <a:lnTo>
                    <a:pt x="996696" y="498347"/>
                  </a:lnTo>
                  <a:lnTo>
                    <a:pt x="994414" y="450357"/>
                  </a:lnTo>
                  <a:lnTo>
                    <a:pt x="987709" y="403656"/>
                  </a:lnTo>
                  <a:lnTo>
                    <a:pt x="976789" y="358453"/>
                  </a:lnTo>
                  <a:lnTo>
                    <a:pt x="961863" y="314959"/>
                  </a:lnTo>
                  <a:lnTo>
                    <a:pt x="943140" y="273381"/>
                  </a:lnTo>
                  <a:lnTo>
                    <a:pt x="920829" y="233929"/>
                  </a:lnTo>
                  <a:lnTo>
                    <a:pt x="895139" y="196812"/>
                  </a:lnTo>
                  <a:lnTo>
                    <a:pt x="866279" y="162238"/>
                  </a:lnTo>
                  <a:lnTo>
                    <a:pt x="834457" y="130416"/>
                  </a:lnTo>
                  <a:lnTo>
                    <a:pt x="799883" y="101556"/>
                  </a:lnTo>
                  <a:lnTo>
                    <a:pt x="762766" y="75866"/>
                  </a:lnTo>
                  <a:lnTo>
                    <a:pt x="723314" y="53555"/>
                  </a:lnTo>
                  <a:lnTo>
                    <a:pt x="681736" y="34832"/>
                  </a:lnTo>
                  <a:lnTo>
                    <a:pt x="638242" y="19906"/>
                  </a:lnTo>
                  <a:lnTo>
                    <a:pt x="593039" y="8986"/>
                  </a:lnTo>
                  <a:lnTo>
                    <a:pt x="546338" y="2281"/>
                  </a:lnTo>
                  <a:lnTo>
                    <a:pt x="498348" y="0"/>
                  </a:lnTo>
                  <a:close/>
                </a:path>
              </a:pathLst>
            </a:custGeom>
            <a:solidFill>
              <a:srgbClr val="000000"/>
            </a:solidFill>
          </p:spPr>
          <p:txBody>
            <a:bodyPr wrap="square" lIns="0" tIns="0" rIns="0" bIns="0" rtlCol="0"/>
            <a:lstStyle/>
            <a:p>
              <a:endParaRPr/>
            </a:p>
          </p:txBody>
        </p:sp>
        <p:sp>
          <p:nvSpPr>
            <p:cNvPr id="14" name="object 14"/>
            <p:cNvSpPr/>
            <p:nvPr/>
          </p:nvSpPr>
          <p:spPr>
            <a:xfrm>
              <a:off x="3669792" y="4963667"/>
              <a:ext cx="996950" cy="996950"/>
            </a:xfrm>
            <a:custGeom>
              <a:avLst/>
              <a:gdLst/>
              <a:ahLst/>
              <a:cxnLst/>
              <a:rect l="l" t="t" r="r" b="b"/>
              <a:pathLst>
                <a:path w="996950" h="996950">
                  <a:moveTo>
                    <a:pt x="0" y="498347"/>
                  </a:moveTo>
                  <a:lnTo>
                    <a:pt x="2281" y="450357"/>
                  </a:lnTo>
                  <a:lnTo>
                    <a:pt x="8986" y="403656"/>
                  </a:lnTo>
                  <a:lnTo>
                    <a:pt x="19906" y="358453"/>
                  </a:lnTo>
                  <a:lnTo>
                    <a:pt x="34832" y="314959"/>
                  </a:lnTo>
                  <a:lnTo>
                    <a:pt x="53555" y="273381"/>
                  </a:lnTo>
                  <a:lnTo>
                    <a:pt x="75866" y="233929"/>
                  </a:lnTo>
                  <a:lnTo>
                    <a:pt x="101556" y="196812"/>
                  </a:lnTo>
                  <a:lnTo>
                    <a:pt x="130416" y="162238"/>
                  </a:lnTo>
                  <a:lnTo>
                    <a:pt x="162238" y="130416"/>
                  </a:lnTo>
                  <a:lnTo>
                    <a:pt x="196812" y="101556"/>
                  </a:lnTo>
                  <a:lnTo>
                    <a:pt x="233929" y="75866"/>
                  </a:lnTo>
                  <a:lnTo>
                    <a:pt x="273381" y="53555"/>
                  </a:lnTo>
                  <a:lnTo>
                    <a:pt x="314959" y="34832"/>
                  </a:lnTo>
                  <a:lnTo>
                    <a:pt x="358453" y="19906"/>
                  </a:lnTo>
                  <a:lnTo>
                    <a:pt x="403656" y="8986"/>
                  </a:lnTo>
                  <a:lnTo>
                    <a:pt x="450357" y="2281"/>
                  </a:lnTo>
                  <a:lnTo>
                    <a:pt x="498348" y="0"/>
                  </a:lnTo>
                  <a:lnTo>
                    <a:pt x="546338" y="2281"/>
                  </a:lnTo>
                  <a:lnTo>
                    <a:pt x="593039" y="8986"/>
                  </a:lnTo>
                  <a:lnTo>
                    <a:pt x="638242" y="19906"/>
                  </a:lnTo>
                  <a:lnTo>
                    <a:pt x="681736" y="34832"/>
                  </a:lnTo>
                  <a:lnTo>
                    <a:pt x="723314" y="53555"/>
                  </a:lnTo>
                  <a:lnTo>
                    <a:pt x="762766" y="75866"/>
                  </a:lnTo>
                  <a:lnTo>
                    <a:pt x="799883" y="101556"/>
                  </a:lnTo>
                  <a:lnTo>
                    <a:pt x="834457" y="130416"/>
                  </a:lnTo>
                  <a:lnTo>
                    <a:pt x="866279" y="162238"/>
                  </a:lnTo>
                  <a:lnTo>
                    <a:pt x="895139" y="196812"/>
                  </a:lnTo>
                  <a:lnTo>
                    <a:pt x="920829" y="233929"/>
                  </a:lnTo>
                  <a:lnTo>
                    <a:pt x="943140" y="273381"/>
                  </a:lnTo>
                  <a:lnTo>
                    <a:pt x="961863" y="314959"/>
                  </a:lnTo>
                  <a:lnTo>
                    <a:pt x="976789" y="358453"/>
                  </a:lnTo>
                  <a:lnTo>
                    <a:pt x="987709" y="403656"/>
                  </a:lnTo>
                  <a:lnTo>
                    <a:pt x="994414" y="450357"/>
                  </a:lnTo>
                  <a:lnTo>
                    <a:pt x="996696" y="498347"/>
                  </a:lnTo>
                  <a:lnTo>
                    <a:pt x="994414" y="546342"/>
                  </a:lnTo>
                  <a:lnTo>
                    <a:pt x="987709" y="593046"/>
                  </a:lnTo>
                  <a:lnTo>
                    <a:pt x="976789" y="638251"/>
                  </a:lnTo>
                  <a:lnTo>
                    <a:pt x="961863" y="681746"/>
                  </a:lnTo>
                  <a:lnTo>
                    <a:pt x="943140" y="723325"/>
                  </a:lnTo>
                  <a:lnTo>
                    <a:pt x="920829" y="762777"/>
                  </a:lnTo>
                  <a:lnTo>
                    <a:pt x="895139" y="799894"/>
                  </a:lnTo>
                  <a:lnTo>
                    <a:pt x="866279" y="834467"/>
                  </a:lnTo>
                  <a:lnTo>
                    <a:pt x="834457" y="866288"/>
                  </a:lnTo>
                  <a:lnTo>
                    <a:pt x="799883" y="895146"/>
                  </a:lnTo>
                  <a:lnTo>
                    <a:pt x="762766" y="920835"/>
                  </a:lnTo>
                  <a:lnTo>
                    <a:pt x="723314" y="943145"/>
                  </a:lnTo>
                  <a:lnTo>
                    <a:pt x="681736" y="961866"/>
                  </a:lnTo>
                  <a:lnTo>
                    <a:pt x="638242" y="976791"/>
                  </a:lnTo>
                  <a:lnTo>
                    <a:pt x="593039" y="987710"/>
                  </a:lnTo>
                  <a:lnTo>
                    <a:pt x="546338" y="994414"/>
                  </a:lnTo>
                  <a:lnTo>
                    <a:pt x="498348" y="996695"/>
                  </a:lnTo>
                  <a:lnTo>
                    <a:pt x="450357" y="994414"/>
                  </a:lnTo>
                  <a:lnTo>
                    <a:pt x="403656" y="987710"/>
                  </a:lnTo>
                  <a:lnTo>
                    <a:pt x="358453" y="976791"/>
                  </a:lnTo>
                  <a:lnTo>
                    <a:pt x="314959" y="961866"/>
                  </a:lnTo>
                  <a:lnTo>
                    <a:pt x="273381" y="943145"/>
                  </a:lnTo>
                  <a:lnTo>
                    <a:pt x="233929" y="920835"/>
                  </a:lnTo>
                  <a:lnTo>
                    <a:pt x="196812" y="895146"/>
                  </a:lnTo>
                  <a:lnTo>
                    <a:pt x="162238" y="866288"/>
                  </a:lnTo>
                  <a:lnTo>
                    <a:pt x="130416" y="834467"/>
                  </a:lnTo>
                  <a:lnTo>
                    <a:pt x="101556" y="799894"/>
                  </a:lnTo>
                  <a:lnTo>
                    <a:pt x="75866" y="762777"/>
                  </a:lnTo>
                  <a:lnTo>
                    <a:pt x="53555" y="723325"/>
                  </a:lnTo>
                  <a:lnTo>
                    <a:pt x="34832" y="681746"/>
                  </a:lnTo>
                  <a:lnTo>
                    <a:pt x="19906" y="638251"/>
                  </a:lnTo>
                  <a:lnTo>
                    <a:pt x="8986" y="593046"/>
                  </a:lnTo>
                  <a:lnTo>
                    <a:pt x="2281" y="546342"/>
                  </a:lnTo>
                  <a:lnTo>
                    <a:pt x="0" y="498347"/>
                  </a:lnTo>
                  <a:close/>
                </a:path>
              </a:pathLst>
            </a:custGeom>
            <a:ln w="57149">
              <a:solidFill>
                <a:srgbClr val="7E7E7E"/>
              </a:solidFill>
            </a:ln>
          </p:spPr>
          <p:txBody>
            <a:bodyPr wrap="square" lIns="0" tIns="0" rIns="0" bIns="0" rtlCol="0"/>
            <a:lstStyle/>
            <a:p>
              <a:endParaRPr/>
            </a:p>
          </p:txBody>
        </p:sp>
        <p:pic>
          <p:nvPicPr>
            <p:cNvPr id="15" name="object 15"/>
            <p:cNvPicPr/>
            <p:nvPr/>
          </p:nvPicPr>
          <p:blipFill>
            <a:blip r:embed="rId10" cstate="print"/>
            <a:stretch>
              <a:fillRect/>
            </a:stretch>
          </p:blipFill>
          <p:spPr>
            <a:xfrm>
              <a:off x="3320288" y="4675504"/>
              <a:ext cx="371856" cy="182118"/>
            </a:xfrm>
            <a:prstGeom prst="rect">
              <a:avLst/>
            </a:prstGeom>
          </p:spPr>
        </p:pic>
      </p:grpSp>
      <p:grpSp>
        <p:nvGrpSpPr>
          <p:cNvPr id="16" name="object 16"/>
          <p:cNvGrpSpPr/>
          <p:nvPr/>
        </p:nvGrpSpPr>
        <p:grpSpPr>
          <a:xfrm>
            <a:off x="2430398" y="4951603"/>
            <a:ext cx="795020" cy="147955"/>
            <a:chOff x="2430398" y="4951603"/>
            <a:chExt cx="795020" cy="147955"/>
          </a:xfrm>
        </p:grpSpPr>
        <p:pic>
          <p:nvPicPr>
            <p:cNvPr id="17" name="object 17"/>
            <p:cNvPicPr/>
            <p:nvPr/>
          </p:nvPicPr>
          <p:blipFill>
            <a:blip r:embed="rId11" cstate="print"/>
            <a:stretch>
              <a:fillRect/>
            </a:stretch>
          </p:blipFill>
          <p:spPr>
            <a:xfrm>
              <a:off x="2886582" y="5015458"/>
              <a:ext cx="40629" cy="12725"/>
            </a:xfrm>
            <a:prstGeom prst="rect">
              <a:avLst/>
            </a:prstGeom>
          </p:spPr>
        </p:pic>
        <p:pic>
          <p:nvPicPr>
            <p:cNvPr id="18" name="object 18"/>
            <p:cNvPicPr/>
            <p:nvPr/>
          </p:nvPicPr>
          <p:blipFill>
            <a:blip r:embed="rId12" cstate="print"/>
            <a:stretch>
              <a:fillRect/>
            </a:stretch>
          </p:blipFill>
          <p:spPr>
            <a:xfrm>
              <a:off x="2430398" y="4951603"/>
              <a:ext cx="434594" cy="147701"/>
            </a:xfrm>
            <a:prstGeom prst="rect">
              <a:avLst/>
            </a:prstGeom>
          </p:spPr>
        </p:pic>
        <p:pic>
          <p:nvPicPr>
            <p:cNvPr id="19" name="object 19"/>
            <p:cNvPicPr/>
            <p:nvPr/>
          </p:nvPicPr>
          <p:blipFill>
            <a:blip r:embed="rId13" cstate="print"/>
            <a:stretch>
              <a:fillRect/>
            </a:stretch>
          </p:blipFill>
          <p:spPr>
            <a:xfrm>
              <a:off x="2949955" y="4954905"/>
              <a:ext cx="275336" cy="110236"/>
            </a:xfrm>
            <a:prstGeom prst="rect">
              <a:avLst/>
            </a:prstGeom>
          </p:spPr>
        </p:pic>
      </p:grpSp>
      <p:pic>
        <p:nvPicPr>
          <p:cNvPr id="20" name="object 20"/>
          <p:cNvPicPr/>
          <p:nvPr/>
        </p:nvPicPr>
        <p:blipFill>
          <a:blip r:embed="rId14" cstate="print"/>
          <a:stretch>
            <a:fillRect/>
          </a:stretch>
        </p:blipFill>
        <p:spPr>
          <a:xfrm>
            <a:off x="3296665" y="4962525"/>
            <a:ext cx="9672" cy="102107"/>
          </a:xfrm>
          <a:prstGeom prst="rect">
            <a:avLst/>
          </a:prstGeom>
        </p:spPr>
      </p:pic>
      <p:pic>
        <p:nvPicPr>
          <p:cNvPr id="21" name="object 21"/>
          <p:cNvPicPr/>
          <p:nvPr/>
        </p:nvPicPr>
        <p:blipFill>
          <a:blip r:embed="rId15" cstate="print"/>
          <a:stretch>
            <a:fillRect/>
          </a:stretch>
        </p:blipFill>
        <p:spPr>
          <a:xfrm>
            <a:off x="3370834" y="4954904"/>
            <a:ext cx="327532" cy="110236"/>
          </a:xfrm>
          <a:prstGeom prst="rect">
            <a:avLst/>
          </a:prstGeom>
        </p:spPr>
      </p:pic>
      <p:grpSp>
        <p:nvGrpSpPr>
          <p:cNvPr id="22" name="object 22"/>
          <p:cNvGrpSpPr/>
          <p:nvPr/>
        </p:nvGrpSpPr>
        <p:grpSpPr>
          <a:xfrm>
            <a:off x="3217164" y="2589288"/>
            <a:ext cx="4110354" cy="3550920"/>
            <a:chOff x="3217164" y="2589288"/>
            <a:chExt cx="4110354" cy="3550920"/>
          </a:xfrm>
        </p:grpSpPr>
        <p:pic>
          <p:nvPicPr>
            <p:cNvPr id="23" name="object 23"/>
            <p:cNvPicPr/>
            <p:nvPr/>
          </p:nvPicPr>
          <p:blipFill>
            <a:blip r:embed="rId16" cstate="print"/>
            <a:stretch>
              <a:fillRect/>
            </a:stretch>
          </p:blipFill>
          <p:spPr>
            <a:xfrm>
              <a:off x="3776472" y="2589288"/>
              <a:ext cx="3550920" cy="3550920"/>
            </a:xfrm>
            <a:prstGeom prst="rect">
              <a:avLst/>
            </a:prstGeom>
          </p:spPr>
        </p:pic>
        <p:sp>
          <p:nvSpPr>
            <p:cNvPr id="24" name="object 24"/>
            <p:cNvSpPr/>
            <p:nvPr/>
          </p:nvSpPr>
          <p:spPr>
            <a:xfrm>
              <a:off x="3965448" y="2778252"/>
              <a:ext cx="3182620" cy="3182620"/>
            </a:xfrm>
            <a:custGeom>
              <a:avLst/>
              <a:gdLst/>
              <a:ahLst/>
              <a:cxnLst/>
              <a:rect l="l" t="t" r="r" b="b"/>
              <a:pathLst>
                <a:path w="3182620" h="3182620">
                  <a:moveTo>
                    <a:pt x="1591055" y="0"/>
                  </a:moveTo>
                  <a:lnTo>
                    <a:pt x="1542413" y="729"/>
                  </a:lnTo>
                  <a:lnTo>
                    <a:pt x="1494133" y="2903"/>
                  </a:lnTo>
                  <a:lnTo>
                    <a:pt x="1446237" y="6502"/>
                  </a:lnTo>
                  <a:lnTo>
                    <a:pt x="1398746" y="11503"/>
                  </a:lnTo>
                  <a:lnTo>
                    <a:pt x="1351681" y="17888"/>
                  </a:lnTo>
                  <a:lnTo>
                    <a:pt x="1305062" y="25634"/>
                  </a:lnTo>
                  <a:lnTo>
                    <a:pt x="1258910" y="34721"/>
                  </a:lnTo>
                  <a:lnTo>
                    <a:pt x="1213246" y="45127"/>
                  </a:lnTo>
                  <a:lnTo>
                    <a:pt x="1168091" y="56834"/>
                  </a:lnTo>
                  <a:lnTo>
                    <a:pt x="1123465" y="69819"/>
                  </a:lnTo>
                  <a:lnTo>
                    <a:pt x="1079390" y="84061"/>
                  </a:lnTo>
                  <a:lnTo>
                    <a:pt x="1035886" y="99540"/>
                  </a:lnTo>
                  <a:lnTo>
                    <a:pt x="992974" y="116236"/>
                  </a:lnTo>
                  <a:lnTo>
                    <a:pt x="950674" y="134126"/>
                  </a:lnTo>
                  <a:lnTo>
                    <a:pt x="909008" y="153192"/>
                  </a:lnTo>
                  <a:lnTo>
                    <a:pt x="867997" y="173410"/>
                  </a:lnTo>
                  <a:lnTo>
                    <a:pt x="827661" y="194762"/>
                  </a:lnTo>
                  <a:lnTo>
                    <a:pt x="788020" y="217226"/>
                  </a:lnTo>
                  <a:lnTo>
                    <a:pt x="749097" y="240781"/>
                  </a:lnTo>
                  <a:lnTo>
                    <a:pt x="710911" y="265406"/>
                  </a:lnTo>
                  <a:lnTo>
                    <a:pt x="673484" y="291082"/>
                  </a:lnTo>
                  <a:lnTo>
                    <a:pt x="636835" y="317786"/>
                  </a:lnTo>
                  <a:lnTo>
                    <a:pt x="600987" y="345498"/>
                  </a:lnTo>
                  <a:lnTo>
                    <a:pt x="565960" y="374197"/>
                  </a:lnTo>
                  <a:lnTo>
                    <a:pt x="531774" y="403863"/>
                  </a:lnTo>
                  <a:lnTo>
                    <a:pt x="498450" y="434474"/>
                  </a:lnTo>
                  <a:lnTo>
                    <a:pt x="466010" y="466010"/>
                  </a:lnTo>
                  <a:lnTo>
                    <a:pt x="434474" y="498450"/>
                  </a:lnTo>
                  <a:lnTo>
                    <a:pt x="403863" y="531774"/>
                  </a:lnTo>
                  <a:lnTo>
                    <a:pt x="374197" y="565960"/>
                  </a:lnTo>
                  <a:lnTo>
                    <a:pt x="345498" y="600987"/>
                  </a:lnTo>
                  <a:lnTo>
                    <a:pt x="317786" y="636835"/>
                  </a:lnTo>
                  <a:lnTo>
                    <a:pt x="291082" y="673484"/>
                  </a:lnTo>
                  <a:lnTo>
                    <a:pt x="265406" y="710911"/>
                  </a:lnTo>
                  <a:lnTo>
                    <a:pt x="240781" y="749097"/>
                  </a:lnTo>
                  <a:lnTo>
                    <a:pt x="217226" y="788020"/>
                  </a:lnTo>
                  <a:lnTo>
                    <a:pt x="194762" y="827661"/>
                  </a:lnTo>
                  <a:lnTo>
                    <a:pt x="173410" y="867997"/>
                  </a:lnTo>
                  <a:lnTo>
                    <a:pt x="153192" y="909008"/>
                  </a:lnTo>
                  <a:lnTo>
                    <a:pt x="134126" y="950674"/>
                  </a:lnTo>
                  <a:lnTo>
                    <a:pt x="116236" y="992974"/>
                  </a:lnTo>
                  <a:lnTo>
                    <a:pt x="99540" y="1035886"/>
                  </a:lnTo>
                  <a:lnTo>
                    <a:pt x="84061" y="1079390"/>
                  </a:lnTo>
                  <a:lnTo>
                    <a:pt x="69819" y="1123465"/>
                  </a:lnTo>
                  <a:lnTo>
                    <a:pt x="56834" y="1168091"/>
                  </a:lnTo>
                  <a:lnTo>
                    <a:pt x="45127" y="1213246"/>
                  </a:lnTo>
                  <a:lnTo>
                    <a:pt x="34721" y="1258910"/>
                  </a:lnTo>
                  <a:lnTo>
                    <a:pt x="25634" y="1305062"/>
                  </a:lnTo>
                  <a:lnTo>
                    <a:pt x="17888" y="1351681"/>
                  </a:lnTo>
                  <a:lnTo>
                    <a:pt x="11503" y="1398746"/>
                  </a:lnTo>
                  <a:lnTo>
                    <a:pt x="6502" y="1446237"/>
                  </a:lnTo>
                  <a:lnTo>
                    <a:pt x="2903" y="1494133"/>
                  </a:lnTo>
                  <a:lnTo>
                    <a:pt x="729" y="1542413"/>
                  </a:lnTo>
                  <a:lnTo>
                    <a:pt x="0" y="1591056"/>
                  </a:lnTo>
                  <a:lnTo>
                    <a:pt x="729" y="1639698"/>
                  </a:lnTo>
                  <a:lnTo>
                    <a:pt x="2903" y="1687978"/>
                  </a:lnTo>
                  <a:lnTo>
                    <a:pt x="6502" y="1735874"/>
                  </a:lnTo>
                  <a:lnTo>
                    <a:pt x="11503" y="1783365"/>
                  </a:lnTo>
                  <a:lnTo>
                    <a:pt x="17888" y="1830430"/>
                  </a:lnTo>
                  <a:lnTo>
                    <a:pt x="25634" y="1877049"/>
                  </a:lnTo>
                  <a:lnTo>
                    <a:pt x="34721" y="1923201"/>
                  </a:lnTo>
                  <a:lnTo>
                    <a:pt x="45127" y="1968865"/>
                  </a:lnTo>
                  <a:lnTo>
                    <a:pt x="56834" y="2014020"/>
                  </a:lnTo>
                  <a:lnTo>
                    <a:pt x="69819" y="2058646"/>
                  </a:lnTo>
                  <a:lnTo>
                    <a:pt x="84061" y="2102721"/>
                  </a:lnTo>
                  <a:lnTo>
                    <a:pt x="99540" y="2146225"/>
                  </a:lnTo>
                  <a:lnTo>
                    <a:pt x="116236" y="2189137"/>
                  </a:lnTo>
                  <a:lnTo>
                    <a:pt x="134126" y="2231437"/>
                  </a:lnTo>
                  <a:lnTo>
                    <a:pt x="153192" y="2273103"/>
                  </a:lnTo>
                  <a:lnTo>
                    <a:pt x="173410" y="2314114"/>
                  </a:lnTo>
                  <a:lnTo>
                    <a:pt x="194762" y="2354450"/>
                  </a:lnTo>
                  <a:lnTo>
                    <a:pt x="217226" y="2394091"/>
                  </a:lnTo>
                  <a:lnTo>
                    <a:pt x="240781" y="2433014"/>
                  </a:lnTo>
                  <a:lnTo>
                    <a:pt x="265406" y="2471200"/>
                  </a:lnTo>
                  <a:lnTo>
                    <a:pt x="291082" y="2508627"/>
                  </a:lnTo>
                  <a:lnTo>
                    <a:pt x="317786" y="2545276"/>
                  </a:lnTo>
                  <a:lnTo>
                    <a:pt x="345498" y="2581124"/>
                  </a:lnTo>
                  <a:lnTo>
                    <a:pt x="374197" y="2616151"/>
                  </a:lnTo>
                  <a:lnTo>
                    <a:pt x="403863" y="2650337"/>
                  </a:lnTo>
                  <a:lnTo>
                    <a:pt x="434474" y="2683661"/>
                  </a:lnTo>
                  <a:lnTo>
                    <a:pt x="466010" y="2716101"/>
                  </a:lnTo>
                  <a:lnTo>
                    <a:pt x="498450" y="2747637"/>
                  </a:lnTo>
                  <a:lnTo>
                    <a:pt x="531774" y="2778248"/>
                  </a:lnTo>
                  <a:lnTo>
                    <a:pt x="565960" y="2807914"/>
                  </a:lnTo>
                  <a:lnTo>
                    <a:pt x="600987" y="2836613"/>
                  </a:lnTo>
                  <a:lnTo>
                    <a:pt x="636835" y="2864325"/>
                  </a:lnTo>
                  <a:lnTo>
                    <a:pt x="673484" y="2891029"/>
                  </a:lnTo>
                  <a:lnTo>
                    <a:pt x="710911" y="2916705"/>
                  </a:lnTo>
                  <a:lnTo>
                    <a:pt x="749097" y="2941330"/>
                  </a:lnTo>
                  <a:lnTo>
                    <a:pt x="788020" y="2964885"/>
                  </a:lnTo>
                  <a:lnTo>
                    <a:pt x="827661" y="2987349"/>
                  </a:lnTo>
                  <a:lnTo>
                    <a:pt x="867997" y="3008701"/>
                  </a:lnTo>
                  <a:lnTo>
                    <a:pt x="909008" y="3028919"/>
                  </a:lnTo>
                  <a:lnTo>
                    <a:pt x="950674" y="3047985"/>
                  </a:lnTo>
                  <a:lnTo>
                    <a:pt x="992974" y="3065875"/>
                  </a:lnTo>
                  <a:lnTo>
                    <a:pt x="1035886" y="3082571"/>
                  </a:lnTo>
                  <a:lnTo>
                    <a:pt x="1079390" y="3098050"/>
                  </a:lnTo>
                  <a:lnTo>
                    <a:pt x="1123465" y="3112292"/>
                  </a:lnTo>
                  <a:lnTo>
                    <a:pt x="1168091" y="3125277"/>
                  </a:lnTo>
                  <a:lnTo>
                    <a:pt x="1213246" y="3136984"/>
                  </a:lnTo>
                  <a:lnTo>
                    <a:pt x="1258910" y="3147390"/>
                  </a:lnTo>
                  <a:lnTo>
                    <a:pt x="1305062" y="3156477"/>
                  </a:lnTo>
                  <a:lnTo>
                    <a:pt x="1351681" y="3164223"/>
                  </a:lnTo>
                  <a:lnTo>
                    <a:pt x="1398746" y="3170608"/>
                  </a:lnTo>
                  <a:lnTo>
                    <a:pt x="1446237" y="3175609"/>
                  </a:lnTo>
                  <a:lnTo>
                    <a:pt x="1494133" y="3179208"/>
                  </a:lnTo>
                  <a:lnTo>
                    <a:pt x="1542413" y="3181382"/>
                  </a:lnTo>
                  <a:lnTo>
                    <a:pt x="1591055" y="3182112"/>
                  </a:lnTo>
                  <a:lnTo>
                    <a:pt x="1639698" y="3181382"/>
                  </a:lnTo>
                  <a:lnTo>
                    <a:pt x="1687978" y="3179208"/>
                  </a:lnTo>
                  <a:lnTo>
                    <a:pt x="1735874" y="3175609"/>
                  </a:lnTo>
                  <a:lnTo>
                    <a:pt x="1783365" y="3170608"/>
                  </a:lnTo>
                  <a:lnTo>
                    <a:pt x="1830430" y="3164223"/>
                  </a:lnTo>
                  <a:lnTo>
                    <a:pt x="1877049" y="3156477"/>
                  </a:lnTo>
                  <a:lnTo>
                    <a:pt x="1923201" y="3147390"/>
                  </a:lnTo>
                  <a:lnTo>
                    <a:pt x="1968865" y="3136984"/>
                  </a:lnTo>
                  <a:lnTo>
                    <a:pt x="2014020" y="3125277"/>
                  </a:lnTo>
                  <a:lnTo>
                    <a:pt x="2058646" y="3112292"/>
                  </a:lnTo>
                  <a:lnTo>
                    <a:pt x="2102721" y="3098050"/>
                  </a:lnTo>
                  <a:lnTo>
                    <a:pt x="2146225" y="3082571"/>
                  </a:lnTo>
                  <a:lnTo>
                    <a:pt x="2189137" y="3065875"/>
                  </a:lnTo>
                  <a:lnTo>
                    <a:pt x="2231437" y="3047985"/>
                  </a:lnTo>
                  <a:lnTo>
                    <a:pt x="2273103" y="3028919"/>
                  </a:lnTo>
                  <a:lnTo>
                    <a:pt x="2314114" y="3008701"/>
                  </a:lnTo>
                  <a:lnTo>
                    <a:pt x="2354450" y="2987349"/>
                  </a:lnTo>
                  <a:lnTo>
                    <a:pt x="2394091" y="2964885"/>
                  </a:lnTo>
                  <a:lnTo>
                    <a:pt x="2433014" y="2941330"/>
                  </a:lnTo>
                  <a:lnTo>
                    <a:pt x="2471200" y="2916705"/>
                  </a:lnTo>
                  <a:lnTo>
                    <a:pt x="2508627" y="2891029"/>
                  </a:lnTo>
                  <a:lnTo>
                    <a:pt x="2545276" y="2864325"/>
                  </a:lnTo>
                  <a:lnTo>
                    <a:pt x="2581124" y="2836613"/>
                  </a:lnTo>
                  <a:lnTo>
                    <a:pt x="2616151" y="2807914"/>
                  </a:lnTo>
                  <a:lnTo>
                    <a:pt x="2650337" y="2778248"/>
                  </a:lnTo>
                  <a:lnTo>
                    <a:pt x="2683661" y="2747637"/>
                  </a:lnTo>
                  <a:lnTo>
                    <a:pt x="2716101" y="2716101"/>
                  </a:lnTo>
                  <a:lnTo>
                    <a:pt x="2747637" y="2683661"/>
                  </a:lnTo>
                  <a:lnTo>
                    <a:pt x="2778248" y="2650337"/>
                  </a:lnTo>
                  <a:lnTo>
                    <a:pt x="2807914" y="2616151"/>
                  </a:lnTo>
                  <a:lnTo>
                    <a:pt x="2836613" y="2581124"/>
                  </a:lnTo>
                  <a:lnTo>
                    <a:pt x="2864325" y="2545276"/>
                  </a:lnTo>
                  <a:lnTo>
                    <a:pt x="2891029" y="2508627"/>
                  </a:lnTo>
                  <a:lnTo>
                    <a:pt x="2916705" y="2471200"/>
                  </a:lnTo>
                  <a:lnTo>
                    <a:pt x="2941330" y="2433014"/>
                  </a:lnTo>
                  <a:lnTo>
                    <a:pt x="2964885" y="2394091"/>
                  </a:lnTo>
                  <a:lnTo>
                    <a:pt x="2987349" y="2354450"/>
                  </a:lnTo>
                  <a:lnTo>
                    <a:pt x="3008701" y="2314114"/>
                  </a:lnTo>
                  <a:lnTo>
                    <a:pt x="3028919" y="2273103"/>
                  </a:lnTo>
                  <a:lnTo>
                    <a:pt x="3047985" y="2231437"/>
                  </a:lnTo>
                  <a:lnTo>
                    <a:pt x="3065875" y="2189137"/>
                  </a:lnTo>
                  <a:lnTo>
                    <a:pt x="3082571" y="2146225"/>
                  </a:lnTo>
                  <a:lnTo>
                    <a:pt x="3098050" y="2102721"/>
                  </a:lnTo>
                  <a:lnTo>
                    <a:pt x="3112292" y="2058646"/>
                  </a:lnTo>
                  <a:lnTo>
                    <a:pt x="3125277" y="2014020"/>
                  </a:lnTo>
                  <a:lnTo>
                    <a:pt x="3136984" y="1968865"/>
                  </a:lnTo>
                  <a:lnTo>
                    <a:pt x="3147390" y="1923201"/>
                  </a:lnTo>
                  <a:lnTo>
                    <a:pt x="3156477" y="1877049"/>
                  </a:lnTo>
                  <a:lnTo>
                    <a:pt x="3164223" y="1830430"/>
                  </a:lnTo>
                  <a:lnTo>
                    <a:pt x="3170608" y="1783365"/>
                  </a:lnTo>
                  <a:lnTo>
                    <a:pt x="3175609" y="1735874"/>
                  </a:lnTo>
                  <a:lnTo>
                    <a:pt x="3179208" y="1687978"/>
                  </a:lnTo>
                  <a:lnTo>
                    <a:pt x="3181382" y="1639698"/>
                  </a:lnTo>
                  <a:lnTo>
                    <a:pt x="3182111" y="1591056"/>
                  </a:lnTo>
                  <a:lnTo>
                    <a:pt x="3181382" y="1542413"/>
                  </a:lnTo>
                  <a:lnTo>
                    <a:pt x="3179208" y="1494133"/>
                  </a:lnTo>
                  <a:lnTo>
                    <a:pt x="3175609" y="1446237"/>
                  </a:lnTo>
                  <a:lnTo>
                    <a:pt x="3170608" y="1398746"/>
                  </a:lnTo>
                  <a:lnTo>
                    <a:pt x="3164223" y="1351681"/>
                  </a:lnTo>
                  <a:lnTo>
                    <a:pt x="3156477" y="1305062"/>
                  </a:lnTo>
                  <a:lnTo>
                    <a:pt x="3147390" y="1258910"/>
                  </a:lnTo>
                  <a:lnTo>
                    <a:pt x="3136984" y="1213246"/>
                  </a:lnTo>
                  <a:lnTo>
                    <a:pt x="3125277" y="1168091"/>
                  </a:lnTo>
                  <a:lnTo>
                    <a:pt x="3112292" y="1123465"/>
                  </a:lnTo>
                  <a:lnTo>
                    <a:pt x="3098050" y="1079390"/>
                  </a:lnTo>
                  <a:lnTo>
                    <a:pt x="3082571" y="1035886"/>
                  </a:lnTo>
                  <a:lnTo>
                    <a:pt x="3065875" y="992974"/>
                  </a:lnTo>
                  <a:lnTo>
                    <a:pt x="3047985" y="950674"/>
                  </a:lnTo>
                  <a:lnTo>
                    <a:pt x="3028919" y="909008"/>
                  </a:lnTo>
                  <a:lnTo>
                    <a:pt x="3008701" y="867997"/>
                  </a:lnTo>
                  <a:lnTo>
                    <a:pt x="2987349" y="827661"/>
                  </a:lnTo>
                  <a:lnTo>
                    <a:pt x="2964885" y="788020"/>
                  </a:lnTo>
                  <a:lnTo>
                    <a:pt x="2941330" y="749097"/>
                  </a:lnTo>
                  <a:lnTo>
                    <a:pt x="2916705" y="710911"/>
                  </a:lnTo>
                  <a:lnTo>
                    <a:pt x="2891029" y="673484"/>
                  </a:lnTo>
                  <a:lnTo>
                    <a:pt x="2864325" y="636835"/>
                  </a:lnTo>
                  <a:lnTo>
                    <a:pt x="2836613" y="600987"/>
                  </a:lnTo>
                  <a:lnTo>
                    <a:pt x="2807914" y="565960"/>
                  </a:lnTo>
                  <a:lnTo>
                    <a:pt x="2778248" y="531774"/>
                  </a:lnTo>
                  <a:lnTo>
                    <a:pt x="2747637" y="498450"/>
                  </a:lnTo>
                  <a:lnTo>
                    <a:pt x="2716101" y="466010"/>
                  </a:lnTo>
                  <a:lnTo>
                    <a:pt x="2683661" y="434474"/>
                  </a:lnTo>
                  <a:lnTo>
                    <a:pt x="2650337" y="403863"/>
                  </a:lnTo>
                  <a:lnTo>
                    <a:pt x="2616151" y="374197"/>
                  </a:lnTo>
                  <a:lnTo>
                    <a:pt x="2581124" y="345498"/>
                  </a:lnTo>
                  <a:lnTo>
                    <a:pt x="2545276" y="317786"/>
                  </a:lnTo>
                  <a:lnTo>
                    <a:pt x="2508627" y="291082"/>
                  </a:lnTo>
                  <a:lnTo>
                    <a:pt x="2471200" y="265406"/>
                  </a:lnTo>
                  <a:lnTo>
                    <a:pt x="2433014" y="240781"/>
                  </a:lnTo>
                  <a:lnTo>
                    <a:pt x="2394091" y="217226"/>
                  </a:lnTo>
                  <a:lnTo>
                    <a:pt x="2354450" y="194762"/>
                  </a:lnTo>
                  <a:lnTo>
                    <a:pt x="2314114" y="173410"/>
                  </a:lnTo>
                  <a:lnTo>
                    <a:pt x="2273103" y="153192"/>
                  </a:lnTo>
                  <a:lnTo>
                    <a:pt x="2231437" y="134126"/>
                  </a:lnTo>
                  <a:lnTo>
                    <a:pt x="2189137" y="116236"/>
                  </a:lnTo>
                  <a:lnTo>
                    <a:pt x="2146225" y="99540"/>
                  </a:lnTo>
                  <a:lnTo>
                    <a:pt x="2102721" y="84061"/>
                  </a:lnTo>
                  <a:lnTo>
                    <a:pt x="2058646" y="69819"/>
                  </a:lnTo>
                  <a:lnTo>
                    <a:pt x="2014020" y="56834"/>
                  </a:lnTo>
                  <a:lnTo>
                    <a:pt x="1968865" y="45127"/>
                  </a:lnTo>
                  <a:lnTo>
                    <a:pt x="1923201" y="34721"/>
                  </a:lnTo>
                  <a:lnTo>
                    <a:pt x="1877049" y="25634"/>
                  </a:lnTo>
                  <a:lnTo>
                    <a:pt x="1830430" y="17888"/>
                  </a:lnTo>
                  <a:lnTo>
                    <a:pt x="1783365" y="11503"/>
                  </a:lnTo>
                  <a:lnTo>
                    <a:pt x="1735874" y="6502"/>
                  </a:lnTo>
                  <a:lnTo>
                    <a:pt x="1687978" y="2903"/>
                  </a:lnTo>
                  <a:lnTo>
                    <a:pt x="1639698" y="729"/>
                  </a:lnTo>
                  <a:lnTo>
                    <a:pt x="1591055" y="0"/>
                  </a:lnTo>
                  <a:close/>
                </a:path>
              </a:pathLst>
            </a:custGeom>
            <a:solidFill>
              <a:srgbClr val="000000"/>
            </a:solidFill>
          </p:spPr>
          <p:txBody>
            <a:bodyPr wrap="square" lIns="0" tIns="0" rIns="0" bIns="0" rtlCol="0"/>
            <a:lstStyle/>
            <a:p>
              <a:endParaRPr/>
            </a:p>
          </p:txBody>
        </p:sp>
        <p:sp>
          <p:nvSpPr>
            <p:cNvPr id="25" name="object 25"/>
            <p:cNvSpPr/>
            <p:nvPr/>
          </p:nvSpPr>
          <p:spPr>
            <a:xfrm>
              <a:off x="3965448" y="2778252"/>
              <a:ext cx="3182620" cy="3182620"/>
            </a:xfrm>
            <a:custGeom>
              <a:avLst/>
              <a:gdLst/>
              <a:ahLst/>
              <a:cxnLst/>
              <a:rect l="l" t="t" r="r" b="b"/>
              <a:pathLst>
                <a:path w="3182620" h="3182620">
                  <a:moveTo>
                    <a:pt x="0" y="1591056"/>
                  </a:moveTo>
                  <a:lnTo>
                    <a:pt x="729" y="1542413"/>
                  </a:lnTo>
                  <a:lnTo>
                    <a:pt x="2903" y="1494133"/>
                  </a:lnTo>
                  <a:lnTo>
                    <a:pt x="6502" y="1446237"/>
                  </a:lnTo>
                  <a:lnTo>
                    <a:pt x="11503" y="1398746"/>
                  </a:lnTo>
                  <a:lnTo>
                    <a:pt x="17888" y="1351681"/>
                  </a:lnTo>
                  <a:lnTo>
                    <a:pt x="25634" y="1305062"/>
                  </a:lnTo>
                  <a:lnTo>
                    <a:pt x="34721" y="1258910"/>
                  </a:lnTo>
                  <a:lnTo>
                    <a:pt x="45127" y="1213246"/>
                  </a:lnTo>
                  <a:lnTo>
                    <a:pt x="56834" y="1168091"/>
                  </a:lnTo>
                  <a:lnTo>
                    <a:pt x="69819" y="1123465"/>
                  </a:lnTo>
                  <a:lnTo>
                    <a:pt x="84061" y="1079390"/>
                  </a:lnTo>
                  <a:lnTo>
                    <a:pt x="99540" y="1035886"/>
                  </a:lnTo>
                  <a:lnTo>
                    <a:pt x="116236" y="992974"/>
                  </a:lnTo>
                  <a:lnTo>
                    <a:pt x="134126" y="950674"/>
                  </a:lnTo>
                  <a:lnTo>
                    <a:pt x="153192" y="909008"/>
                  </a:lnTo>
                  <a:lnTo>
                    <a:pt x="173410" y="867997"/>
                  </a:lnTo>
                  <a:lnTo>
                    <a:pt x="194762" y="827661"/>
                  </a:lnTo>
                  <a:lnTo>
                    <a:pt x="217226" y="788020"/>
                  </a:lnTo>
                  <a:lnTo>
                    <a:pt x="240781" y="749097"/>
                  </a:lnTo>
                  <a:lnTo>
                    <a:pt x="265406" y="710911"/>
                  </a:lnTo>
                  <a:lnTo>
                    <a:pt x="291082" y="673484"/>
                  </a:lnTo>
                  <a:lnTo>
                    <a:pt x="317786" y="636835"/>
                  </a:lnTo>
                  <a:lnTo>
                    <a:pt x="345498" y="600987"/>
                  </a:lnTo>
                  <a:lnTo>
                    <a:pt x="374197" y="565960"/>
                  </a:lnTo>
                  <a:lnTo>
                    <a:pt x="403863" y="531774"/>
                  </a:lnTo>
                  <a:lnTo>
                    <a:pt x="434474" y="498450"/>
                  </a:lnTo>
                  <a:lnTo>
                    <a:pt x="466010" y="466010"/>
                  </a:lnTo>
                  <a:lnTo>
                    <a:pt x="498450" y="434474"/>
                  </a:lnTo>
                  <a:lnTo>
                    <a:pt x="531774" y="403863"/>
                  </a:lnTo>
                  <a:lnTo>
                    <a:pt x="565960" y="374197"/>
                  </a:lnTo>
                  <a:lnTo>
                    <a:pt x="600987" y="345498"/>
                  </a:lnTo>
                  <a:lnTo>
                    <a:pt x="636835" y="317786"/>
                  </a:lnTo>
                  <a:lnTo>
                    <a:pt x="673484" y="291082"/>
                  </a:lnTo>
                  <a:lnTo>
                    <a:pt x="710911" y="265406"/>
                  </a:lnTo>
                  <a:lnTo>
                    <a:pt x="749097" y="240781"/>
                  </a:lnTo>
                  <a:lnTo>
                    <a:pt x="788020" y="217226"/>
                  </a:lnTo>
                  <a:lnTo>
                    <a:pt x="827661" y="194762"/>
                  </a:lnTo>
                  <a:lnTo>
                    <a:pt x="867997" y="173410"/>
                  </a:lnTo>
                  <a:lnTo>
                    <a:pt x="909008" y="153192"/>
                  </a:lnTo>
                  <a:lnTo>
                    <a:pt x="950674" y="134126"/>
                  </a:lnTo>
                  <a:lnTo>
                    <a:pt x="992974" y="116236"/>
                  </a:lnTo>
                  <a:lnTo>
                    <a:pt x="1035886" y="99540"/>
                  </a:lnTo>
                  <a:lnTo>
                    <a:pt x="1079390" y="84061"/>
                  </a:lnTo>
                  <a:lnTo>
                    <a:pt x="1123465" y="69819"/>
                  </a:lnTo>
                  <a:lnTo>
                    <a:pt x="1168091" y="56834"/>
                  </a:lnTo>
                  <a:lnTo>
                    <a:pt x="1213246" y="45127"/>
                  </a:lnTo>
                  <a:lnTo>
                    <a:pt x="1258910" y="34721"/>
                  </a:lnTo>
                  <a:lnTo>
                    <a:pt x="1305062" y="25634"/>
                  </a:lnTo>
                  <a:lnTo>
                    <a:pt x="1351681" y="17888"/>
                  </a:lnTo>
                  <a:lnTo>
                    <a:pt x="1398746" y="11503"/>
                  </a:lnTo>
                  <a:lnTo>
                    <a:pt x="1446237" y="6502"/>
                  </a:lnTo>
                  <a:lnTo>
                    <a:pt x="1494133" y="2903"/>
                  </a:lnTo>
                  <a:lnTo>
                    <a:pt x="1542413" y="729"/>
                  </a:lnTo>
                  <a:lnTo>
                    <a:pt x="1591055" y="0"/>
                  </a:lnTo>
                  <a:lnTo>
                    <a:pt x="1639698" y="729"/>
                  </a:lnTo>
                  <a:lnTo>
                    <a:pt x="1687978" y="2903"/>
                  </a:lnTo>
                  <a:lnTo>
                    <a:pt x="1735874" y="6502"/>
                  </a:lnTo>
                  <a:lnTo>
                    <a:pt x="1783365" y="11503"/>
                  </a:lnTo>
                  <a:lnTo>
                    <a:pt x="1830430" y="17888"/>
                  </a:lnTo>
                  <a:lnTo>
                    <a:pt x="1877049" y="25634"/>
                  </a:lnTo>
                  <a:lnTo>
                    <a:pt x="1923201" y="34721"/>
                  </a:lnTo>
                  <a:lnTo>
                    <a:pt x="1968865" y="45127"/>
                  </a:lnTo>
                  <a:lnTo>
                    <a:pt x="2014020" y="56834"/>
                  </a:lnTo>
                  <a:lnTo>
                    <a:pt x="2058646" y="69819"/>
                  </a:lnTo>
                  <a:lnTo>
                    <a:pt x="2102721" y="84061"/>
                  </a:lnTo>
                  <a:lnTo>
                    <a:pt x="2146225" y="99540"/>
                  </a:lnTo>
                  <a:lnTo>
                    <a:pt x="2189137" y="116236"/>
                  </a:lnTo>
                  <a:lnTo>
                    <a:pt x="2231437" y="134126"/>
                  </a:lnTo>
                  <a:lnTo>
                    <a:pt x="2273103" y="153192"/>
                  </a:lnTo>
                  <a:lnTo>
                    <a:pt x="2314114" y="173410"/>
                  </a:lnTo>
                  <a:lnTo>
                    <a:pt x="2354450" y="194762"/>
                  </a:lnTo>
                  <a:lnTo>
                    <a:pt x="2394091" y="217226"/>
                  </a:lnTo>
                  <a:lnTo>
                    <a:pt x="2433014" y="240781"/>
                  </a:lnTo>
                  <a:lnTo>
                    <a:pt x="2471200" y="265406"/>
                  </a:lnTo>
                  <a:lnTo>
                    <a:pt x="2508627" y="291082"/>
                  </a:lnTo>
                  <a:lnTo>
                    <a:pt x="2545276" y="317786"/>
                  </a:lnTo>
                  <a:lnTo>
                    <a:pt x="2581124" y="345498"/>
                  </a:lnTo>
                  <a:lnTo>
                    <a:pt x="2616151" y="374197"/>
                  </a:lnTo>
                  <a:lnTo>
                    <a:pt x="2650337" y="403863"/>
                  </a:lnTo>
                  <a:lnTo>
                    <a:pt x="2683661" y="434474"/>
                  </a:lnTo>
                  <a:lnTo>
                    <a:pt x="2716101" y="466010"/>
                  </a:lnTo>
                  <a:lnTo>
                    <a:pt x="2747637" y="498450"/>
                  </a:lnTo>
                  <a:lnTo>
                    <a:pt x="2778248" y="531774"/>
                  </a:lnTo>
                  <a:lnTo>
                    <a:pt x="2807914" y="565960"/>
                  </a:lnTo>
                  <a:lnTo>
                    <a:pt x="2836613" y="600987"/>
                  </a:lnTo>
                  <a:lnTo>
                    <a:pt x="2864325" y="636835"/>
                  </a:lnTo>
                  <a:lnTo>
                    <a:pt x="2891029" y="673484"/>
                  </a:lnTo>
                  <a:lnTo>
                    <a:pt x="2916705" y="710911"/>
                  </a:lnTo>
                  <a:lnTo>
                    <a:pt x="2941330" y="749097"/>
                  </a:lnTo>
                  <a:lnTo>
                    <a:pt x="2964885" y="788020"/>
                  </a:lnTo>
                  <a:lnTo>
                    <a:pt x="2987349" y="827661"/>
                  </a:lnTo>
                  <a:lnTo>
                    <a:pt x="3008701" y="867997"/>
                  </a:lnTo>
                  <a:lnTo>
                    <a:pt x="3028919" y="909008"/>
                  </a:lnTo>
                  <a:lnTo>
                    <a:pt x="3047985" y="950674"/>
                  </a:lnTo>
                  <a:lnTo>
                    <a:pt x="3065875" y="992974"/>
                  </a:lnTo>
                  <a:lnTo>
                    <a:pt x="3082571" y="1035886"/>
                  </a:lnTo>
                  <a:lnTo>
                    <a:pt x="3098050" y="1079390"/>
                  </a:lnTo>
                  <a:lnTo>
                    <a:pt x="3112292" y="1123465"/>
                  </a:lnTo>
                  <a:lnTo>
                    <a:pt x="3125277" y="1168091"/>
                  </a:lnTo>
                  <a:lnTo>
                    <a:pt x="3136984" y="1213246"/>
                  </a:lnTo>
                  <a:lnTo>
                    <a:pt x="3147390" y="1258910"/>
                  </a:lnTo>
                  <a:lnTo>
                    <a:pt x="3156477" y="1305062"/>
                  </a:lnTo>
                  <a:lnTo>
                    <a:pt x="3164223" y="1351681"/>
                  </a:lnTo>
                  <a:lnTo>
                    <a:pt x="3170608" y="1398746"/>
                  </a:lnTo>
                  <a:lnTo>
                    <a:pt x="3175609" y="1446237"/>
                  </a:lnTo>
                  <a:lnTo>
                    <a:pt x="3179208" y="1494133"/>
                  </a:lnTo>
                  <a:lnTo>
                    <a:pt x="3181382" y="1542413"/>
                  </a:lnTo>
                  <a:lnTo>
                    <a:pt x="3182111" y="1591056"/>
                  </a:lnTo>
                  <a:lnTo>
                    <a:pt x="3181382" y="1639698"/>
                  </a:lnTo>
                  <a:lnTo>
                    <a:pt x="3179208" y="1687978"/>
                  </a:lnTo>
                  <a:lnTo>
                    <a:pt x="3175609" y="1735874"/>
                  </a:lnTo>
                  <a:lnTo>
                    <a:pt x="3170608" y="1783365"/>
                  </a:lnTo>
                  <a:lnTo>
                    <a:pt x="3164223" y="1830430"/>
                  </a:lnTo>
                  <a:lnTo>
                    <a:pt x="3156477" y="1877049"/>
                  </a:lnTo>
                  <a:lnTo>
                    <a:pt x="3147390" y="1923201"/>
                  </a:lnTo>
                  <a:lnTo>
                    <a:pt x="3136984" y="1968865"/>
                  </a:lnTo>
                  <a:lnTo>
                    <a:pt x="3125277" y="2014020"/>
                  </a:lnTo>
                  <a:lnTo>
                    <a:pt x="3112292" y="2058646"/>
                  </a:lnTo>
                  <a:lnTo>
                    <a:pt x="3098050" y="2102721"/>
                  </a:lnTo>
                  <a:lnTo>
                    <a:pt x="3082571" y="2146225"/>
                  </a:lnTo>
                  <a:lnTo>
                    <a:pt x="3065875" y="2189137"/>
                  </a:lnTo>
                  <a:lnTo>
                    <a:pt x="3047985" y="2231437"/>
                  </a:lnTo>
                  <a:lnTo>
                    <a:pt x="3028919" y="2273103"/>
                  </a:lnTo>
                  <a:lnTo>
                    <a:pt x="3008701" y="2314114"/>
                  </a:lnTo>
                  <a:lnTo>
                    <a:pt x="2987349" y="2354450"/>
                  </a:lnTo>
                  <a:lnTo>
                    <a:pt x="2964885" y="2394091"/>
                  </a:lnTo>
                  <a:lnTo>
                    <a:pt x="2941330" y="2433014"/>
                  </a:lnTo>
                  <a:lnTo>
                    <a:pt x="2916705" y="2471200"/>
                  </a:lnTo>
                  <a:lnTo>
                    <a:pt x="2891029" y="2508627"/>
                  </a:lnTo>
                  <a:lnTo>
                    <a:pt x="2864325" y="2545276"/>
                  </a:lnTo>
                  <a:lnTo>
                    <a:pt x="2836613" y="2581124"/>
                  </a:lnTo>
                  <a:lnTo>
                    <a:pt x="2807914" y="2616151"/>
                  </a:lnTo>
                  <a:lnTo>
                    <a:pt x="2778248" y="2650337"/>
                  </a:lnTo>
                  <a:lnTo>
                    <a:pt x="2747637" y="2683661"/>
                  </a:lnTo>
                  <a:lnTo>
                    <a:pt x="2716101" y="2716101"/>
                  </a:lnTo>
                  <a:lnTo>
                    <a:pt x="2683661" y="2747637"/>
                  </a:lnTo>
                  <a:lnTo>
                    <a:pt x="2650337" y="2778248"/>
                  </a:lnTo>
                  <a:lnTo>
                    <a:pt x="2616151" y="2807914"/>
                  </a:lnTo>
                  <a:lnTo>
                    <a:pt x="2581124" y="2836613"/>
                  </a:lnTo>
                  <a:lnTo>
                    <a:pt x="2545276" y="2864325"/>
                  </a:lnTo>
                  <a:lnTo>
                    <a:pt x="2508627" y="2891029"/>
                  </a:lnTo>
                  <a:lnTo>
                    <a:pt x="2471200" y="2916705"/>
                  </a:lnTo>
                  <a:lnTo>
                    <a:pt x="2433014" y="2941330"/>
                  </a:lnTo>
                  <a:lnTo>
                    <a:pt x="2394091" y="2964885"/>
                  </a:lnTo>
                  <a:lnTo>
                    <a:pt x="2354450" y="2987349"/>
                  </a:lnTo>
                  <a:lnTo>
                    <a:pt x="2314114" y="3008701"/>
                  </a:lnTo>
                  <a:lnTo>
                    <a:pt x="2273103" y="3028919"/>
                  </a:lnTo>
                  <a:lnTo>
                    <a:pt x="2231437" y="3047985"/>
                  </a:lnTo>
                  <a:lnTo>
                    <a:pt x="2189137" y="3065875"/>
                  </a:lnTo>
                  <a:lnTo>
                    <a:pt x="2146225" y="3082571"/>
                  </a:lnTo>
                  <a:lnTo>
                    <a:pt x="2102721" y="3098050"/>
                  </a:lnTo>
                  <a:lnTo>
                    <a:pt x="2058646" y="3112292"/>
                  </a:lnTo>
                  <a:lnTo>
                    <a:pt x="2014020" y="3125277"/>
                  </a:lnTo>
                  <a:lnTo>
                    <a:pt x="1968865" y="3136984"/>
                  </a:lnTo>
                  <a:lnTo>
                    <a:pt x="1923201" y="3147390"/>
                  </a:lnTo>
                  <a:lnTo>
                    <a:pt x="1877049" y="3156477"/>
                  </a:lnTo>
                  <a:lnTo>
                    <a:pt x="1830430" y="3164223"/>
                  </a:lnTo>
                  <a:lnTo>
                    <a:pt x="1783365" y="3170608"/>
                  </a:lnTo>
                  <a:lnTo>
                    <a:pt x="1735874" y="3175609"/>
                  </a:lnTo>
                  <a:lnTo>
                    <a:pt x="1687978" y="3179208"/>
                  </a:lnTo>
                  <a:lnTo>
                    <a:pt x="1639698" y="3181382"/>
                  </a:lnTo>
                  <a:lnTo>
                    <a:pt x="1591055" y="3182112"/>
                  </a:lnTo>
                  <a:lnTo>
                    <a:pt x="1542413" y="3181382"/>
                  </a:lnTo>
                  <a:lnTo>
                    <a:pt x="1494133" y="3179208"/>
                  </a:lnTo>
                  <a:lnTo>
                    <a:pt x="1446237" y="3175609"/>
                  </a:lnTo>
                  <a:lnTo>
                    <a:pt x="1398746" y="3170608"/>
                  </a:lnTo>
                  <a:lnTo>
                    <a:pt x="1351681" y="3164223"/>
                  </a:lnTo>
                  <a:lnTo>
                    <a:pt x="1305062" y="3156477"/>
                  </a:lnTo>
                  <a:lnTo>
                    <a:pt x="1258910" y="3147390"/>
                  </a:lnTo>
                  <a:lnTo>
                    <a:pt x="1213246" y="3136984"/>
                  </a:lnTo>
                  <a:lnTo>
                    <a:pt x="1168091" y="3125277"/>
                  </a:lnTo>
                  <a:lnTo>
                    <a:pt x="1123465" y="3112292"/>
                  </a:lnTo>
                  <a:lnTo>
                    <a:pt x="1079390" y="3098050"/>
                  </a:lnTo>
                  <a:lnTo>
                    <a:pt x="1035886" y="3082571"/>
                  </a:lnTo>
                  <a:lnTo>
                    <a:pt x="992974" y="3065875"/>
                  </a:lnTo>
                  <a:lnTo>
                    <a:pt x="950674" y="3047985"/>
                  </a:lnTo>
                  <a:lnTo>
                    <a:pt x="909008" y="3028919"/>
                  </a:lnTo>
                  <a:lnTo>
                    <a:pt x="867997" y="3008701"/>
                  </a:lnTo>
                  <a:lnTo>
                    <a:pt x="827661" y="2987349"/>
                  </a:lnTo>
                  <a:lnTo>
                    <a:pt x="788020" y="2964885"/>
                  </a:lnTo>
                  <a:lnTo>
                    <a:pt x="749097" y="2941330"/>
                  </a:lnTo>
                  <a:lnTo>
                    <a:pt x="710911" y="2916705"/>
                  </a:lnTo>
                  <a:lnTo>
                    <a:pt x="673484" y="2891029"/>
                  </a:lnTo>
                  <a:lnTo>
                    <a:pt x="636835" y="2864325"/>
                  </a:lnTo>
                  <a:lnTo>
                    <a:pt x="600987" y="2836613"/>
                  </a:lnTo>
                  <a:lnTo>
                    <a:pt x="565960" y="2807914"/>
                  </a:lnTo>
                  <a:lnTo>
                    <a:pt x="531774" y="2778248"/>
                  </a:lnTo>
                  <a:lnTo>
                    <a:pt x="498450" y="2747637"/>
                  </a:lnTo>
                  <a:lnTo>
                    <a:pt x="466010" y="2716101"/>
                  </a:lnTo>
                  <a:lnTo>
                    <a:pt x="434474" y="2683661"/>
                  </a:lnTo>
                  <a:lnTo>
                    <a:pt x="403863" y="2650337"/>
                  </a:lnTo>
                  <a:lnTo>
                    <a:pt x="374197" y="2616151"/>
                  </a:lnTo>
                  <a:lnTo>
                    <a:pt x="345498" y="2581124"/>
                  </a:lnTo>
                  <a:lnTo>
                    <a:pt x="317786" y="2545276"/>
                  </a:lnTo>
                  <a:lnTo>
                    <a:pt x="291082" y="2508627"/>
                  </a:lnTo>
                  <a:lnTo>
                    <a:pt x="265406" y="2471200"/>
                  </a:lnTo>
                  <a:lnTo>
                    <a:pt x="240781" y="2433014"/>
                  </a:lnTo>
                  <a:lnTo>
                    <a:pt x="217226" y="2394091"/>
                  </a:lnTo>
                  <a:lnTo>
                    <a:pt x="194762" y="2354450"/>
                  </a:lnTo>
                  <a:lnTo>
                    <a:pt x="173410" y="2314114"/>
                  </a:lnTo>
                  <a:lnTo>
                    <a:pt x="153192" y="2273103"/>
                  </a:lnTo>
                  <a:lnTo>
                    <a:pt x="134126" y="2231437"/>
                  </a:lnTo>
                  <a:lnTo>
                    <a:pt x="116236" y="2189137"/>
                  </a:lnTo>
                  <a:lnTo>
                    <a:pt x="99540" y="2146225"/>
                  </a:lnTo>
                  <a:lnTo>
                    <a:pt x="84061" y="2102721"/>
                  </a:lnTo>
                  <a:lnTo>
                    <a:pt x="69819" y="2058646"/>
                  </a:lnTo>
                  <a:lnTo>
                    <a:pt x="56834" y="2014020"/>
                  </a:lnTo>
                  <a:lnTo>
                    <a:pt x="45127" y="1968865"/>
                  </a:lnTo>
                  <a:lnTo>
                    <a:pt x="34721" y="1923201"/>
                  </a:lnTo>
                  <a:lnTo>
                    <a:pt x="25634" y="1877049"/>
                  </a:lnTo>
                  <a:lnTo>
                    <a:pt x="17888" y="1830430"/>
                  </a:lnTo>
                  <a:lnTo>
                    <a:pt x="11503" y="1783365"/>
                  </a:lnTo>
                  <a:lnTo>
                    <a:pt x="6502" y="1735874"/>
                  </a:lnTo>
                  <a:lnTo>
                    <a:pt x="2903" y="1687978"/>
                  </a:lnTo>
                  <a:lnTo>
                    <a:pt x="729" y="1639698"/>
                  </a:lnTo>
                  <a:lnTo>
                    <a:pt x="0" y="1591056"/>
                  </a:lnTo>
                  <a:close/>
                </a:path>
              </a:pathLst>
            </a:custGeom>
            <a:ln w="63500">
              <a:solidFill>
                <a:srgbClr val="7E7E7E"/>
              </a:solidFill>
            </a:ln>
          </p:spPr>
          <p:txBody>
            <a:bodyPr wrap="square" lIns="0" tIns="0" rIns="0" bIns="0" rtlCol="0"/>
            <a:lstStyle/>
            <a:p>
              <a:endParaRPr/>
            </a:p>
          </p:txBody>
        </p:sp>
        <p:pic>
          <p:nvPicPr>
            <p:cNvPr id="26" name="object 26"/>
            <p:cNvPicPr/>
            <p:nvPr/>
          </p:nvPicPr>
          <p:blipFill>
            <a:blip r:embed="rId17" cstate="print"/>
            <a:stretch>
              <a:fillRect/>
            </a:stretch>
          </p:blipFill>
          <p:spPr>
            <a:xfrm>
              <a:off x="3217164" y="2949575"/>
              <a:ext cx="749935" cy="277622"/>
            </a:xfrm>
            <a:prstGeom prst="rect">
              <a:avLst/>
            </a:prstGeom>
          </p:spPr>
        </p:pic>
      </p:grpSp>
      <p:grpSp>
        <p:nvGrpSpPr>
          <p:cNvPr id="27" name="object 27"/>
          <p:cNvGrpSpPr/>
          <p:nvPr/>
        </p:nvGrpSpPr>
        <p:grpSpPr>
          <a:xfrm>
            <a:off x="2806445" y="3363086"/>
            <a:ext cx="542290" cy="146685"/>
            <a:chOff x="2806445" y="3363086"/>
            <a:chExt cx="542290" cy="146685"/>
          </a:xfrm>
        </p:grpSpPr>
        <p:pic>
          <p:nvPicPr>
            <p:cNvPr id="28" name="object 28"/>
            <p:cNvPicPr/>
            <p:nvPr/>
          </p:nvPicPr>
          <p:blipFill>
            <a:blip r:embed="rId18" cstate="print"/>
            <a:stretch>
              <a:fillRect/>
            </a:stretch>
          </p:blipFill>
          <p:spPr>
            <a:xfrm>
              <a:off x="2806445" y="3363086"/>
              <a:ext cx="360680" cy="146685"/>
            </a:xfrm>
            <a:prstGeom prst="rect">
              <a:avLst/>
            </a:prstGeom>
          </p:spPr>
        </p:pic>
        <p:pic>
          <p:nvPicPr>
            <p:cNvPr id="29" name="object 29"/>
            <p:cNvPicPr/>
            <p:nvPr/>
          </p:nvPicPr>
          <p:blipFill>
            <a:blip r:embed="rId19" cstate="print"/>
            <a:stretch>
              <a:fillRect/>
            </a:stretch>
          </p:blipFill>
          <p:spPr>
            <a:xfrm>
              <a:off x="3184143" y="3443571"/>
              <a:ext cx="54038" cy="16924"/>
            </a:xfrm>
            <a:prstGeom prst="rect">
              <a:avLst/>
            </a:prstGeom>
          </p:spPr>
        </p:pic>
        <p:pic>
          <p:nvPicPr>
            <p:cNvPr id="30" name="object 30"/>
            <p:cNvPicPr/>
            <p:nvPr/>
          </p:nvPicPr>
          <p:blipFill>
            <a:blip r:embed="rId20" cstate="print"/>
            <a:stretch>
              <a:fillRect/>
            </a:stretch>
          </p:blipFill>
          <p:spPr>
            <a:xfrm>
              <a:off x="3262756" y="3363086"/>
              <a:ext cx="85851" cy="146685"/>
            </a:xfrm>
            <a:prstGeom prst="rect">
              <a:avLst/>
            </a:prstGeom>
          </p:spPr>
        </p:pic>
      </p:grpSp>
      <p:pic>
        <p:nvPicPr>
          <p:cNvPr id="31" name="object 31"/>
          <p:cNvPicPr/>
          <p:nvPr/>
        </p:nvPicPr>
        <p:blipFill>
          <a:blip r:embed="rId21" cstate="print"/>
          <a:stretch>
            <a:fillRect/>
          </a:stretch>
        </p:blipFill>
        <p:spPr>
          <a:xfrm>
            <a:off x="3438397" y="3373120"/>
            <a:ext cx="12848" cy="135636"/>
          </a:xfrm>
          <a:prstGeom prst="rect">
            <a:avLst/>
          </a:prstGeom>
        </p:spPr>
      </p:pic>
      <p:pic>
        <p:nvPicPr>
          <p:cNvPr id="32" name="object 32"/>
          <p:cNvPicPr/>
          <p:nvPr/>
        </p:nvPicPr>
        <p:blipFill>
          <a:blip r:embed="rId22" cstate="print"/>
          <a:stretch>
            <a:fillRect/>
          </a:stretch>
        </p:blipFill>
        <p:spPr>
          <a:xfrm>
            <a:off x="3536188" y="3363086"/>
            <a:ext cx="433577" cy="146685"/>
          </a:xfrm>
          <a:prstGeom prst="rect">
            <a:avLst/>
          </a:prstGeom>
        </p:spPr>
      </p:pic>
      <p:grpSp>
        <p:nvGrpSpPr>
          <p:cNvPr id="33" name="object 33"/>
          <p:cNvGrpSpPr/>
          <p:nvPr/>
        </p:nvGrpSpPr>
        <p:grpSpPr>
          <a:xfrm>
            <a:off x="4828032" y="224040"/>
            <a:ext cx="6029325" cy="5928360"/>
            <a:chOff x="4828032" y="224040"/>
            <a:chExt cx="6029325" cy="5928360"/>
          </a:xfrm>
        </p:grpSpPr>
        <p:pic>
          <p:nvPicPr>
            <p:cNvPr id="34" name="object 34"/>
            <p:cNvPicPr/>
            <p:nvPr/>
          </p:nvPicPr>
          <p:blipFill>
            <a:blip r:embed="rId23" cstate="print"/>
            <a:stretch>
              <a:fillRect/>
            </a:stretch>
          </p:blipFill>
          <p:spPr>
            <a:xfrm>
              <a:off x="4828032" y="224040"/>
              <a:ext cx="5928359" cy="5928360"/>
            </a:xfrm>
            <a:prstGeom prst="rect">
              <a:avLst/>
            </a:prstGeom>
          </p:spPr>
        </p:pic>
        <p:pic>
          <p:nvPicPr>
            <p:cNvPr id="35" name="object 35"/>
            <p:cNvPicPr/>
            <p:nvPr/>
          </p:nvPicPr>
          <p:blipFill>
            <a:blip r:embed="rId24" cstate="print"/>
            <a:stretch>
              <a:fillRect/>
            </a:stretch>
          </p:blipFill>
          <p:spPr>
            <a:xfrm>
              <a:off x="4997450" y="404113"/>
              <a:ext cx="5598668" cy="5588000"/>
            </a:xfrm>
            <a:prstGeom prst="rect">
              <a:avLst/>
            </a:prstGeom>
          </p:spPr>
        </p:pic>
        <p:pic>
          <p:nvPicPr>
            <p:cNvPr id="36" name="object 36"/>
            <p:cNvPicPr/>
            <p:nvPr/>
          </p:nvPicPr>
          <p:blipFill>
            <a:blip r:embed="rId25" cstate="print"/>
            <a:stretch>
              <a:fillRect/>
            </a:stretch>
          </p:blipFill>
          <p:spPr>
            <a:xfrm>
              <a:off x="5754370" y="2540888"/>
              <a:ext cx="1562734" cy="552196"/>
            </a:xfrm>
            <a:prstGeom prst="rect">
              <a:avLst/>
            </a:prstGeom>
          </p:spPr>
        </p:pic>
        <p:pic>
          <p:nvPicPr>
            <p:cNvPr id="37" name="object 37"/>
            <p:cNvPicPr/>
            <p:nvPr/>
          </p:nvPicPr>
          <p:blipFill>
            <a:blip r:embed="rId26" cstate="print"/>
            <a:stretch>
              <a:fillRect/>
            </a:stretch>
          </p:blipFill>
          <p:spPr>
            <a:xfrm>
              <a:off x="5747385" y="3402456"/>
              <a:ext cx="1322069" cy="285114"/>
            </a:xfrm>
            <a:prstGeom prst="rect">
              <a:avLst/>
            </a:prstGeom>
          </p:spPr>
        </p:pic>
        <p:pic>
          <p:nvPicPr>
            <p:cNvPr id="38" name="object 38"/>
            <p:cNvPicPr/>
            <p:nvPr/>
          </p:nvPicPr>
          <p:blipFill>
            <a:blip r:embed="rId27" cstate="print"/>
            <a:stretch>
              <a:fillRect/>
            </a:stretch>
          </p:blipFill>
          <p:spPr>
            <a:xfrm>
              <a:off x="7110983" y="3519882"/>
              <a:ext cx="81259" cy="25449"/>
            </a:xfrm>
            <a:prstGeom prst="rect">
              <a:avLst/>
            </a:prstGeom>
          </p:spPr>
        </p:pic>
        <p:pic>
          <p:nvPicPr>
            <p:cNvPr id="39" name="object 39"/>
            <p:cNvPicPr/>
            <p:nvPr/>
          </p:nvPicPr>
          <p:blipFill>
            <a:blip r:embed="rId28" cstate="print"/>
            <a:stretch>
              <a:fillRect/>
            </a:stretch>
          </p:blipFill>
          <p:spPr>
            <a:xfrm>
              <a:off x="7216775" y="3392169"/>
              <a:ext cx="872108" cy="295401"/>
            </a:xfrm>
            <a:prstGeom prst="rect">
              <a:avLst/>
            </a:prstGeom>
          </p:spPr>
        </p:pic>
        <p:pic>
          <p:nvPicPr>
            <p:cNvPr id="40" name="object 40"/>
            <p:cNvPicPr/>
            <p:nvPr/>
          </p:nvPicPr>
          <p:blipFill>
            <a:blip r:embed="rId29" cstate="print"/>
            <a:stretch>
              <a:fillRect/>
            </a:stretch>
          </p:blipFill>
          <p:spPr>
            <a:xfrm>
              <a:off x="5747385" y="3764534"/>
              <a:ext cx="549020" cy="220599"/>
            </a:xfrm>
            <a:prstGeom prst="rect">
              <a:avLst/>
            </a:prstGeom>
          </p:spPr>
        </p:pic>
        <p:pic>
          <p:nvPicPr>
            <p:cNvPr id="41" name="object 41"/>
            <p:cNvPicPr/>
            <p:nvPr/>
          </p:nvPicPr>
          <p:blipFill>
            <a:blip r:embed="rId30" cstate="print"/>
            <a:stretch>
              <a:fillRect/>
            </a:stretch>
          </p:blipFill>
          <p:spPr>
            <a:xfrm>
              <a:off x="6431534" y="3780917"/>
              <a:ext cx="19199" cy="202692"/>
            </a:xfrm>
            <a:prstGeom prst="rect">
              <a:avLst/>
            </a:prstGeom>
          </p:spPr>
        </p:pic>
        <p:pic>
          <p:nvPicPr>
            <p:cNvPr id="42" name="object 42"/>
            <p:cNvPicPr/>
            <p:nvPr/>
          </p:nvPicPr>
          <p:blipFill>
            <a:blip r:embed="rId31" cstate="print"/>
            <a:stretch>
              <a:fillRect/>
            </a:stretch>
          </p:blipFill>
          <p:spPr>
            <a:xfrm>
              <a:off x="6581394" y="3763391"/>
              <a:ext cx="584453" cy="221741"/>
            </a:xfrm>
            <a:prstGeom prst="rect">
              <a:avLst/>
            </a:prstGeom>
          </p:spPr>
        </p:pic>
        <p:pic>
          <p:nvPicPr>
            <p:cNvPr id="43" name="object 43"/>
            <p:cNvPicPr/>
            <p:nvPr/>
          </p:nvPicPr>
          <p:blipFill>
            <a:blip r:embed="rId32" cstate="print"/>
            <a:stretch>
              <a:fillRect/>
            </a:stretch>
          </p:blipFill>
          <p:spPr>
            <a:xfrm>
              <a:off x="7720583" y="1962912"/>
              <a:ext cx="3136392" cy="1764792"/>
            </a:xfrm>
            <a:prstGeom prst="rect">
              <a:avLst/>
            </a:prstGeom>
          </p:spPr>
        </p:pic>
        <p:pic>
          <p:nvPicPr>
            <p:cNvPr id="44" name="object 44"/>
            <p:cNvPicPr/>
            <p:nvPr/>
          </p:nvPicPr>
          <p:blipFill>
            <a:blip r:embed="rId33" cstate="print"/>
            <a:stretch>
              <a:fillRect/>
            </a:stretch>
          </p:blipFill>
          <p:spPr>
            <a:xfrm>
              <a:off x="8464296" y="3262884"/>
              <a:ext cx="1648968" cy="928115"/>
            </a:xfrm>
            <a:prstGeom prst="rect">
              <a:avLst/>
            </a:prstGeom>
          </p:spPr>
        </p:pic>
      </p:grpSp>
    </p:spTree>
    <p:extLst>
      <p:ext uri="{BB962C8B-B14F-4D97-AF65-F5344CB8AC3E}">
        <p14:creationId xmlns:p14="http://schemas.microsoft.com/office/powerpoint/2010/main" val="3084274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97DDD-9E69-8218-1ED0-4A2266235ECA}"/>
            </a:ext>
          </a:extLst>
        </p:cNvPr>
        <p:cNvGrpSpPr/>
        <p:nvPr/>
      </p:nvGrpSpPr>
      <p:grpSpPr>
        <a:xfrm>
          <a:off x="0" y="0"/>
          <a:ext cx="0" cy="0"/>
          <a:chOff x="0" y="0"/>
          <a:chExt cx="0" cy="0"/>
        </a:xfrm>
      </p:grpSpPr>
      <p:sp>
        <p:nvSpPr>
          <p:cNvPr id="111" name="Title 110">
            <a:extLst>
              <a:ext uri="{FF2B5EF4-FFF2-40B4-BE49-F238E27FC236}">
                <a16:creationId xmlns:a16="http://schemas.microsoft.com/office/drawing/2014/main" id="{5A86523B-1722-604B-3951-D29F6021E052}"/>
              </a:ext>
            </a:extLst>
          </p:cNvPr>
          <p:cNvSpPr>
            <a:spLocks noGrp="1"/>
          </p:cNvSpPr>
          <p:nvPr>
            <p:ph type="title"/>
          </p:nvPr>
        </p:nvSpPr>
        <p:spPr/>
        <p:txBody>
          <a:bodyPr/>
          <a:lstStyle/>
          <a:p>
            <a:endParaRPr lang="en-US"/>
          </a:p>
        </p:txBody>
      </p:sp>
      <p:pic>
        <p:nvPicPr>
          <p:cNvPr id="3074" name="Picture 2" descr="Foundation Model">
            <a:extLst>
              <a:ext uri="{FF2B5EF4-FFF2-40B4-BE49-F238E27FC236}">
                <a16:creationId xmlns:a16="http://schemas.microsoft.com/office/drawing/2014/main" id="{A5D0408B-E132-5E32-706A-F96D36D7B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057400"/>
            <a:ext cx="7429500"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425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E67F15E-5D57-D4CD-7048-39118FF7AD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483" y="2382293"/>
            <a:ext cx="7162800" cy="22669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DED54C0-58AF-1936-95FA-14530CD4160C}"/>
              </a:ext>
            </a:extLst>
          </p:cNvPr>
          <p:cNvSpPr>
            <a:spLocks noGrp="1"/>
          </p:cNvSpPr>
          <p:nvPr>
            <p:ph type="title"/>
          </p:nvPr>
        </p:nvSpPr>
        <p:spPr>
          <a:xfrm>
            <a:off x="442765" y="620428"/>
            <a:ext cx="11306469" cy="403137"/>
          </a:xfrm>
        </p:spPr>
        <p:txBody>
          <a:bodyPr/>
          <a:lstStyle/>
          <a:p>
            <a:r>
              <a:rPr lang="en-US" dirty="0">
                <a:solidFill>
                  <a:schemeClr val="bg2"/>
                </a:solidFill>
              </a:rPr>
              <a:t>How to use LLM</a:t>
            </a:r>
          </a:p>
        </p:txBody>
      </p:sp>
    </p:spTree>
    <p:extLst>
      <p:ext uri="{BB962C8B-B14F-4D97-AF65-F5344CB8AC3E}">
        <p14:creationId xmlns:p14="http://schemas.microsoft.com/office/powerpoint/2010/main" val="28515035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0F35C-D8A6-4174-B5DB-3CCCA46DF7C5}"/>
              </a:ext>
            </a:extLst>
          </p:cNvPr>
          <p:cNvSpPr>
            <a:spLocks noGrp="1"/>
          </p:cNvSpPr>
          <p:nvPr>
            <p:ph type="title"/>
          </p:nvPr>
        </p:nvSpPr>
        <p:spPr>
          <a:xfrm>
            <a:off x="3114951" y="2525890"/>
            <a:ext cx="9630389" cy="1793104"/>
          </a:xfrm>
        </p:spPr>
        <p:txBody>
          <a:bodyPr/>
          <a:lstStyle/>
          <a:p>
            <a:r>
              <a:rPr lang="en-US" dirty="0">
                <a:solidFill>
                  <a:schemeClr val="bg1"/>
                </a:solidFill>
              </a:rPr>
              <a:t>Usama Wahab Khan</a:t>
            </a:r>
          </a:p>
        </p:txBody>
      </p:sp>
      <p:sp>
        <p:nvSpPr>
          <p:cNvPr id="3" name="Text Placeholder 2">
            <a:extLst>
              <a:ext uri="{FF2B5EF4-FFF2-40B4-BE49-F238E27FC236}">
                <a16:creationId xmlns:a16="http://schemas.microsoft.com/office/drawing/2014/main" id="{BC576160-9EC4-4895-BA35-2F794C095549}"/>
              </a:ext>
            </a:extLst>
          </p:cNvPr>
          <p:cNvSpPr>
            <a:spLocks noGrp="1"/>
          </p:cNvSpPr>
          <p:nvPr>
            <p:ph type="body" sz="quarter" idx="15"/>
          </p:nvPr>
        </p:nvSpPr>
        <p:spPr>
          <a:xfrm>
            <a:off x="3446923" y="4142420"/>
            <a:ext cx="9602819" cy="999504"/>
          </a:xfrm>
        </p:spPr>
        <p:txBody>
          <a:bodyPr/>
          <a:lstStyle/>
          <a:p>
            <a:r>
              <a:rPr lang="en-US" dirty="0">
                <a:solidFill>
                  <a:schemeClr val="bg1"/>
                </a:solidFill>
              </a:rPr>
              <a:t>   Father, data Scientist, Developer/Nerd, Traveler </a:t>
            </a:r>
          </a:p>
          <a:p>
            <a:endParaRPr lang="en-US" dirty="0">
              <a:solidFill>
                <a:schemeClr val="bg1"/>
              </a:solidFill>
            </a:endParaRPr>
          </a:p>
          <a:p>
            <a:endParaRPr lang="en-US" dirty="0">
              <a:solidFill>
                <a:schemeClr val="bg1"/>
              </a:solidFill>
            </a:endParaRPr>
          </a:p>
        </p:txBody>
      </p:sp>
      <p:pic>
        <p:nvPicPr>
          <p:cNvPr id="5" name="Picture 4" descr="C:\Users\usama\Desktop\Syed-Khairuddin-awarded-Microsoft-Community-Contributor-Award.jpg">
            <a:extLst>
              <a:ext uri="{FF2B5EF4-FFF2-40B4-BE49-F238E27FC236}">
                <a16:creationId xmlns:a16="http://schemas.microsoft.com/office/drawing/2014/main" id="{E2CDDEC7-5473-4993-BBA1-CEBBA0D05C88}"/>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51794" y="202415"/>
            <a:ext cx="995613" cy="9702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mvp reconnect">
            <a:extLst>
              <a:ext uri="{FF2B5EF4-FFF2-40B4-BE49-F238E27FC236}">
                <a16:creationId xmlns:a16="http://schemas.microsoft.com/office/drawing/2014/main" id="{C47391ED-10F7-4417-8AE2-FA276C90E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608" y="245842"/>
            <a:ext cx="3312466" cy="11021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F6B3782-5809-482A-AC91-36EC68453814}"/>
              </a:ext>
            </a:extLst>
          </p:cNvPr>
          <p:cNvPicPr>
            <a:picLocks noChangeAspect="1"/>
          </p:cNvPicPr>
          <p:nvPr/>
        </p:nvPicPr>
        <p:blipFill>
          <a:blip r:embed="rId4"/>
          <a:stretch>
            <a:fillRect/>
          </a:stretch>
        </p:blipFill>
        <p:spPr>
          <a:xfrm>
            <a:off x="10087661" y="108073"/>
            <a:ext cx="1151868" cy="1422060"/>
          </a:xfrm>
          <a:prstGeom prst="rect">
            <a:avLst/>
          </a:prstGeom>
        </p:spPr>
      </p:pic>
      <p:pic>
        <p:nvPicPr>
          <p:cNvPr id="13" name="Picture 12">
            <a:extLst>
              <a:ext uri="{FF2B5EF4-FFF2-40B4-BE49-F238E27FC236}">
                <a16:creationId xmlns:a16="http://schemas.microsoft.com/office/drawing/2014/main" id="{0B284751-D10A-4E99-898B-950D18FF7EEE}"/>
              </a:ext>
            </a:extLst>
          </p:cNvPr>
          <p:cNvPicPr>
            <a:picLocks noChangeAspect="1"/>
          </p:cNvPicPr>
          <p:nvPr/>
        </p:nvPicPr>
        <p:blipFill>
          <a:blip r:embed="rId5"/>
          <a:stretch>
            <a:fillRect/>
          </a:stretch>
        </p:blipFill>
        <p:spPr>
          <a:xfrm>
            <a:off x="247813" y="2708070"/>
            <a:ext cx="2398362" cy="3197815"/>
          </a:xfrm>
          <a:prstGeom prst="rect">
            <a:avLst/>
          </a:prstGeom>
        </p:spPr>
      </p:pic>
      <p:pic>
        <p:nvPicPr>
          <p:cNvPr id="17" name="Picture 16">
            <a:extLst>
              <a:ext uri="{FF2B5EF4-FFF2-40B4-BE49-F238E27FC236}">
                <a16:creationId xmlns:a16="http://schemas.microsoft.com/office/drawing/2014/main" id="{437B9576-56BC-474D-A9D6-44550F43F694}"/>
              </a:ext>
            </a:extLst>
          </p:cNvPr>
          <p:cNvPicPr>
            <a:picLocks noChangeAspect="1"/>
          </p:cNvPicPr>
          <p:nvPr/>
        </p:nvPicPr>
        <p:blipFill>
          <a:blip r:embed="rId6"/>
          <a:stretch>
            <a:fillRect/>
          </a:stretch>
        </p:blipFill>
        <p:spPr>
          <a:xfrm>
            <a:off x="8939813" y="1826971"/>
            <a:ext cx="2295696" cy="1721772"/>
          </a:xfrm>
          <a:prstGeom prst="rect">
            <a:avLst/>
          </a:prstGeom>
        </p:spPr>
      </p:pic>
      <p:pic>
        <p:nvPicPr>
          <p:cNvPr id="19" name="Picture 18">
            <a:extLst>
              <a:ext uri="{FF2B5EF4-FFF2-40B4-BE49-F238E27FC236}">
                <a16:creationId xmlns:a16="http://schemas.microsoft.com/office/drawing/2014/main" id="{760AFD39-3AC5-4643-8539-B63B6AD9657E}"/>
              </a:ext>
            </a:extLst>
          </p:cNvPr>
          <p:cNvPicPr>
            <a:picLocks noChangeAspect="1"/>
          </p:cNvPicPr>
          <p:nvPr/>
        </p:nvPicPr>
        <p:blipFill>
          <a:blip r:embed="rId7"/>
          <a:stretch>
            <a:fillRect/>
          </a:stretch>
        </p:blipFill>
        <p:spPr>
          <a:xfrm>
            <a:off x="335697" y="6047531"/>
            <a:ext cx="1960774" cy="678811"/>
          </a:xfrm>
          <a:prstGeom prst="rect">
            <a:avLst/>
          </a:prstGeom>
        </p:spPr>
      </p:pic>
      <p:pic>
        <p:nvPicPr>
          <p:cNvPr id="1026" name="Picture 2" descr="Image result for mvp logo microsoft">
            <a:extLst>
              <a:ext uri="{FF2B5EF4-FFF2-40B4-BE49-F238E27FC236}">
                <a16:creationId xmlns:a16="http://schemas.microsoft.com/office/drawing/2014/main" id="{7F3FAAAA-5E99-415B-AB41-B16A1AB1122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44243" y="60961"/>
            <a:ext cx="847281" cy="14103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dp 200 certification">
            <a:extLst>
              <a:ext uri="{FF2B5EF4-FFF2-40B4-BE49-F238E27FC236}">
                <a16:creationId xmlns:a16="http://schemas.microsoft.com/office/drawing/2014/main" id="{5FDA9298-1907-4B4D-87EA-5A4900B482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1538" y="202414"/>
            <a:ext cx="1287382" cy="128738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6BCB6AE3-DAB7-4787-8BEA-592BC6E5B007}"/>
              </a:ext>
            </a:extLst>
          </p:cNvPr>
          <p:cNvSpPr/>
          <p:nvPr/>
        </p:nvSpPr>
        <p:spPr>
          <a:xfrm>
            <a:off x="4128783" y="4804260"/>
            <a:ext cx="6095136" cy="657265"/>
          </a:xfrm>
          <a:prstGeom prst="rect">
            <a:avLst/>
          </a:prstGeom>
        </p:spPr>
        <p:txBody>
          <a:bodyPr>
            <a:spAutoFit/>
          </a:bodyPr>
          <a:lstStyle/>
          <a:p>
            <a:pPr defTabSz="914367"/>
            <a:r>
              <a:rPr lang="en-US" dirty="0">
                <a:solidFill>
                  <a:schemeClr val="bg1"/>
                </a:solidFill>
                <a:latin typeface="Segoe UI"/>
              </a:rPr>
              <a:t>Twitter : @usamawahabkhan</a:t>
            </a:r>
          </a:p>
          <a:p>
            <a:pPr defTabSz="914367"/>
            <a:r>
              <a:rPr lang="en-US" dirty="0">
                <a:solidFill>
                  <a:schemeClr val="bg1"/>
                </a:solidFill>
                <a:latin typeface="Segoe UI"/>
              </a:rPr>
              <a:t>LinkedIn : Usamawahabkhan</a:t>
            </a:r>
          </a:p>
        </p:txBody>
      </p:sp>
      <p:pic>
        <p:nvPicPr>
          <p:cNvPr id="4" name="Picture 2" descr="Illustration of community hero character">
            <a:extLst>
              <a:ext uri="{FF2B5EF4-FFF2-40B4-BE49-F238E27FC236}">
                <a16:creationId xmlns:a16="http://schemas.microsoft.com/office/drawing/2014/main" id="{6EAEF980-4E88-46BC-9E6C-57B2731208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25989" y="2525890"/>
            <a:ext cx="966447" cy="7898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zure az 400 exam">
            <a:extLst>
              <a:ext uri="{FF2B5EF4-FFF2-40B4-BE49-F238E27FC236}">
                <a16:creationId xmlns:a16="http://schemas.microsoft.com/office/drawing/2014/main" id="{F70CF64C-124B-41BF-9C3F-8296C2D17CC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14951" y="217863"/>
            <a:ext cx="1205642" cy="12056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he mission of MIT is to advance knowledge and educate students in science,  techn… | Massachusetts institute of technology, Free online courses, Online  math courses">
            <a:extLst>
              <a:ext uri="{FF2B5EF4-FFF2-40B4-BE49-F238E27FC236}">
                <a16:creationId xmlns:a16="http://schemas.microsoft.com/office/drawing/2014/main" id="{7225C36C-75F3-4E69-8305-F15395D97925}"/>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1931971" y="5541472"/>
            <a:ext cx="714204" cy="364413"/>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4">
            <a:extLst>
              <a:ext uri="{FF2B5EF4-FFF2-40B4-BE49-F238E27FC236}">
                <a16:creationId xmlns:a16="http://schemas.microsoft.com/office/drawing/2014/main" id="{7DDF8BAE-0114-4916-90DF-EA59E972BF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pic>
        <p:nvPicPr>
          <p:cNvPr id="18" name="Picture 2" descr="MCT Virtual Summit Pakistan 2020 – Excel Basement (Private) Limited">
            <a:extLst>
              <a:ext uri="{FF2B5EF4-FFF2-40B4-BE49-F238E27FC236}">
                <a16:creationId xmlns:a16="http://schemas.microsoft.com/office/drawing/2014/main" id="{3A6F51E4-0F7D-4A89-88D8-324671991A2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220239" y="4804260"/>
            <a:ext cx="498633" cy="591560"/>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2">
            <a:extLst>
              <a:ext uri="{FF2B5EF4-FFF2-40B4-BE49-F238E27FC236}">
                <a16:creationId xmlns:a16="http://schemas.microsoft.com/office/drawing/2014/main" id="{EFD9D822-3E18-4512-AF02-1DD940AFDA0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descr="A child holding a stuffed animal&#10;&#10;Description automatically generated">
            <a:extLst>
              <a:ext uri="{FF2B5EF4-FFF2-40B4-BE49-F238E27FC236}">
                <a16:creationId xmlns:a16="http://schemas.microsoft.com/office/drawing/2014/main" id="{EAD9B3DE-E1F3-EF8E-22FB-4D0E63B3468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19863" y="3733800"/>
            <a:ext cx="1615646" cy="2915823"/>
          </a:xfrm>
          <a:prstGeom prst="rect">
            <a:avLst/>
          </a:prstGeom>
        </p:spPr>
      </p:pic>
      <p:pic>
        <p:nvPicPr>
          <p:cNvPr id="15" name="Picture 4" descr="Image">
            <a:extLst>
              <a:ext uri="{FF2B5EF4-FFF2-40B4-BE49-F238E27FC236}">
                <a16:creationId xmlns:a16="http://schemas.microsoft.com/office/drawing/2014/main" id="{ECEDDF23-9B67-2F0F-CA3C-04AE5CFB51E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26052" y="5523075"/>
            <a:ext cx="1736690" cy="12594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a:extLst>
              <a:ext uri="{FF2B5EF4-FFF2-40B4-BE49-F238E27FC236}">
                <a16:creationId xmlns:a16="http://schemas.microsoft.com/office/drawing/2014/main" id="{BB6A19FD-6BF8-B43A-66FE-5219EAFC7A88}"/>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a:stretch/>
        </p:blipFill>
        <p:spPr bwMode="auto">
          <a:xfrm>
            <a:off x="5109472" y="5824501"/>
            <a:ext cx="831323" cy="10334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L-300: Microsoft Power BI Data Analyst Certification">
            <a:extLst>
              <a:ext uri="{FF2B5EF4-FFF2-40B4-BE49-F238E27FC236}">
                <a16:creationId xmlns:a16="http://schemas.microsoft.com/office/drawing/2014/main" id="{7B320A59-DE05-F7E6-D722-5B79F204866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156135" y="5766167"/>
            <a:ext cx="1091833" cy="10918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cott Ferguson on LinkedIn: #synapseinfluencers">
            <a:extLst>
              <a:ext uri="{FF2B5EF4-FFF2-40B4-BE49-F238E27FC236}">
                <a16:creationId xmlns:a16="http://schemas.microsoft.com/office/drawing/2014/main" id="{45DBC5C8-7309-3702-6ED2-F15DC1BBAE6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463308" y="5627190"/>
            <a:ext cx="1411830" cy="128738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o alt text provided for this image">
            <a:extLst>
              <a:ext uri="{FF2B5EF4-FFF2-40B4-BE49-F238E27FC236}">
                <a16:creationId xmlns:a16="http://schemas.microsoft.com/office/drawing/2014/main" id="{5B299213-084E-6130-889F-420E3C81E4E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47813" y="201044"/>
            <a:ext cx="1406923" cy="141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215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generation">
            <a:extLst>
              <a:ext uri="{FF2B5EF4-FFF2-40B4-BE49-F238E27FC236}">
                <a16:creationId xmlns:a16="http://schemas.microsoft.com/office/drawing/2014/main" id="{57D0D0FE-C63B-C5FC-47BF-FFA92AC3C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38150"/>
            <a:ext cx="11430000" cy="598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309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54AE0-F65D-D32B-7479-3E7E96CB070C}"/>
            </a:ext>
          </a:extLst>
        </p:cNvPr>
        <p:cNvGrpSpPr/>
        <p:nvPr/>
      </p:nvGrpSpPr>
      <p:grpSpPr>
        <a:xfrm>
          <a:off x="0" y="0"/>
          <a:ext cx="0" cy="0"/>
          <a:chOff x="0" y="0"/>
          <a:chExt cx="0" cy="0"/>
        </a:xfrm>
      </p:grpSpPr>
      <p:pic>
        <p:nvPicPr>
          <p:cNvPr id="5122" name="Picture 2" descr="Text and code generation">
            <a:extLst>
              <a:ext uri="{FF2B5EF4-FFF2-40B4-BE49-F238E27FC236}">
                <a16:creationId xmlns:a16="http://schemas.microsoft.com/office/drawing/2014/main" id="{1CCC4F5B-4E28-84FE-F51D-50DC1B805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38150"/>
            <a:ext cx="11430000" cy="598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23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2D932-E9D1-B734-4243-578B8FB77630}"/>
              </a:ext>
            </a:extLst>
          </p:cNvPr>
          <p:cNvSpPr>
            <a:spLocks noGrp="1"/>
          </p:cNvSpPr>
          <p:nvPr>
            <p:ph type="title"/>
          </p:nvPr>
        </p:nvSpPr>
        <p:spPr>
          <a:xfrm>
            <a:off x="575563" y="432561"/>
            <a:ext cx="11040872" cy="553998"/>
          </a:xfrm>
        </p:spPr>
        <p:txBody>
          <a:bodyPr/>
          <a:lstStyle/>
          <a:p>
            <a:r>
              <a:rPr lang="en-US" dirty="0"/>
              <a:t>Generative AI in Azure </a:t>
            </a:r>
          </a:p>
        </p:txBody>
      </p:sp>
      <p:sp>
        <p:nvSpPr>
          <p:cNvPr id="3" name="Text Placeholder 2">
            <a:extLst>
              <a:ext uri="{FF2B5EF4-FFF2-40B4-BE49-F238E27FC236}">
                <a16:creationId xmlns:a16="http://schemas.microsoft.com/office/drawing/2014/main" id="{4212074A-9F4C-B4D8-414B-559AB03D482F}"/>
              </a:ext>
            </a:extLst>
          </p:cNvPr>
          <p:cNvSpPr>
            <a:spLocks noGrp="1"/>
          </p:cNvSpPr>
          <p:nvPr>
            <p:ph type="body" idx="1"/>
          </p:nvPr>
        </p:nvSpPr>
        <p:spPr>
          <a:xfrm>
            <a:off x="754481" y="1988947"/>
            <a:ext cx="10683036" cy="2462213"/>
          </a:xfrm>
        </p:spPr>
        <p:txBody>
          <a:bodyPr/>
          <a:lstStyle/>
          <a:p>
            <a:pPr marL="285750" indent="-285750">
              <a:buFont typeface="Arial" panose="020B0604020202020204" pitchFamily="34" charset="0"/>
              <a:buChar char="•"/>
            </a:pPr>
            <a:r>
              <a:rPr lang="en-US" dirty="0"/>
              <a:t>Open Source Models</a:t>
            </a:r>
          </a:p>
          <a:p>
            <a:pPr marL="285750" indent="-285750">
              <a:buFont typeface="Arial" panose="020B0604020202020204" pitchFamily="34" charset="0"/>
              <a:buChar char="•"/>
            </a:pPr>
            <a:r>
              <a:rPr lang="en-US" dirty="0" err="1"/>
              <a:t>MLOps</a:t>
            </a:r>
            <a:r>
              <a:rPr lang="en-US" dirty="0"/>
              <a:t> with Azure AI Studio</a:t>
            </a:r>
          </a:p>
          <a:p>
            <a:pPr marL="285750" indent="-285750">
              <a:buFont typeface="Arial" panose="020B0604020202020204" pitchFamily="34" charset="0"/>
              <a:buChar char="•"/>
            </a:pPr>
            <a:r>
              <a:rPr lang="en-US" dirty="0"/>
              <a:t>Vector Search Option</a:t>
            </a:r>
          </a:p>
          <a:p>
            <a:pPr marL="285750" indent="-285750">
              <a:buFont typeface="Arial" panose="020B0604020202020204" pitchFamily="34" charset="0"/>
              <a:buChar char="•"/>
            </a:pPr>
            <a:r>
              <a:rPr lang="en-US" dirty="0"/>
              <a:t>Vector database</a:t>
            </a:r>
          </a:p>
          <a:p>
            <a:pPr marL="285750" indent="-285750">
              <a:buFont typeface="Arial" panose="020B0604020202020204" pitchFamily="34" charset="0"/>
              <a:buChar char="•"/>
            </a:pPr>
            <a:r>
              <a:rPr lang="en-US" dirty="0"/>
              <a:t>Azure APMI</a:t>
            </a:r>
          </a:p>
          <a:p>
            <a:pPr marL="285750" indent="-285750">
              <a:buFont typeface="Arial" panose="020B0604020202020204" pitchFamily="34" charset="0"/>
              <a:buChar char="•"/>
            </a:pPr>
            <a:r>
              <a:rPr lang="en-US" dirty="0"/>
              <a:t>Advance security and Networking </a:t>
            </a:r>
          </a:p>
          <a:p>
            <a:pPr marL="285750" indent="-285750">
              <a:buFont typeface="Arial" panose="020B0604020202020204" pitchFamily="34" charset="0"/>
              <a:buChar char="•"/>
            </a:pPr>
            <a:r>
              <a:rPr lang="en-US" dirty="0"/>
              <a:t>Fine Tuning ML infrastructure </a:t>
            </a:r>
          </a:p>
          <a:p>
            <a:pPr marL="285750" indent="-285750">
              <a:buFont typeface="Arial" panose="020B0604020202020204" pitchFamily="34" charset="0"/>
              <a:buChar char="•"/>
            </a:pPr>
            <a:r>
              <a:rPr lang="en-US" dirty="0"/>
              <a:t>And Open AI Models </a:t>
            </a:r>
          </a:p>
          <a:p>
            <a:pPr marL="285750" indent="-285750">
              <a:buFont typeface="Arial" panose="020B0604020202020204" pitchFamily="34" charset="0"/>
              <a:buChar char="•"/>
            </a:pPr>
            <a:r>
              <a:rPr lang="en-US" dirty="0"/>
              <a:t>Integration with other Azure components and copilot ecosystem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49614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46495-2145-BB92-8915-BDABD80E590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021181B-EF13-2A5E-D1D8-0B18535109FE}"/>
              </a:ext>
            </a:extLst>
          </p:cNvPr>
          <p:cNvSpPr/>
          <p:nvPr/>
        </p:nvSpPr>
        <p:spPr>
          <a:xfrm>
            <a:off x="1447800" y="4038600"/>
            <a:ext cx="9677400" cy="2514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a:extLst>
              <a:ext uri="{FF2B5EF4-FFF2-40B4-BE49-F238E27FC236}">
                <a16:creationId xmlns:a16="http://schemas.microsoft.com/office/drawing/2014/main" id="{8BCAD260-7849-B28F-0F68-4FAF44DCFA5D}"/>
              </a:ext>
            </a:extLst>
          </p:cNvPr>
          <p:cNvSpPr txBox="1"/>
          <p:nvPr/>
        </p:nvSpPr>
        <p:spPr>
          <a:xfrm>
            <a:off x="593178" y="1600200"/>
            <a:ext cx="5897245" cy="2026196"/>
          </a:xfrm>
          <a:prstGeom prst="rect">
            <a:avLst/>
          </a:prstGeom>
        </p:spPr>
        <p:txBody>
          <a:bodyPr vert="horz" wrap="square" lIns="0" tIns="88900" rIns="0" bIns="0" rtlCol="0">
            <a:spAutoFit/>
          </a:bodyPr>
          <a:lstStyle/>
          <a:p>
            <a:pPr marL="12700">
              <a:lnSpc>
                <a:spcPct val="100000"/>
              </a:lnSpc>
              <a:spcBef>
                <a:spcPts val="700"/>
              </a:spcBef>
              <a:buClr>
                <a:srgbClr val="FFFFFF"/>
              </a:buClr>
              <a:buSzPct val="90000"/>
              <a:tabLst>
                <a:tab pos="297815" algn="l"/>
              </a:tabLst>
            </a:pPr>
            <a:r>
              <a:rPr lang="en-US" sz="2000" b="1" dirty="0">
                <a:solidFill>
                  <a:srgbClr val="FFFFFF"/>
                </a:solidFill>
                <a:latin typeface="Calibri"/>
                <a:cs typeface="Calibri"/>
              </a:rPr>
              <a:t>What is OpenAI?</a:t>
            </a:r>
          </a:p>
          <a:p>
            <a:pPr marL="12700" lvl="1">
              <a:spcBef>
                <a:spcPts val="700"/>
              </a:spcBef>
              <a:buClr>
                <a:srgbClr val="FFFFFF"/>
              </a:buClr>
              <a:buSzPct val="90000"/>
              <a:tabLst>
                <a:tab pos="297815" algn="l"/>
              </a:tabLst>
            </a:pPr>
            <a:r>
              <a:rPr lang="en-US" sz="2000" dirty="0">
                <a:solidFill>
                  <a:srgbClr val="FFFFFF"/>
                </a:solidFill>
                <a:latin typeface="Calibri"/>
                <a:cs typeface="Calibri"/>
              </a:rPr>
              <a:t>OpenAI is a private research laboratory that aims to develop and direct artificial intelligence (AI) in ways that benefit humanity as a whole. The company was founded by Elon Musk, Sam Altman and others in 2015 and is headquartered in San Francisco.</a:t>
            </a:r>
            <a:endParaRPr lang="en-US" sz="2000" dirty="0">
              <a:latin typeface="Calibri"/>
              <a:cs typeface="Calibri"/>
            </a:endParaRPr>
          </a:p>
        </p:txBody>
      </p:sp>
      <p:sp>
        <p:nvSpPr>
          <p:cNvPr id="5" name="TextBox 4">
            <a:extLst>
              <a:ext uri="{FF2B5EF4-FFF2-40B4-BE49-F238E27FC236}">
                <a16:creationId xmlns:a16="http://schemas.microsoft.com/office/drawing/2014/main" id="{5196F05E-37C7-F15E-A400-89C9DC0A4DA8}"/>
              </a:ext>
            </a:extLst>
          </p:cNvPr>
          <p:cNvSpPr txBox="1"/>
          <p:nvPr/>
        </p:nvSpPr>
        <p:spPr>
          <a:xfrm>
            <a:off x="493800" y="533400"/>
            <a:ext cx="6096000" cy="523220"/>
          </a:xfrm>
          <a:prstGeom prst="rect">
            <a:avLst/>
          </a:prstGeom>
          <a:noFill/>
        </p:spPr>
        <p:txBody>
          <a:bodyPr wrap="square">
            <a:spAutoFit/>
          </a:bodyPr>
          <a:lstStyle/>
          <a:p>
            <a:r>
              <a:rPr lang="en-US" sz="2800" dirty="0">
                <a:solidFill>
                  <a:schemeClr val="bg2"/>
                </a:solidFill>
              </a:rPr>
              <a:t>Introduction to OpenAI </a:t>
            </a:r>
          </a:p>
        </p:txBody>
      </p:sp>
      <p:sp>
        <p:nvSpPr>
          <p:cNvPr id="6" name="AutoShape 2" descr="200109-Open-AI-Chat-GPT_01">
            <a:extLst>
              <a:ext uri="{FF2B5EF4-FFF2-40B4-BE49-F238E27FC236}">
                <a16:creationId xmlns:a16="http://schemas.microsoft.com/office/drawing/2014/main" id="{B0D651B4-010A-1696-83EC-D4FA25068B0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2" name="Picture 6" descr="OpenAI Logo transparent PNG - StickPNG">
            <a:extLst>
              <a:ext uri="{FF2B5EF4-FFF2-40B4-BE49-F238E27FC236}">
                <a16:creationId xmlns:a16="http://schemas.microsoft.com/office/drawing/2014/main" id="{36BD3B13-225C-E3FB-C3E9-531458C428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4249191"/>
            <a:ext cx="7239000" cy="178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481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racking Open the OpenAI (Python) API | by Shawhin Talebi | Towards Data  Science">
            <a:extLst>
              <a:ext uri="{FF2B5EF4-FFF2-40B4-BE49-F238E27FC236}">
                <a16:creationId xmlns:a16="http://schemas.microsoft.com/office/drawing/2014/main" id="{65BC6942-A099-99FB-89CF-F7DEAD6BF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12192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379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C7EA87-9A8B-9A2E-1A04-EDCAA862E5C6}"/>
              </a:ext>
            </a:extLst>
          </p:cNvPr>
          <p:cNvPicPr>
            <a:picLocks noChangeAspect="1"/>
          </p:cNvPicPr>
          <p:nvPr/>
        </p:nvPicPr>
        <p:blipFill rotWithShape="1">
          <a:blip r:embed="rId2"/>
          <a:srcRect b="8899"/>
          <a:stretch/>
        </p:blipFill>
        <p:spPr>
          <a:xfrm>
            <a:off x="1524000" y="19050"/>
            <a:ext cx="8678486" cy="2195681"/>
          </a:xfrm>
          <a:prstGeom prst="rect">
            <a:avLst/>
          </a:prstGeom>
        </p:spPr>
      </p:pic>
      <p:sp>
        <p:nvSpPr>
          <p:cNvPr id="5" name="TextBox 4">
            <a:extLst>
              <a:ext uri="{FF2B5EF4-FFF2-40B4-BE49-F238E27FC236}">
                <a16:creationId xmlns:a16="http://schemas.microsoft.com/office/drawing/2014/main" id="{6D432BE6-02B1-D562-4062-D227A337DA09}"/>
              </a:ext>
            </a:extLst>
          </p:cNvPr>
          <p:cNvSpPr txBox="1"/>
          <p:nvPr/>
        </p:nvSpPr>
        <p:spPr>
          <a:xfrm>
            <a:off x="3048000" y="3034784"/>
            <a:ext cx="6096000" cy="369332"/>
          </a:xfrm>
          <a:prstGeom prst="rect">
            <a:avLst/>
          </a:prstGeom>
          <a:noFill/>
        </p:spPr>
        <p:txBody>
          <a:bodyPr wrap="square">
            <a:spAutoFit/>
          </a:bodyPr>
          <a:lstStyle/>
          <a:p>
            <a:r>
              <a:rPr lang="en-US" dirty="0">
                <a:solidFill>
                  <a:schemeClr val="bg2"/>
                </a:solidFill>
              </a:rPr>
              <a:t>https://cdn.openai.com/sora/videos/tokyo-walk.mp4</a:t>
            </a:r>
          </a:p>
        </p:txBody>
      </p:sp>
    </p:spTree>
    <p:extLst>
      <p:ext uri="{BB962C8B-B14F-4D97-AF65-F5344CB8AC3E}">
        <p14:creationId xmlns:p14="http://schemas.microsoft.com/office/powerpoint/2010/main" val="1518401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E319F-761F-2F27-2751-7F8AFE980E9D}"/>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81B4DEE6-2B13-73C0-8434-2C3533E6C61B}"/>
              </a:ext>
            </a:extLst>
          </p:cNvPr>
          <p:cNvSpPr txBox="1"/>
          <p:nvPr/>
        </p:nvSpPr>
        <p:spPr>
          <a:xfrm>
            <a:off x="692555" y="1438434"/>
            <a:ext cx="5897245" cy="5150128"/>
          </a:xfrm>
          <a:prstGeom prst="rect">
            <a:avLst/>
          </a:prstGeom>
        </p:spPr>
        <p:txBody>
          <a:bodyPr vert="horz" wrap="square" lIns="0" tIns="88900" rIns="0" bIns="0" rtlCol="0">
            <a:spAutoFit/>
          </a:bodyPr>
          <a:lstStyle/>
          <a:p>
            <a:pPr marL="12700">
              <a:lnSpc>
                <a:spcPct val="100000"/>
              </a:lnSpc>
              <a:spcBef>
                <a:spcPts val="700"/>
              </a:spcBef>
              <a:buClr>
                <a:srgbClr val="FFFFFF"/>
              </a:buClr>
              <a:buSzPct val="90000"/>
              <a:tabLst>
                <a:tab pos="297815" algn="l"/>
              </a:tabLst>
            </a:pPr>
            <a:r>
              <a:rPr lang="en-US" sz="1400" b="1" dirty="0">
                <a:solidFill>
                  <a:srgbClr val="FFFFFF"/>
                </a:solidFill>
                <a:latin typeface="Calibri"/>
                <a:cs typeface="Calibri"/>
              </a:rPr>
              <a:t>Azure OpenAI Service is Microsoft's cloud solution for deploying, customizing, and hosting large language models. It brings together the best of OpenAI's cutting edge models and APIs with the security and scalability of the Azure cloud platform. Microsoft's partnership with OpenAI enables Azure OpenAI users to access the latest language model innovations.</a:t>
            </a:r>
          </a:p>
          <a:p>
            <a:pPr marL="12700">
              <a:lnSpc>
                <a:spcPct val="100000"/>
              </a:lnSpc>
              <a:spcBef>
                <a:spcPts val="700"/>
              </a:spcBef>
              <a:buClr>
                <a:srgbClr val="FFFFFF"/>
              </a:buClr>
              <a:buSzPct val="90000"/>
              <a:tabLst>
                <a:tab pos="297815" algn="l"/>
              </a:tabLst>
            </a:pPr>
            <a:endParaRPr lang="en-US" sz="1200" b="1" dirty="0">
              <a:solidFill>
                <a:srgbClr val="FFFFFF"/>
              </a:solidFill>
              <a:latin typeface="Calibri"/>
              <a:cs typeface="Calibri"/>
            </a:endParaRPr>
          </a:p>
          <a:p>
            <a:pPr marL="12700">
              <a:lnSpc>
                <a:spcPct val="100000"/>
              </a:lnSpc>
              <a:spcBef>
                <a:spcPts val="700"/>
              </a:spcBef>
              <a:buClr>
                <a:srgbClr val="FFFFFF"/>
              </a:buClr>
              <a:buSzPct val="90000"/>
              <a:tabLst>
                <a:tab pos="297815" algn="l"/>
              </a:tabLst>
            </a:pPr>
            <a:r>
              <a:rPr lang="en-US" sz="1200" b="1" dirty="0">
                <a:solidFill>
                  <a:srgbClr val="FFFFFF"/>
                </a:solidFill>
                <a:latin typeface="Calibri"/>
                <a:cs typeface="Calibri"/>
              </a:rPr>
              <a:t>Azure OpenAI supports many models that can serve different needs. These models include:</a:t>
            </a:r>
          </a:p>
          <a:p>
            <a:pPr marL="12700">
              <a:lnSpc>
                <a:spcPct val="100000"/>
              </a:lnSpc>
              <a:spcBef>
                <a:spcPts val="700"/>
              </a:spcBef>
              <a:buClr>
                <a:srgbClr val="FFFFFF"/>
              </a:buClr>
              <a:buSzPct val="90000"/>
              <a:tabLst>
                <a:tab pos="297815" algn="l"/>
              </a:tabLst>
            </a:pPr>
            <a:endParaRPr lang="en-US" sz="1200" b="1" dirty="0">
              <a:solidFill>
                <a:srgbClr val="FFFFFF"/>
              </a:solidFill>
              <a:latin typeface="Calibri"/>
              <a:cs typeface="Calibri"/>
            </a:endParaRPr>
          </a:p>
          <a:p>
            <a:pPr marL="184150" indent="-171450">
              <a:lnSpc>
                <a:spcPct val="100000"/>
              </a:lnSpc>
              <a:spcBef>
                <a:spcPts val="700"/>
              </a:spcBef>
              <a:buClr>
                <a:srgbClr val="FFFFFF"/>
              </a:buClr>
              <a:buSzPct val="90000"/>
              <a:buFont typeface="Arial" panose="020B0604020202020204" pitchFamily="34" charset="0"/>
              <a:buChar char="•"/>
              <a:tabLst>
                <a:tab pos="297815" algn="l"/>
              </a:tabLst>
            </a:pPr>
            <a:r>
              <a:rPr lang="en-US" sz="1400" b="1" dirty="0">
                <a:solidFill>
                  <a:srgbClr val="FFFFFF"/>
                </a:solidFill>
                <a:latin typeface="Calibri"/>
                <a:cs typeface="Calibri"/>
              </a:rPr>
              <a:t>GPT-4 models are the latest generation of generative pretrained (GPT) models that can generate natural language and code completions based on natural language prompts.</a:t>
            </a:r>
          </a:p>
          <a:p>
            <a:pPr marL="184150" indent="-171450">
              <a:lnSpc>
                <a:spcPct val="100000"/>
              </a:lnSpc>
              <a:spcBef>
                <a:spcPts val="700"/>
              </a:spcBef>
              <a:buClr>
                <a:srgbClr val="FFFFFF"/>
              </a:buClr>
              <a:buSzPct val="90000"/>
              <a:buFont typeface="Arial" panose="020B0604020202020204" pitchFamily="34" charset="0"/>
              <a:buChar char="•"/>
              <a:tabLst>
                <a:tab pos="297815" algn="l"/>
              </a:tabLst>
            </a:pPr>
            <a:r>
              <a:rPr lang="en-US" sz="1400" b="1" dirty="0">
                <a:solidFill>
                  <a:srgbClr val="FFFFFF"/>
                </a:solidFill>
                <a:latin typeface="Calibri"/>
                <a:cs typeface="Calibri"/>
              </a:rPr>
              <a:t>GPT 3.5 models can generate natural language and code completions based on natural language prompts. In particular, GPT-35-turbo models are optimized for chat-based interactions and work well in most generative AI scenarios.</a:t>
            </a:r>
          </a:p>
          <a:p>
            <a:pPr marL="184150" indent="-171450">
              <a:lnSpc>
                <a:spcPct val="100000"/>
              </a:lnSpc>
              <a:spcBef>
                <a:spcPts val="700"/>
              </a:spcBef>
              <a:buClr>
                <a:srgbClr val="FFFFFF"/>
              </a:buClr>
              <a:buSzPct val="90000"/>
              <a:buFont typeface="Arial" panose="020B0604020202020204" pitchFamily="34" charset="0"/>
              <a:buChar char="•"/>
              <a:tabLst>
                <a:tab pos="297815" algn="l"/>
              </a:tabLst>
            </a:pPr>
            <a:r>
              <a:rPr lang="en-US" sz="1400" b="1" dirty="0">
                <a:solidFill>
                  <a:srgbClr val="FFFFFF"/>
                </a:solidFill>
                <a:latin typeface="Calibri"/>
                <a:cs typeface="Calibri"/>
              </a:rPr>
              <a:t>Embeddings models convert text into numeric vectors, and are useful in language analytics scenarios such as comparing text sources for similarities.</a:t>
            </a:r>
          </a:p>
          <a:p>
            <a:pPr marL="184150" indent="-171450">
              <a:lnSpc>
                <a:spcPct val="100000"/>
              </a:lnSpc>
              <a:spcBef>
                <a:spcPts val="700"/>
              </a:spcBef>
              <a:buClr>
                <a:srgbClr val="FFFFFF"/>
              </a:buClr>
              <a:buSzPct val="90000"/>
              <a:buFont typeface="Arial" panose="020B0604020202020204" pitchFamily="34" charset="0"/>
              <a:buChar char="•"/>
              <a:tabLst>
                <a:tab pos="297815" algn="l"/>
              </a:tabLst>
            </a:pPr>
            <a:r>
              <a:rPr lang="en-US" sz="1400" b="1" dirty="0">
                <a:solidFill>
                  <a:srgbClr val="FFFFFF"/>
                </a:solidFill>
                <a:latin typeface="Calibri"/>
                <a:cs typeface="Calibri"/>
              </a:rPr>
              <a:t>DALL-E models are used to generate images based on natural language prompts. Currently, DALL-E models are in preview. DALL-E models aren't listed in the Azure OpenAI Studio interface and don't need to be explicitly deployed.</a:t>
            </a:r>
            <a:endParaRPr lang="en-US" sz="1400" dirty="0">
              <a:latin typeface="Calibri"/>
              <a:cs typeface="Calibri"/>
            </a:endParaRPr>
          </a:p>
        </p:txBody>
      </p:sp>
      <p:sp>
        <p:nvSpPr>
          <p:cNvPr id="5" name="TextBox 4">
            <a:extLst>
              <a:ext uri="{FF2B5EF4-FFF2-40B4-BE49-F238E27FC236}">
                <a16:creationId xmlns:a16="http://schemas.microsoft.com/office/drawing/2014/main" id="{5293ACB9-0CF1-71D2-4917-4DE3BE4F919B}"/>
              </a:ext>
            </a:extLst>
          </p:cNvPr>
          <p:cNvSpPr txBox="1"/>
          <p:nvPr/>
        </p:nvSpPr>
        <p:spPr>
          <a:xfrm>
            <a:off x="493800" y="533400"/>
            <a:ext cx="6096000" cy="954107"/>
          </a:xfrm>
          <a:prstGeom prst="rect">
            <a:avLst/>
          </a:prstGeom>
          <a:noFill/>
        </p:spPr>
        <p:txBody>
          <a:bodyPr wrap="square">
            <a:spAutoFit/>
          </a:bodyPr>
          <a:lstStyle/>
          <a:p>
            <a:pPr algn="l"/>
            <a:r>
              <a:rPr lang="en-US" sz="2800" dirty="0">
                <a:solidFill>
                  <a:schemeClr val="bg2"/>
                </a:solidFill>
              </a:rPr>
              <a:t>Introduction to </a:t>
            </a:r>
            <a:r>
              <a:rPr lang="en-US" sz="2800" b="1" i="0" dirty="0">
                <a:solidFill>
                  <a:srgbClr val="E6E6E6"/>
                </a:solidFill>
                <a:effectLst/>
                <a:latin typeface="Segoe UI" panose="020B0502040204020203" pitchFamily="34" charset="0"/>
              </a:rPr>
              <a:t>Azure OpenAI?</a:t>
            </a:r>
          </a:p>
          <a:p>
            <a:r>
              <a:rPr lang="en-US" sz="2800" dirty="0">
                <a:solidFill>
                  <a:schemeClr val="bg2"/>
                </a:solidFill>
              </a:rPr>
              <a:t> </a:t>
            </a:r>
          </a:p>
        </p:txBody>
      </p:sp>
      <p:sp>
        <p:nvSpPr>
          <p:cNvPr id="6" name="AutoShape 2" descr="200109-Open-AI-Chat-GPT_01">
            <a:extLst>
              <a:ext uri="{FF2B5EF4-FFF2-40B4-BE49-F238E27FC236}">
                <a16:creationId xmlns:a16="http://schemas.microsoft.com/office/drawing/2014/main" id="{EAF52D69-305F-F886-50C8-ED7F20DE2A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6" name="Picture 2" descr="Unleashing the Power of AI with Azure OpenAI: A Comprehensive Guide | by  Manu Bhardwaj | Medium">
            <a:extLst>
              <a:ext uri="{FF2B5EF4-FFF2-40B4-BE49-F238E27FC236}">
                <a16:creationId xmlns:a16="http://schemas.microsoft.com/office/drawing/2014/main" id="{281CE8B7-0196-E48C-2E24-C96C1EE42E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7995" y="1438434"/>
            <a:ext cx="3981450" cy="1934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818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descr="Prompt&#10;&#10;Write a tagline for an ice cream shop.">
            <a:extLst>
              <a:ext uri="{FF2B5EF4-FFF2-40B4-BE49-F238E27FC236}">
                <a16:creationId xmlns:a16="http://schemas.microsoft.com/office/drawing/2014/main" id="{AA335FDE-BB44-C6A1-3BBF-B81E8CFE6138}"/>
              </a:ext>
            </a:extLst>
          </p:cNvPr>
          <p:cNvGrpSpPr/>
          <p:nvPr/>
        </p:nvGrpSpPr>
        <p:grpSpPr>
          <a:xfrm>
            <a:off x="452994" y="2324208"/>
            <a:ext cx="2344109" cy="1222458"/>
            <a:chOff x="581591" y="1869744"/>
            <a:chExt cx="4254530" cy="1222458"/>
          </a:xfrm>
        </p:grpSpPr>
        <p:sp>
          <p:nvSpPr>
            <p:cNvPr id="2" name="Rounded Rectangle 1">
              <a:extLst>
                <a:ext uri="{FF2B5EF4-FFF2-40B4-BE49-F238E27FC236}">
                  <a16:creationId xmlns:a16="http://schemas.microsoft.com/office/drawing/2014/main" id="{E414C1AE-F8B6-FCBC-5C53-A6BAD98EDD64}"/>
                </a:ext>
              </a:extLst>
            </p:cNvPr>
            <p:cNvSpPr/>
            <p:nvPr/>
          </p:nvSpPr>
          <p:spPr bwMode="auto">
            <a:xfrm>
              <a:off x="581591" y="1869744"/>
              <a:ext cx="4254530" cy="1222458"/>
            </a:xfrm>
            <a:prstGeom prst="roundRect">
              <a:avLst>
                <a:gd name="adj" fmla="val 523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2" name="Rounded Rectangle 21">
              <a:extLst>
                <a:ext uri="{FF2B5EF4-FFF2-40B4-BE49-F238E27FC236}">
                  <a16:creationId xmlns:a16="http://schemas.microsoft.com/office/drawing/2014/main" id="{8FFAE4EB-F1BF-FAE0-FAE7-0490AC2F0AD7}"/>
                </a:ext>
              </a:extLst>
            </p:cNvPr>
            <p:cNvSpPr/>
            <p:nvPr/>
          </p:nvSpPr>
          <p:spPr bwMode="auto">
            <a:xfrm>
              <a:off x="762504" y="2048512"/>
              <a:ext cx="1284188"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819972" y="2073912"/>
              <a:ext cx="3397188" cy="8156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Write a tagline for an ice cream shop.</a:t>
              </a:r>
            </a:p>
          </p:txBody>
        </p:sp>
      </p:grpSp>
      <p:grpSp>
        <p:nvGrpSpPr>
          <p:cNvPr id="36" name="Group 35" descr="Prompt&#10;Table customers, columns = [CustomerId, FirstName, LastName, Company, Address, City, State, Country, PostalCode]&#10;Create a SQL query for all customers in Texas named Jane &#10;query =&#10;">
            <a:extLst>
              <a:ext uri="{FF2B5EF4-FFF2-40B4-BE49-F238E27FC236}">
                <a16:creationId xmlns:a16="http://schemas.microsoft.com/office/drawing/2014/main" id="{1046D817-00DD-F891-B386-8594370B6674}"/>
              </a:ext>
            </a:extLst>
          </p:cNvPr>
          <p:cNvGrpSpPr/>
          <p:nvPr/>
        </p:nvGrpSpPr>
        <p:grpSpPr>
          <a:xfrm>
            <a:off x="6096000" y="2351145"/>
            <a:ext cx="2895096" cy="2740356"/>
            <a:chOff x="4354693" y="1869744"/>
            <a:chExt cx="3635565" cy="2740356"/>
          </a:xfrm>
        </p:grpSpPr>
        <p:sp>
          <p:nvSpPr>
            <p:cNvPr id="6" name="Rounded Rectangle 5">
              <a:extLst>
                <a:ext uri="{FF2B5EF4-FFF2-40B4-BE49-F238E27FC236}">
                  <a16:creationId xmlns:a16="http://schemas.microsoft.com/office/drawing/2014/main" id="{8DAF0868-F7C0-F871-F46C-12089CC0C4DF}"/>
                </a:ext>
              </a:extLst>
            </p:cNvPr>
            <p:cNvSpPr/>
            <p:nvPr/>
          </p:nvSpPr>
          <p:spPr bwMode="auto">
            <a:xfrm>
              <a:off x="4354693" y="1869744"/>
              <a:ext cx="3635565" cy="2740356"/>
            </a:xfrm>
            <a:prstGeom prst="roundRect">
              <a:avLst>
                <a:gd name="adj" fmla="val 315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3" name="Rounded Rectangle 22">
              <a:extLst>
                <a:ext uri="{FF2B5EF4-FFF2-40B4-BE49-F238E27FC236}">
                  <a16:creationId xmlns:a16="http://schemas.microsoft.com/office/drawing/2014/main" id="{6544E79D-15D0-48BA-916A-8B655B3D85D7}"/>
                </a:ext>
              </a:extLst>
            </p:cNvPr>
            <p:cNvSpPr/>
            <p:nvPr/>
          </p:nvSpPr>
          <p:spPr bwMode="auto">
            <a:xfrm>
              <a:off x="4509329" y="2048512"/>
              <a:ext cx="1005239"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A08A374-9237-24A9-51EB-614CDA8F89F7}"/>
                </a:ext>
              </a:extLst>
            </p:cNvPr>
            <p:cNvSpPr txBox="1">
              <a:spLocks/>
            </p:cNvSpPr>
            <p:nvPr/>
          </p:nvSpPr>
          <p:spPr>
            <a:xfrm>
              <a:off x="4574029" y="2073912"/>
              <a:ext cx="3397187" cy="21544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Table customers, columns = [</a:t>
              </a:r>
              <a:r>
                <a:rPr kumimoji="0" lang="en-US" sz="1200" b="0" i="0" u="none" strike="noStrike" kern="1200" cap="none" spc="0" normalizeH="0" baseline="0" noProof="0" err="1">
                  <a:ln>
                    <a:noFill/>
                  </a:ln>
                  <a:effectLst/>
                  <a:uLnTx/>
                  <a:uFillTx/>
                  <a:latin typeface="Roboto Mono" panose="020B0604020202020204" pitchFamily="49" charset="0"/>
                  <a:ea typeface="+mn-ea"/>
                  <a:cs typeface="Segoe UI" panose="020B0502040204020203" pitchFamily="34" charset="0"/>
                </a:rPr>
                <a:t>CustomerId</a:t>
              </a:r>
              <a:r>
                <a:rPr kumimoji="0" lang="en-US" sz="12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 FirstName, </a:t>
              </a:r>
              <a:r>
                <a:rPr kumimoji="0" lang="en-US" sz="1200" b="0" i="0" u="none" strike="noStrike" kern="1200" cap="none" spc="0" normalizeH="0" baseline="0" noProof="0" err="1">
                  <a:ln>
                    <a:noFill/>
                  </a:ln>
                  <a:effectLst/>
                  <a:uLnTx/>
                  <a:uFillTx/>
                  <a:latin typeface="Roboto Mono" panose="020B0604020202020204" pitchFamily="49" charset="0"/>
                  <a:ea typeface="+mn-ea"/>
                  <a:cs typeface="Segoe UI" panose="020B0502040204020203" pitchFamily="34" charset="0"/>
                </a:rPr>
                <a:t>LastName</a:t>
              </a:r>
              <a:r>
                <a:rPr kumimoji="0" lang="en-US" sz="12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 Company, Address, City, State, Country, </a:t>
              </a:r>
              <a:r>
                <a:rPr kumimoji="0" lang="en-US" sz="1200" b="0" i="0" u="none" strike="noStrike" kern="1200" cap="none" spc="0" normalizeH="0" baseline="0" noProof="0" err="1">
                  <a:ln>
                    <a:noFill/>
                  </a:ln>
                  <a:effectLst/>
                  <a:uLnTx/>
                  <a:uFillTx/>
                  <a:latin typeface="Roboto Mono" panose="020B0604020202020204" pitchFamily="49" charset="0"/>
                  <a:ea typeface="+mn-ea"/>
                  <a:cs typeface="Segoe UI" panose="020B0502040204020203" pitchFamily="34" charset="0"/>
                </a:rPr>
                <a:t>PostalCode</a:t>
              </a:r>
              <a:r>
                <a:rPr kumimoji="0" lang="en-US" sz="12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query =</a:t>
              </a:r>
              <a:endParaRPr kumimoji="0" lang="en-US" sz="14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endParaRPr>
            </a:p>
          </p:txBody>
        </p:sp>
      </p:grpSp>
      <p:grpSp>
        <p:nvGrpSpPr>
          <p:cNvPr id="38" name="Group 37" descr="Prompt A white Siamese Cat">
            <a:extLst>
              <a:ext uri="{FF2B5EF4-FFF2-40B4-BE49-F238E27FC236}">
                <a16:creationId xmlns:a16="http://schemas.microsoft.com/office/drawing/2014/main" id="{8FBD7CB9-0BFE-E883-307E-3055A6C807DE}"/>
              </a:ext>
            </a:extLst>
          </p:cNvPr>
          <p:cNvGrpSpPr/>
          <p:nvPr/>
        </p:nvGrpSpPr>
        <p:grpSpPr>
          <a:xfrm>
            <a:off x="9257739" y="2351145"/>
            <a:ext cx="2743199" cy="1670606"/>
            <a:chOff x="8127793" y="1869744"/>
            <a:chExt cx="3480801" cy="1670606"/>
          </a:xfrm>
        </p:grpSpPr>
        <p:sp>
          <p:nvSpPr>
            <p:cNvPr id="13" name="Rounded Rectangle 12">
              <a:extLst>
                <a:ext uri="{FF2B5EF4-FFF2-40B4-BE49-F238E27FC236}">
                  <a16:creationId xmlns:a16="http://schemas.microsoft.com/office/drawing/2014/main" id="{7B3D390D-2493-F699-786E-2E6345A9100B}"/>
                </a:ext>
              </a:extLst>
            </p:cNvPr>
            <p:cNvSpPr/>
            <p:nvPr/>
          </p:nvSpPr>
          <p:spPr bwMode="auto">
            <a:xfrm>
              <a:off x="8127793" y="1869744"/>
              <a:ext cx="3480800" cy="1670606"/>
            </a:xfrm>
            <a:prstGeom prst="roundRect">
              <a:avLst>
                <a:gd name="adj" fmla="val 655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4" name="Rounded Rectangle 23">
              <a:extLst>
                <a:ext uri="{FF2B5EF4-FFF2-40B4-BE49-F238E27FC236}">
                  <a16:creationId xmlns:a16="http://schemas.microsoft.com/office/drawing/2014/main" id="{F1071A6B-78E3-E2DA-942D-8883379626F2}"/>
                </a:ext>
              </a:extLst>
            </p:cNvPr>
            <p:cNvSpPr/>
            <p:nvPr/>
          </p:nvSpPr>
          <p:spPr bwMode="auto">
            <a:xfrm>
              <a:off x="8272750" y="2048512"/>
              <a:ext cx="873592"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F2D72B7-9CD2-3845-F430-3ED0F707DBBF}"/>
                </a:ext>
              </a:extLst>
            </p:cNvPr>
            <p:cNvSpPr txBox="1"/>
            <p:nvPr/>
          </p:nvSpPr>
          <p:spPr>
            <a:xfrm>
              <a:off x="8320373" y="2078584"/>
              <a:ext cx="3288221" cy="1184940"/>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chemeClr val="tx1"/>
                  </a:solidFill>
                  <a:effectLst/>
                  <a:uLnTx/>
                  <a:uFillTx/>
                  <a:latin typeface="Roboto Mono" panose="020B0604020202020204" pitchFamily="49" charset="0"/>
                  <a:ea typeface="+mn-ea"/>
                  <a:cs typeface="Segoe UI" panose="020B0502040204020203" pitchFamily="34" charset="0"/>
                </a:rPr>
                <a:t>A ball of fire with vibrant colors to show the speed of innovation at our media and entertainment company</a:t>
              </a:r>
            </a:p>
          </p:txBody>
        </p:sp>
      </p:grpSp>
      <p:grpSp>
        <p:nvGrpSpPr>
          <p:cNvPr id="35" name="Group 34" descr="Response&#10;We serve up smiles with every scoop!">
            <a:extLst>
              <a:ext uri="{FF2B5EF4-FFF2-40B4-BE49-F238E27FC236}">
                <a16:creationId xmlns:a16="http://schemas.microsoft.com/office/drawing/2014/main" id="{2176CE01-A550-2DC3-C8C6-93EDB37A8A79}"/>
              </a:ext>
            </a:extLst>
          </p:cNvPr>
          <p:cNvGrpSpPr/>
          <p:nvPr/>
        </p:nvGrpSpPr>
        <p:grpSpPr>
          <a:xfrm>
            <a:off x="452995" y="3708507"/>
            <a:ext cx="2344109" cy="3110799"/>
            <a:chOff x="581593" y="3254043"/>
            <a:chExt cx="3635565" cy="3110799"/>
          </a:xfrm>
        </p:grpSpPr>
        <p:sp>
          <p:nvSpPr>
            <p:cNvPr id="14" name="Rounded Rectangle 13">
              <a:extLst>
                <a:ext uri="{FF2B5EF4-FFF2-40B4-BE49-F238E27FC236}">
                  <a16:creationId xmlns:a16="http://schemas.microsoft.com/office/drawing/2014/main" id="{3E4ED65B-B9AF-BB53-ECA5-93710D27FF64}"/>
                </a:ext>
              </a:extLst>
            </p:cNvPr>
            <p:cNvSpPr/>
            <p:nvPr/>
          </p:nvSpPr>
          <p:spPr bwMode="auto">
            <a:xfrm>
              <a:off x="581593" y="3254043"/>
              <a:ext cx="3635565" cy="3110799"/>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DAC263D8-7ED1-C811-4A37-910A3BE7EAE2}"/>
                </a:ext>
              </a:extLst>
            </p:cNvPr>
            <p:cNvSpPr txBox="1">
              <a:spLocks/>
            </p:cNvSpPr>
            <p:nvPr/>
          </p:nvSpPr>
          <p:spPr>
            <a:xfrm>
              <a:off x="819971" y="3470912"/>
              <a:ext cx="3397187" cy="8771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We serve up smiles with every scoop!</a:t>
              </a:r>
              <a:endParaRPr kumimoji="0" lang="en-US" sz="1400" b="0" i="0" u="none" strike="noStrike" kern="1200" cap="none" spc="0" normalizeH="0" baseline="0" noProof="0">
                <a:ln>
                  <a:noFill/>
                </a:ln>
                <a:effectLst/>
                <a:uLnTx/>
                <a:uFillTx/>
                <a:latin typeface="Segoe UI"/>
                <a:ea typeface="+mn-ea"/>
                <a:cs typeface="Segoe UI" panose="020B0502040204020203" pitchFamily="34" charset="0"/>
              </a:endParaRPr>
            </a:p>
          </p:txBody>
        </p:sp>
      </p:grpSp>
      <p:grpSp>
        <p:nvGrpSpPr>
          <p:cNvPr id="37" name="Group 36" descr="Response&#10;SELECT *&#10;FROM customers&#10;WHERE State = 'TX' AND FirstName = 'Jane'&#10;">
            <a:extLst>
              <a:ext uri="{FF2B5EF4-FFF2-40B4-BE49-F238E27FC236}">
                <a16:creationId xmlns:a16="http://schemas.microsoft.com/office/drawing/2014/main" id="{E9211EB0-7F62-E050-99DD-EC5642C894CE}"/>
              </a:ext>
            </a:extLst>
          </p:cNvPr>
          <p:cNvGrpSpPr/>
          <p:nvPr/>
        </p:nvGrpSpPr>
        <p:grpSpPr>
          <a:xfrm>
            <a:off x="6096000" y="5243901"/>
            <a:ext cx="2895097" cy="1602343"/>
            <a:chOff x="4354693" y="4762500"/>
            <a:chExt cx="3635565" cy="1602343"/>
          </a:xfrm>
        </p:grpSpPr>
        <p:sp>
          <p:nvSpPr>
            <p:cNvPr id="21" name="Rounded Rectangle 20">
              <a:extLst>
                <a:ext uri="{FF2B5EF4-FFF2-40B4-BE49-F238E27FC236}">
                  <a16:creationId xmlns:a16="http://schemas.microsoft.com/office/drawing/2014/main" id="{949781A7-405A-D09F-D019-F158AFC522E5}"/>
                </a:ext>
              </a:extLst>
            </p:cNvPr>
            <p:cNvSpPr/>
            <p:nvPr/>
          </p:nvSpPr>
          <p:spPr bwMode="auto">
            <a:xfrm>
              <a:off x="4354693" y="4762500"/>
              <a:ext cx="3635565" cy="1602343"/>
            </a:xfrm>
            <a:prstGeom prst="roundRect">
              <a:avLst>
                <a:gd name="adj" fmla="val 5590"/>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4D402A0C-FD74-17CB-38ED-3E5B948D8CC5}"/>
                </a:ext>
              </a:extLst>
            </p:cNvPr>
            <p:cNvSpPr txBox="1"/>
            <p:nvPr/>
          </p:nvSpPr>
          <p:spPr>
            <a:xfrm>
              <a:off x="4466015" y="4909749"/>
              <a:ext cx="3153984" cy="1261884"/>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4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SELECT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FROM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WHERE State = 'TX' AND FirstName = 'Jane'</a:t>
              </a:r>
              <a:endParaRPr kumimoji="0" lang="en-US" sz="1200" b="0" i="0" u="none" strike="noStrike" kern="1200" cap="none" spc="0" normalizeH="0" baseline="0" noProof="0">
                <a:ln>
                  <a:noFill/>
                </a:ln>
                <a:effectLst/>
                <a:uLnTx/>
                <a:uFillTx/>
                <a:latin typeface="Segoe UI"/>
                <a:ea typeface="+mn-ea"/>
                <a:cs typeface="Segoe UI" panose="020B0502040204020203" pitchFamily="34" charset="0"/>
              </a:endParaRPr>
            </a:p>
          </p:txBody>
        </p:sp>
      </p:grpSp>
      <p:grpSp>
        <p:nvGrpSpPr>
          <p:cNvPr id="9" name="Group 8" descr="an image showing A ball of fire with vibrant colors to show the speed of innovation at our media and entertainment company">
            <a:extLst>
              <a:ext uri="{FF2B5EF4-FFF2-40B4-BE49-F238E27FC236}">
                <a16:creationId xmlns:a16="http://schemas.microsoft.com/office/drawing/2014/main" id="{A4EA6029-6ACA-AC57-A9B8-1D6D3363AAE2}"/>
              </a:ext>
            </a:extLst>
          </p:cNvPr>
          <p:cNvGrpSpPr/>
          <p:nvPr/>
        </p:nvGrpSpPr>
        <p:grpSpPr>
          <a:xfrm>
            <a:off x="9257740" y="4206716"/>
            <a:ext cx="2743200" cy="2651284"/>
            <a:chOff x="8127793" y="3717585"/>
            <a:chExt cx="3480801" cy="2651284"/>
          </a:xfrm>
        </p:grpSpPr>
        <p:grpSp>
          <p:nvGrpSpPr>
            <p:cNvPr id="39" name="Group 38" descr="Response: picture of a white cat with blue eyes">
              <a:extLst>
                <a:ext uri="{FF2B5EF4-FFF2-40B4-BE49-F238E27FC236}">
                  <a16:creationId xmlns:a16="http://schemas.microsoft.com/office/drawing/2014/main" id="{0AB50B21-7D9B-3CB3-6390-A5EB20AEEDD8}"/>
                </a:ext>
              </a:extLst>
            </p:cNvPr>
            <p:cNvGrpSpPr/>
            <p:nvPr/>
          </p:nvGrpSpPr>
          <p:grpSpPr>
            <a:xfrm>
              <a:off x="8127793" y="3717585"/>
              <a:ext cx="3480801" cy="2651284"/>
              <a:chOff x="8127793" y="3717585"/>
              <a:chExt cx="3480801" cy="2651284"/>
            </a:xfrm>
          </p:grpSpPr>
          <p:sp>
            <p:nvSpPr>
              <p:cNvPr id="16" name="Rounded Rectangle 15">
                <a:extLst>
                  <a:ext uri="{FF2B5EF4-FFF2-40B4-BE49-F238E27FC236}">
                    <a16:creationId xmlns:a16="http://schemas.microsoft.com/office/drawing/2014/main" id="{5590D0BD-963E-6C4E-1439-FE6EDCB66D95}"/>
                  </a:ext>
                </a:extLst>
              </p:cNvPr>
              <p:cNvSpPr/>
              <p:nvPr/>
            </p:nvSpPr>
            <p:spPr bwMode="auto">
              <a:xfrm>
                <a:off x="8127793" y="3717585"/>
                <a:ext cx="3480800" cy="2651284"/>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F9E7A6CD-43B6-1D24-2399-3FDC58B77EE1}"/>
                  </a:ext>
                </a:extLst>
              </p:cNvPr>
              <p:cNvSpPr txBox="1"/>
              <p:nvPr/>
            </p:nvSpPr>
            <p:spPr>
              <a:xfrm>
                <a:off x="8320373" y="3830429"/>
                <a:ext cx="3288221" cy="21544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Roboto Mono" panose="020B0604020202020204" pitchFamily="49" charset="0"/>
                    <a:ea typeface="+mn-ea"/>
                    <a:cs typeface="Segoe UI" panose="020B0502040204020203" pitchFamily="34" charset="0"/>
                  </a:rPr>
                  <a:t>Response</a:t>
                </a:r>
              </a:p>
            </p:txBody>
          </p:sp>
        </p:grpSp>
        <p:pic>
          <p:nvPicPr>
            <p:cNvPr id="5" name="Picture 4" descr="Logo&#10;&#10;Description automatically generated">
              <a:extLst>
                <a:ext uri="{FF2B5EF4-FFF2-40B4-BE49-F238E27FC236}">
                  <a16:creationId xmlns:a16="http://schemas.microsoft.com/office/drawing/2014/main" id="{C7B93E88-16AB-8EFA-F0D2-131B0E3138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008" t="1539" r="-21008" b="9026"/>
            <a:stretch/>
          </p:blipFill>
          <p:spPr>
            <a:xfrm>
              <a:off x="8253549" y="4406203"/>
              <a:ext cx="3264041" cy="1578739"/>
            </a:xfrm>
            <a:prstGeom prst="roundRect">
              <a:avLst>
                <a:gd name="adj" fmla="val 2211"/>
              </a:avLst>
            </a:prstGeom>
            <a:solidFill>
              <a:schemeClr val="tx1"/>
            </a:solidFill>
            <a:effectLst>
              <a:outerShdw blurRad="50800" dist="129219" dir="2700000" algn="tl" rotWithShape="0">
                <a:prstClr val="black">
                  <a:alpha val="40000"/>
                </a:prstClr>
              </a:outerShdw>
            </a:effectLst>
          </p:spPr>
        </p:pic>
      </p:grpSp>
      <p:grpSp>
        <p:nvGrpSpPr>
          <p:cNvPr id="28" name="Group 27" descr="Prompt&#10;&#10;Write a tagline for an ice cream shop.">
            <a:extLst>
              <a:ext uri="{FF2B5EF4-FFF2-40B4-BE49-F238E27FC236}">
                <a16:creationId xmlns:a16="http://schemas.microsoft.com/office/drawing/2014/main" id="{FC772E42-3BD0-BCDA-AEA8-7EF6A84A84E2}"/>
              </a:ext>
            </a:extLst>
          </p:cNvPr>
          <p:cNvGrpSpPr/>
          <p:nvPr/>
        </p:nvGrpSpPr>
        <p:grpSpPr>
          <a:xfrm>
            <a:off x="3086170" y="2351145"/>
            <a:ext cx="2743200" cy="1106539"/>
            <a:chOff x="219419" y="1869744"/>
            <a:chExt cx="4978875" cy="1222458"/>
          </a:xfrm>
        </p:grpSpPr>
        <p:sp>
          <p:nvSpPr>
            <p:cNvPr id="29" name="Rounded Rectangle 1">
              <a:extLst>
                <a:ext uri="{FF2B5EF4-FFF2-40B4-BE49-F238E27FC236}">
                  <a16:creationId xmlns:a16="http://schemas.microsoft.com/office/drawing/2014/main" id="{A77D9E45-AFCF-8527-A828-72C48413066D}"/>
                </a:ext>
              </a:extLst>
            </p:cNvPr>
            <p:cNvSpPr/>
            <p:nvPr/>
          </p:nvSpPr>
          <p:spPr bwMode="auto">
            <a:xfrm>
              <a:off x="219419" y="1869744"/>
              <a:ext cx="4978875" cy="1222458"/>
            </a:xfrm>
            <a:prstGeom prst="wedgeRoundRectCallout">
              <a:avLst>
                <a:gd name="adj1" fmla="val 54514"/>
                <a:gd name="adj2" fmla="val -20997"/>
                <a:gd name="adj3" fmla="val 16667"/>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0" name="Rounded Rectangle 21">
              <a:extLst>
                <a:ext uri="{FF2B5EF4-FFF2-40B4-BE49-F238E27FC236}">
                  <a16:creationId xmlns:a16="http://schemas.microsoft.com/office/drawing/2014/main" id="{0B3BF4E0-41FA-003E-CBA9-84CAFD9CE8E1}"/>
                </a:ext>
              </a:extLst>
            </p:cNvPr>
            <p:cNvSpPr/>
            <p:nvPr/>
          </p:nvSpPr>
          <p:spPr bwMode="auto">
            <a:xfrm>
              <a:off x="448614" y="2049104"/>
              <a:ext cx="1284187" cy="275587"/>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1" name="Text Placeholder 4">
              <a:extLst>
                <a:ext uri="{FF2B5EF4-FFF2-40B4-BE49-F238E27FC236}">
                  <a16:creationId xmlns:a16="http://schemas.microsoft.com/office/drawing/2014/main" id="{0D3A7D15-5CF1-EA2D-6E54-46FD80D8E797}"/>
                </a:ext>
              </a:extLst>
            </p:cNvPr>
            <p:cNvSpPr txBox="1">
              <a:spLocks/>
            </p:cNvSpPr>
            <p:nvPr/>
          </p:nvSpPr>
          <p:spPr>
            <a:xfrm>
              <a:off x="498384" y="2073169"/>
              <a:ext cx="4376880" cy="9010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I’m having trouble getting my Xbox to turn on.</a:t>
              </a:r>
              <a:endParaRPr kumimoji="0" lang="en-US" sz="12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endParaRPr>
            </a:p>
          </p:txBody>
        </p:sp>
      </p:grpSp>
      <p:grpSp>
        <p:nvGrpSpPr>
          <p:cNvPr id="32" name="Group 31" descr="Response&#10;We serve up smiles with every scoop!">
            <a:extLst>
              <a:ext uri="{FF2B5EF4-FFF2-40B4-BE49-F238E27FC236}">
                <a16:creationId xmlns:a16="http://schemas.microsoft.com/office/drawing/2014/main" id="{E2E94E72-1468-CD43-D09D-A3B2E10B17B5}"/>
              </a:ext>
            </a:extLst>
          </p:cNvPr>
          <p:cNvGrpSpPr/>
          <p:nvPr/>
        </p:nvGrpSpPr>
        <p:grpSpPr>
          <a:xfrm>
            <a:off x="3086170" y="3562059"/>
            <a:ext cx="2743200" cy="994960"/>
            <a:chOff x="581593" y="3254043"/>
            <a:chExt cx="3635565" cy="3110799"/>
          </a:xfrm>
        </p:grpSpPr>
        <p:sp>
          <p:nvSpPr>
            <p:cNvPr id="33" name="Rounded Rectangle 13">
              <a:extLst>
                <a:ext uri="{FF2B5EF4-FFF2-40B4-BE49-F238E27FC236}">
                  <a16:creationId xmlns:a16="http://schemas.microsoft.com/office/drawing/2014/main" id="{6988FB91-C341-6F1B-4F84-A72974F319D0}"/>
                </a:ext>
              </a:extLst>
            </p:cNvPr>
            <p:cNvSpPr/>
            <p:nvPr/>
          </p:nvSpPr>
          <p:spPr bwMode="auto">
            <a:xfrm>
              <a:off x="581593" y="3254043"/>
              <a:ext cx="3635565" cy="3110799"/>
            </a:xfrm>
            <a:prstGeom prst="wedgeRoundRectCallout">
              <a:avLst>
                <a:gd name="adj1" fmla="val -53125"/>
                <a:gd name="adj2" fmla="val -24617"/>
                <a:gd name="adj3" fmla="val 16667"/>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40" name="Text Placeholder 4">
              <a:extLst>
                <a:ext uri="{FF2B5EF4-FFF2-40B4-BE49-F238E27FC236}">
                  <a16:creationId xmlns:a16="http://schemas.microsoft.com/office/drawing/2014/main" id="{E2889CEF-749D-643C-0D8C-33CAC5B6ECAC}"/>
                </a:ext>
              </a:extLst>
            </p:cNvPr>
            <p:cNvSpPr txBox="1">
              <a:spLocks/>
            </p:cNvSpPr>
            <p:nvPr/>
          </p:nvSpPr>
          <p:spPr>
            <a:xfrm>
              <a:off x="819971" y="3526819"/>
              <a:ext cx="3397187" cy="26462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There are a few things you can try to troubleshoot this issue … …</a:t>
              </a:r>
            </a:p>
          </p:txBody>
        </p:sp>
      </p:grpSp>
      <p:grpSp>
        <p:nvGrpSpPr>
          <p:cNvPr id="41" name="Group 40" descr="Prompt&#10;&#10;Write a tagline for an ice cream shop.">
            <a:extLst>
              <a:ext uri="{FF2B5EF4-FFF2-40B4-BE49-F238E27FC236}">
                <a16:creationId xmlns:a16="http://schemas.microsoft.com/office/drawing/2014/main" id="{61CF75B9-1DDC-CC47-FEE1-43F78B1EBC84}"/>
              </a:ext>
            </a:extLst>
          </p:cNvPr>
          <p:cNvGrpSpPr/>
          <p:nvPr/>
        </p:nvGrpSpPr>
        <p:grpSpPr>
          <a:xfrm>
            <a:off x="3063731" y="4635800"/>
            <a:ext cx="2743199" cy="1185281"/>
            <a:chOff x="581591" y="1869744"/>
            <a:chExt cx="4254530" cy="1222458"/>
          </a:xfrm>
        </p:grpSpPr>
        <p:sp>
          <p:nvSpPr>
            <p:cNvPr id="42" name="Rounded Rectangle 1">
              <a:extLst>
                <a:ext uri="{FF2B5EF4-FFF2-40B4-BE49-F238E27FC236}">
                  <a16:creationId xmlns:a16="http://schemas.microsoft.com/office/drawing/2014/main" id="{89E9637C-CE35-2925-9350-AC533D947516}"/>
                </a:ext>
              </a:extLst>
            </p:cNvPr>
            <p:cNvSpPr/>
            <p:nvPr/>
          </p:nvSpPr>
          <p:spPr bwMode="auto">
            <a:xfrm>
              <a:off x="581591" y="1869744"/>
              <a:ext cx="4254530" cy="1222458"/>
            </a:xfrm>
            <a:prstGeom prst="wedgeRoundRectCallout">
              <a:avLst>
                <a:gd name="adj1" fmla="val 54514"/>
                <a:gd name="adj2" fmla="val -22718"/>
                <a:gd name="adj3" fmla="val 16667"/>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0" name="Rounded Rectangle 21">
              <a:extLst>
                <a:ext uri="{FF2B5EF4-FFF2-40B4-BE49-F238E27FC236}">
                  <a16:creationId xmlns:a16="http://schemas.microsoft.com/office/drawing/2014/main" id="{B5F612AC-5C47-42DF-1149-718C82046C06}"/>
                </a:ext>
              </a:extLst>
            </p:cNvPr>
            <p:cNvSpPr/>
            <p:nvPr/>
          </p:nvSpPr>
          <p:spPr bwMode="auto">
            <a:xfrm>
              <a:off x="763150" y="1973479"/>
              <a:ext cx="1284189" cy="275587"/>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1" name="Text Placeholder 4">
              <a:extLst>
                <a:ext uri="{FF2B5EF4-FFF2-40B4-BE49-F238E27FC236}">
                  <a16:creationId xmlns:a16="http://schemas.microsoft.com/office/drawing/2014/main" id="{49405217-46AF-5618-994E-133B00EE15C8}"/>
                </a:ext>
              </a:extLst>
            </p:cNvPr>
            <p:cNvSpPr txBox="1">
              <a:spLocks/>
            </p:cNvSpPr>
            <p:nvPr/>
          </p:nvSpPr>
          <p:spPr>
            <a:xfrm>
              <a:off x="842414" y="2003695"/>
              <a:ext cx="3397187" cy="98403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Prompt </a:t>
              </a:r>
            </a:p>
            <a:p>
              <a:pPr>
                <a:defRPr/>
              </a:pPr>
              <a:r>
                <a:rPr lang="en-US" sz="1100">
                  <a:latin typeface="Roboto Mono" panose="020B0604020202020204" pitchFamily="49" charset="0"/>
                </a:rPr>
                <a:t>Thanks! That worked. What games do you recommend for my 14-year-old?</a:t>
              </a:r>
            </a:p>
          </p:txBody>
        </p:sp>
      </p:grpSp>
      <p:grpSp>
        <p:nvGrpSpPr>
          <p:cNvPr id="52" name="Group 51" descr="Response&#10;We serve up smiles with every scoop!">
            <a:extLst>
              <a:ext uri="{FF2B5EF4-FFF2-40B4-BE49-F238E27FC236}">
                <a16:creationId xmlns:a16="http://schemas.microsoft.com/office/drawing/2014/main" id="{036BFD67-D8BF-045E-6DE2-9D650852A59A}"/>
              </a:ext>
            </a:extLst>
          </p:cNvPr>
          <p:cNvGrpSpPr/>
          <p:nvPr/>
        </p:nvGrpSpPr>
        <p:grpSpPr>
          <a:xfrm>
            <a:off x="3086170" y="5945346"/>
            <a:ext cx="2732715" cy="900896"/>
            <a:chOff x="581593" y="3512868"/>
            <a:chExt cx="3651540" cy="2851974"/>
          </a:xfrm>
        </p:grpSpPr>
        <p:sp>
          <p:nvSpPr>
            <p:cNvPr id="53" name="Rounded Rectangle 13">
              <a:extLst>
                <a:ext uri="{FF2B5EF4-FFF2-40B4-BE49-F238E27FC236}">
                  <a16:creationId xmlns:a16="http://schemas.microsoft.com/office/drawing/2014/main" id="{323662F3-9603-B61F-4D37-C4DEBEC9ECCC}"/>
                </a:ext>
              </a:extLst>
            </p:cNvPr>
            <p:cNvSpPr/>
            <p:nvPr/>
          </p:nvSpPr>
          <p:spPr bwMode="auto">
            <a:xfrm>
              <a:off x="581593" y="3512868"/>
              <a:ext cx="3635565" cy="2851974"/>
            </a:xfrm>
            <a:prstGeom prst="wedgeRoundRectCallout">
              <a:avLst>
                <a:gd name="adj1" fmla="val -54441"/>
                <a:gd name="adj2" fmla="val -22702"/>
                <a:gd name="adj3" fmla="val 16667"/>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54" name="Text Placeholder 4">
              <a:extLst>
                <a:ext uri="{FF2B5EF4-FFF2-40B4-BE49-F238E27FC236}">
                  <a16:creationId xmlns:a16="http://schemas.microsoft.com/office/drawing/2014/main" id="{625DED1A-35AE-10DF-961B-AC4FC0F62136}"/>
                </a:ext>
              </a:extLst>
            </p:cNvPr>
            <p:cNvSpPr txBox="1">
              <a:spLocks/>
            </p:cNvSpPr>
            <p:nvPr/>
          </p:nvSpPr>
          <p:spPr>
            <a:xfrm>
              <a:off x="835946" y="3755823"/>
              <a:ext cx="3397187" cy="19973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lang="en-US" sz="1100">
                  <a:latin typeface="Roboto Mono" panose="020B0604020202020204" pitchFamily="49" charset="0"/>
                </a:rPr>
                <a:t>Here are a few games that you might consider: …</a:t>
              </a:r>
            </a:p>
          </p:txBody>
        </p:sp>
      </p:grpSp>
      <p:sp>
        <p:nvSpPr>
          <p:cNvPr id="18" name="Rectangle: Rounded Corners 17">
            <a:extLst>
              <a:ext uri="{FF2B5EF4-FFF2-40B4-BE49-F238E27FC236}">
                <a16:creationId xmlns:a16="http://schemas.microsoft.com/office/drawing/2014/main" id="{8BF53238-146B-FE97-1C72-21826FC02B10}"/>
              </a:ext>
              <a:ext uri="{C183D7F6-B498-43B3-948B-1728B52AA6E4}">
                <adec:decorative xmlns:adec="http://schemas.microsoft.com/office/drawing/2017/decorative" val="1"/>
              </a:ext>
            </a:extLst>
          </p:cNvPr>
          <p:cNvSpPr/>
          <p:nvPr/>
        </p:nvSpPr>
        <p:spPr bwMode="auto">
          <a:xfrm>
            <a:off x="319257" y="588788"/>
            <a:ext cx="5410685" cy="1668782"/>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E110750E-0498-AFC2-5427-5107C8273139}"/>
              </a:ext>
              <a:ext uri="{C183D7F6-B498-43B3-948B-1728B52AA6E4}">
                <adec:decorative xmlns:adec="http://schemas.microsoft.com/office/drawing/2017/decorative" val="1"/>
              </a:ext>
            </a:extLst>
          </p:cNvPr>
          <p:cNvSpPr/>
          <p:nvPr/>
        </p:nvSpPr>
        <p:spPr bwMode="auto">
          <a:xfrm>
            <a:off x="6203354" y="558923"/>
            <a:ext cx="2707022" cy="1672697"/>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962CF13D-F8DD-AC8E-ABAA-B9D179113FC1}"/>
              </a:ext>
              <a:ext uri="{C183D7F6-B498-43B3-948B-1728B52AA6E4}">
                <adec:decorative xmlns:adec="http://schemas.microsoft.com/office/drawing/2017/decorative" val="1"/>
              </a:ext>
            </a:extLst>
          </p:cNvPr>
          <p:cNvSpPr/>
          <p:nvPr/>
        </p:nvSpPr>
        <p:spPr bwMode="auto">
          <a:xfrm>
            <a:off x="9268746" y="598135"/>
            <a:ext cx="2707022" cy="1672698"/>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CB2163AA-9429-AF10-17A0-CDDCEAFF57FD}"/>
              </a:ext>
              <a:ext uri="{C183D7F6-B498-43B3-948B-1728B52AA6E4}">
                <adec:decorative xmlns:adec="http://schemas.microsoft.com/office/drawing/2017/decorative" val="0"/>
              </a:ext>
            </a:extLst>
          </p:cNvPr>
          <p:cNvSpPr/>
          <p:nvPr/>
        </p:nvSpPr>
        <p:spPr bwMode="auto">
          <a:xfrm>
            <a:off x="430940" y="934691"/>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pitchFamily="34" charset="0"/>
              </a:rPr>
              <a:t>GPT-3.5 and GPT-4</a:t>
            </a:r>
          </a:p>
        </p:txBody>
      </p:sp>
      <p:grpSp>
        <p:nvGrpSpPr>
          <p:cNvPr id="4" name="Group 3" descr="Response&#10;We serve up smiles with every scoop!">
            <a:extLst>
              <a:ext uri="{FF2B5EF4-FFF2-40B4-BE49-F238E27FC236}">
                <a16:creationId xmlns:a16="http://schemas.microsoft.com/office/drawing/2014/main" id="{002A3A5E-202F-1DB9-201D-CD25EEEB648C}"/>
              </a:ext>
            </a:extLst>
          </p:cNvPr>
          <p:cNvGrpSpPr/>
          <p:nvPr/>
        </p:nvGrpSpPr>
        <p:grpSpPr>
          <a:xfrm>
            <a:off x="430940" y="1452602"/>
            <a:ext cx="2177696" cy="494400"/>
            <a:chOff x="581593" y="3254043"/>
            <a:chExt cx="3635565" cy="885137"/>
          </a:xfrm>
        </p:grpSpPr>
        <p:sp>
          <p:nvSpPr>
            <p:cNvPr id="25" name="Rounded Rectangle 13">
              <a:extLst>
                <a:ext uri="{FF2B5EF4-FFF2-40B4-BE49-F238E27FC236}">
                  <a16:creationId xmlns:a16="http://schemas.microsoft.com/office/drawing/2014/main" id="{1FCD59EC-3F34-FC76-C4FB-47EE36C2447B}"/>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5" name="Text Placeholder 4">
              <a:extLst>
                <a:ext uri="{FF2B5EF4-FFF2-40B4-BE49-F238E27FC236}">
                  <a16:creationId xmlns:a16="http://schemas.microsoft.com/office/drawing/2014/main" id="{C5DCAB5F-F32F-B1A2-3291-AC990948C8BC}"/>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Text</a:t>
              </a:r>
              <a:endParaRPr kumimoji="0" lang="en-US" sz="1400" b="0" i="0" u="none" strike="noStrike" kern="1200" cap="none" spc="0" normalizeH="0" baseline="0" noProof="0">
                <a:ln>
                  <a:noFill/>
                </a:ln>
                <a:effectLst/>
                <a:uLnTx/>
                <a:uFillTx/>
                <a:latin typeface="Segoe UI"/>
                <a:ea typeface="+mn-ea"/>
                <a:cs typeface="Segoe UI" panose="020B0502040204020203" pitchFamily="34" charset="0"/>
              </a:endParaRPr>
            </a:p>
          </p:txBody>
        </p:sp>
      </p:grpSp>
      <p:sp>
        <p:nvSpPr>
          <p:cNvPr id="46" name="Rectangle: Rounded Corners 45">
            <a:extLst>
              <a:ext uri="{FF2B5EF4-FFF2-40B4-BE49-F238E27FC236}">
                <a16:creationId xmlns:a16="http://schemas.microsoft.com/office/drawing/2014/main" id="{0217D3DA-8CD1-E3E1-B8CF-E9EBE3786067}"/>
              </a:ext>
              <a:ext uri="{C183D7F6-B498-43B3-948B-1728B52AA6E4}">
                <adec:decorative xmlns:adec="http://schemas.microsoft.com/office/drawing/2017/decorative" val="0"/>
              </a:ext>
            </a:extLst>
          </p:cNvPr>
          <p:cNvSpPr/>
          <p:nvPr/>
        </p:nvSpPr>
        <p:spPr bwMode="auto">
          <a:xfrm>
            <a:off x="3294473" y="956842"/>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err="1">
                <a:ln>
                  <a:noFill/>
                </a:ln>
                <a:solidFill>
                  <a:schemeClr val="tx1"/>
                </a:solidFill>
                <a:effectLst/>
                <a:uLnTx/>
                <a:uFillTx/>
                <a:latin typeface="Segoe UI Semibold"/>
                <a:ea typeface="+mn-ea"/>
                <a:cs typeface="Segoe UI" pitchFamily="34" charset="0"/>
              </a:rPr>
              <a:t>ChatGPT</a:t>
            </a:r>
            <a:endParaRPr kumimoji="0" lang="en-US" sz="160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grpSp>
        <p:nvGrpSpPr>
          <p:cNvPr id="47" name="Group 46" descr="Response&#10;We serve up smiles with every scoop!">
            <a:extLst>
              <a:ext uri="{FF2B5EF4-FFF2-40B4-BE49-F238E27FC236}">
                <a16:creationId xmlns:a16="http://schemas.microsoft.com/office/drawing/2014/main" id="{D854FBFC-7686-D79C-A952-A166A204908A}"/>
              </a:ext>
            </a:extLst>
          </p:cNvPr>
          <p:cNvGrpSpPr/>
          <p:nvPr/>
        </p:nvGrpSpPr>
        <p:grpSpPr>
          <a:xfrm>
            <a:off x="3294473" y="1479352"/>
            <a:ext cx="2177696" cy="494400"/>
            <a:chOff x="581593" y="3254043"/>
            <a:chExt cx="3635565" cy="885137"/>
          </a:xfrm>
        </p:grpSpPr>
        <p:sp>
          <p:nvSpPr>
            <p:cNvPr id="48" name="Rounded Rectangle 13">
              <a:extLst>
                <a:ext uri="{FF2B5EF4-FFF2-40B4-BE49-F238E27FC236}">
                  <a16:creationId xmlns:a16="http://schemas.microsoft.com/office/drawing/2014/main" id="{BDAADCEE-4A6E-9B33-DE79-72E3E3E8A122}"/>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9" name="Text Placeholder 4">
              <a:extLst>
                <a:ext uri="{FF2B5EF4-FFF2-40B4-BE49-F238E27FC236}">
                  <a16:creationId xmlns:a16="http://schemas.microsoft.com/office/drawing/2014/main" id="{CBE5289E-9CA4-8EC6-0A01-661517D6F334}"/>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Conversation</a:t>
              </a:r>
              <a:endParaRPr kumimoji="0" lang="en-US" sz="1400" b="0" i="0" u="none" strike="noStrike" kern="1200" cap="none" spc="0" normalizeH="0" baseline="0" noProof="0">
                <a:ln>
                  <a:noFill/>
                </a:ln>
                <a:effectLst/>
                <a:uLnTx/>
                <a:uFillTx/>
                <a:latin typeface="Segoe UI"/>
                <a:ea typeface="+mn-ea"/>
                <a:cs typeface="Segoe UI" panose="020B0502040204020203" pitchFamily="34" charset="0"/>
              </a:endParaRPr>
            </a:p>
          </p:txBody>
        </p:sp>
      </p:grpSp>
      <p:sp>
        <p:nvSpPr>
          <p:cNvPr id="55" name="Rectangle: Rounded Corners 54">
            <a:extLst>
              <a:ext uri="{FF2B5EF4-FFF2-40B4-BE49-F238E27FC236}">
                <a16:creationId xmlns:a16="http://schemas.microsoft.com/office/drawing/2014/main" id="{EB5F5CCA-7AC3-A9B2-D333-07479AB09E79}"/>
              </a:ext>
              <a:ext uri="{C183D7F6-B498-43B3-948B-1728B52AA6E4}">
                <adec:decorative xmlns:adec="http://schemas.microsoft.com/office/drawing/2017/decorative" val="0"/>
              </a:ext>
            </a:extLst>
          </p:cNvPr>
          <p:cNvSpPr/>
          <p:nvPr/>
        </p:nvSpPr>
        <p:spPr bwMode="auto">
          <a:xfrm>
            <a:off x="6448360" y="934691"/>
            <a:ext cx="2177696" cy="494400"/>
          </a:xfrm>
          <a:prstGeom prst="roundRect">
            <a:avLst>
              <a:gd name="adj" fmla="val 617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pitchFamily="34" charset="0"/>
              </a:rPr>
              <a:t>Codex</a:t>
            </a:r>
          </a:p>
        </p:txBody>
      </p:sp>
      <p:grpSp>
        <p:nvGrpSpPr>
          <p:cNvPr id="56" name="Group 55" descr="Response&#10;We serve up smiles with every scoop!">
            <a:extLst>
              <a:ext uri="{FF2B5EF4-FFF2-40B4-BE49-F238E27FC236}">
                <a16:creationId xmlns:a16="http://schemas.microsoft.com/office/drawing/2014/main" id="{7BD27840-E80F-D62D-69B4-18349F4CBC85}"/>
              </a:ext>
            </a:extLst>
          </p:cNvPr>
          <p:cNvGrpSpPr/>
          <p:nvPr/>
        </p:nvGrpSpPr>
        <p:grpSpPr>
          <a:xfrm>
            <a:off x="6457268" y="1479352"/>
            <a:ext cx="2177696" cy="494400"/>
            <a:chOff x="581593" y="3254043"/>
            <a:chExt cx="3635565" cy="885137"/>
          </a:xfrm>
        </p:grpSpPr>
        <p:sp>
          <p:nvSpPr>
            <p:cNvPr id="57" name="Rounded Rectangle 13">
              <a:extLst>
                <a:ext uri="{FF2B5EF4-FFF2-40B4-BE49-F238E27FC236}">
                  <a16:creationId xmlns:a16="http://schemas.microsoft.com/office/drawing/2014/main" id="{D751153D-1F34-C044-E9E7-2A1363B35B86}"/>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8" name="Text Placeholder 4">
              <a:extLst>
                <a:ext uri="{FF2B5EF4-FFF2-40B4-BE49-F238E27FC236}">
                  <a16:creationId xmlns:a16="http://schemas.microsoft.com/office/drawing/2014/main" id="{ED97F438-E1CF-6FBD-9B37-CDB21DD25D36}"/>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Code</a:t>
              </a:r>
              <a:endParaRPr kumimoji="0" lang="en-US" sz="1400" b="0" i="0" u="none" strike="noStrike" kern="1200" cap="none" spc="0" normalizeH="0" baseline="0" noProof="0">
                <a:ln>
                  <a:noFill/>
                </a:ln>
                <a:effectLst/>
                <a:uLnTx/>
                <a:uFillTx/>
                <a:latin typeface="Segoe UI"/>
                <a:ea typeface="+mn-ea"/>
                <a:cs typeface="Segoe UI" panose="020B0502040204020203" pitchFamily="34" charset="0"/>
              </a:endParaRPr>
            </a:p>
          </p:txBody>
        </p:sp>
      </p:grpSp>
      <p:sp>
        <p:nvSpPr>
          <p:cNvPr id="59" name="Rectangle: Rounded Corners 58">
            <a:extLst>
              <a:ext uri="{FF2B5EF4-FFF2-40B4-BE49-F238E27FC236}">
                <a16:creationId xmlns:a16="http://schemas.microsoft.com/office/drawing/2014/main" id="{763D1506-74DB-30DB-8B1C-2F28014147BD}"/>
              </a:ext>
              <a:ext uri="{C183D7F6-B498-43B3-948B-1728B52AA6E4}">
                <adec:decorative xmlns:adec="http://schemas.microsoft.com/office/drawing/2017/decorative" val="0"/>
              </a:ext>
            </a:extLst>
          </p:cNvPr>
          <p:cNvSpPr/>
          <p:nvPr/>
        </p:nvSpPr>
        <p:spPr bwMode="auto">
          <a:xfrm>
            <a:off x="9527111" y="984952"/>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pitchFamily="34" charset="0"/>
              </a:rPr>
              <a:t>DALL·E </a:t>
            </a:r>
            <a:r>
              <a:rPr lang="en-US" sz="1600">
                <a:solidFill>
                  <a:schemeClr val="tx1"/>
                </a:solidFill>
                <a:latin typeface="Segoe UI Semibold"/>
                <a:cs typeface="Segoe UI" pitchFamily="34" charset="0"/>
              </a:rPr>
              <a:t>2</a:t>
            </a:r>
            <a:endParaRPr kumimoji="0" lang="en-US" sz="160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grpSp>
        <p:nvGrpSpPr>
          <p:cNvPr id="60" name="Group 59" descr="Response&#10;We serve up smiles with every scoop!">
            <a:extLst>
              <a:ext uri="{FF2B5EF4-FFF2-40B4-BE49-F238E27FC236}">
                <a16:creationId xmlns:a16="http://schemas.microsoft.com/office/drawing/2014/main" id="{D9BADD28-B0A9-3833-7331-022F15033319}"/>
              </a:ext>
            </a:extLst>
          </p:cNvPr>
          <p:cNvGrpSpPr/>
          <p:nvPr/>
        </p:nvGrpSpPr>
        <p:grpSpPr>
          <a:xfrm>
            <a:off x="9527111" y="1479352"/>
            <a:ext cx="2177696" cy="494400"/>
            <a:chOff x="581593" y="3254043"/>
            <a:chExt cx="3635565" cy="885137"/>
          </a:xfrm>
        </p:grpSpPr>
        <p:sp>
          <p:nvSpPr>
            <p:cNvPr id="61" name="Rounded Rectangle 13">
              <a:extLst>
                <a:ext uri="{FF2B5EF4-FFF2-40B4-BE49-F238E27FC236}">
                  <a16:creationId xmlns:a16="http://schemas.microsoft.com/office/drawing/2014/main" id="{516FEAFD-7D04-55AF-A490-549E70E5951A}"/>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62" name="Text Placeholder 4">
              <a:extLst>
                <a:ext uri="{FF2B5EF4-FFF2-40B4-BE49-F238E27FC236}">
                  <a16:creationId xmlns:a16="http://schemas.microsoft.com/office/drawing/2014/main" id="{5B8D4422-E849-DF69-8CC7-1198114D154C}"/>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Images</a:t>
              </a:r>
              <a:endParaRPr kumimoji="0" lang="en-US" sz="1400" b="0" i="0" u="none" strike="noStrike" kern="1200" cap="none" spc="0" normalizeH="0" baseline="0" noProof="0">
                <a:ln>
                  <a:noFill/>
                </a:ln>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18663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nodeType="withEffect">
                                  <p:stCondLst>
                                    <p:cond delay="0"/>
                                  </p:stCondLst>
                                  <p:childTnLst>
                                    <p:animMotion origin="layout" path="M -3.125E-6 7.40741E-7 L -3.125E-6 0.01805 " pathEditMode="relative" rAng="0" ptsTypes="AA">
                                      <p:cBhvr>
                                        <p:cTn id="9" dur="500" spd="-100000" fill="hold"/>
                                        <p:tgtEl>
                                          <p:spTgt spid="34"/>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nodeType="withEffect">
                                  <p:stCondLst>
                                    <p:cond delay="0"/>
                                  </p:stCondLst>
                                  <p:childTnLst>
                                    <p:animMotion origin="layout" path="M -3.125E-6 -2.59259E-6 L -3.125E-6 0.01806 " pathEditMode="relative" rAng="0" ptsTypes="AA">
                                      <p:cBhvr>
                                        <p:cTn id="14" dur="500" spd="-100000" fill="hold"/>
                                        <p:tgtEl>
                                          <p:spTgt spid="35"/>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42" presetClass="path" presetSubtype="0" decel="100000" fill="hold" nodeType="withEffect">
                                  <p:stCondLst>
                                    <p:cond delay="0"/>
                                  </p:stCondLst>
                                  <p:childTnLst>
                                    <p:animMotion origin="layout" path="M 5E-6 3.7037E-7 L 5E-6 0.01806 " pathEditMode="relative" rAng="0" ptsTypes="AA">
                                      <p:cBhvr>
                                        <p:cTn id="20" dur="500" spd="-100000" fill="hold"/>
                                        <p:tgtEl>
                                          <p:spTgt spid="28"/>
                                        </p:tgtEl>
                                        <p:attrNameLst>
                                          <p:attrName>ppt_x</p:attrName>
                                          <p:attrName>ppt_y</p:attrName>
                                        </p:attrNameLst>
                                      </p:cBhvr>
                                      <p:rCtr x="0" y="903"/>
                                    </p:animMotion>
                                  </p:childTnLst>
                                </p:cTn>
                              </p:par>
                              <p:par>
                                <p:cTn id="21" presetID="10" presetClass="entr" presetSubtype="0" fill="hold" nodeType="withEffect">
                                  <p:stCondLst>
                                    <p:cond delay="1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42" presetClass="path" presetSubtype="0" decel="100000" fill="hold" nodeType="withEffect">
                                  <p:stCondLst>
                                    <p:cond delay="100"/>
                                  </p:stCondLst>
                                  <p:childTnLst>
                                    <p:animMotion origin="layout" path="M 5E-6 1.85185E-6 L 5E-6 0.01805 " pathEditMode="relative" rAng="0" ptsTypes="AA">
                                      <p:cBhvr>
                                        <p:cTn id="25" dur="500" spd="-100000" fill="hold"/>
                                        <p:tgtEl>
                                          <p:spTgt spid="32"/>
                                        </p:tgtEl>
                                        <p:attrNameLst>
                                          <p:attrName>ppt_x</p:attrName>
                                          <p:attrName>ppt_y</p:attrName>
                                        </p:attrNameLst>
                                      </p:cBhvr>
                                      <p:rCtr x="0" y="903"/>
                                    </p:animMotion>
                                  </p:childTnLst>
                                </p:cTn>
                              </p:par>
                              <p:par>
                                <p:cTn id="26" presetID="10" presetClass="entr" presetSubtype="0" fill="hold" nodeType="withEffect">
                                  <p:stCondLst>
                                    <p:cond delay="30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42" presetClass="path" presetSubtype="0" decel="100000" fill="hold" nodeType="withEffect">
                                  <p:stCondLst>
                                    <p:cond delay="300"/>
                                  </p:stCondLst>
                                  <p:childTnLst>
                                    <p:animMotion origin="layout" path="M -2.08333E-6 1.48148E-6 L -2.08333E-6 0.01805 " pathEditMode="relative" rAng="0" ptsTypes="AA">
                                      <p:cBhvr>
                                        <p:cTn id="30" dur="500" spd="-100000" fill="hold"/>
                                        <p:tgtEl>
                                          <p:spTgt spid="41"/>
                                        </p:tgtEl>
                                        <p:attrNameLst>
                                          <p:attrName>ppt_x</p:attrName>
                                          <p:attrName>ppt_y</p:attrName>
                                        </p:attrNameLst>
                                      </p:cBhvr>
                                      <p:rCtr x="0" y="903"/>
                                    </p:animMotion>
                                  </p:childTnLst>
                                </p:cTn>
                              </p:par>
                              <p:par>
                                <p:cTn id="31" presetID="10" presetClass="entr" presetSubtype="0" fill="hold" nodeType="withEffect">
                                  <p:stCondLst>
                                    <p:cond delay="35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42" presetClass="path" presetSubtype="0" decel="100000" fill="hold" nodeType="withEffect">
                                  <p:stCondLst>
                                    <p:cond delay="350"/>
                                  </p:stCondLst>
                                  <p:childTnLst>
                                    <p:animMotion origin="layout" path="M -4.16667E-6 1.11111E-6 L -4.16667E-6 0.01805 " pathEditMode="relative" rAng="0" ptsTypes="AA">
                                      <p:cBhvr>
                                        <p:cTn id="35" dur="500" spd="-100000" fill="hold"/>
                                        <p:tgtEl>
                                          <p:spTgt spid="52"/>
                                        </p:tgtEl>
                                        <p:attrNameLst>
                                          <p:attrName>ppt_x</p:attrName>
                                          <p:attrName>ppt_y</p:attrName>
                                        </p:attrNameLst>
                                      </p:cBhvr>
                                      <p:rCtr x="0" y="903"/>
                                    </p:animMotion>
                                  </p:childTnLst>
                                </p:cTn>
                              </p:par>
                            </p:childTnLst>
                          </p:cTn>
                        </p:par>
                        <p:par>
                          <p:cTn id="36" fill="hold">
                            <p:stCondLst>
                              <p:cond delay="1450"/>
                            </p:stCondLst>
                            <p:childTnLst>
                              <p:par>
                                <p:cTn id="37" presetID="10" presetClass="entr" presetSubtype="0" fill="hold" nodeType="afterEffect">
                                  <p:stCondLst>
                                    <p:cond delay="10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42" presetClass="path" presetSubtype="0" decel="100000" fill="hold" nodeType="withEffect">
                                  <p:stCondLst>
                                    <p:cond delay="200"/>
                                  </p:stCondLst>
                                  <p:childTnLst>
                                    <p:animMotion origin="layout" path="M 1.11022E-16 -2.59259E-6 L 1.11022E-16 0.01806 " pathEditMode="relative" rAng="0" ptsTypes="AA">
                                      <p:cBhvr>
                                        <p:cTn id="41" dur="500" spd="-100000" fill="hold"/>
                                        <p:tgtEl>
                                          <p:spTgt spid="36"/>
                                        </p:tgtEl>
                                        <p:attrNameLst>
                                          <p:attrName>ppt_x</p:attrName>
                                          <p:attrName>ppt_y</p:attrName>
                                        </p:attrNameLst>
                                      </p:cBhvr>
                                      <p:rCtr x="0" y="903"/>
                                    </p:animMotion>
                                  </p:childTnLst>
                                </p:cTn>
                              </p:par>
                              <p:par>
                                <p:cTn id="42" presetID="10" presetClass="entr" presetSubtype="0" fill="hold" nodeType="withEffect">
                                  <p:stCondLst>
                                    <p:cond delay="30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42" presetClass="path" presetSubtype="0" decel="100000" fill="hold" nodeType="withEffect">
                                  <p:stCondLst>
                                    <p:cond delay="300"/>
                                  </p:stCondLst>
                                  <p:childTnLst>
                                    <p:animMotion origin="layout" path="M 1.11022E-16 -1.48148E-6 L 1.11022E-16 0.01806 " pathEditMode="relative" rAng="0" ptsTypes="AA">
                                      <p:cBhvr>
                                        <p:cTn id="46" dur="500" spd="-100000" fill="hold"/>
                                        <p:tgtEl>
                                          <p:spTgt spid="37"/>
                                        </p:tgtEl>
                                        <p:attrNameLst>
                                          <p:attrName>ppt_x</p:attrName>
                                          <p:attrName>ppt_y</p:attrName>
                                        </p:attrNameLst>
                                      </p:cBhvr>
                                      <p:rCtr x="0" y="903"/>
                                    </p:animMotion>
                                  </p:childTnLst>
                                </p:cTn>
                              </p:par>
                            </p:childTnLst>
                          </p:cTn>
                        </p:par>
                        <p:par>
                          <p:cTn id="47" fill="hold">
                            <p:stCondLst>
                              <p:cond delay="2250"/>
                            </p:stCondLst>
                            <p:childTnLst>
                              <p:par>
                                <p:cTn id="48" presetID="10" presetClass="entr" presetSubtype="0"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42" presetClass="path" presetSubtype="0" decel="100000" fill="hold" nodeType="withEffect">
                                  <p:stCondLst>
                                    <p:cond delay="0"/>
                                  </p:stCondLst>
                                  <p:childTnLst>
                                    <p:animMotion origin="layout" path="M 5E-6 -3.33333E-6 L 5E-6 0.01806 " pathEditMode="relative" rAng="0" ptsTypes="AA">
                                      <p:cBhvr>
                                        <p:cTn id="52" dur="500" spd="-100000" fill="hold"/>
                                        <p:tgtEl>
                                          <p:spTgt spid="38"/>
                                        </p:tgtEl>
                                        <p:attrNameLst>
                                          <p:attrName>ppt_x</p:attrName>
                                          <p:attrName>ppt_y</p:attrName>
                                        </p:attrNameLst>
                                      </p:cBhvr>
                                      <p:rCtr x="0" y="903"/>
                                    </p:animMotion>
                                  </p:childTnLst>
                                </p:cTn>
                              </p:par>
                              <p:par>
                                <p:cTn id="53" presetID="10" presetClass="entr" presetSubtype="0" fill="hold" nodeType="withEffect">
                                  <p:stCondLst>
                                    <p:cond delay="10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42" presetClass="path" presetSubtype="0" decel="100000" fill="hold" nodeType="withEffect">
                                  <p:stCondLst>
                                    <p:cond delay="100"/>
                                  </p:stCondLst>
                                  <p:childTnLst>
                                    <p:animMotion origin="layout" path="M 5E-6 -2.96296E-6 L 5E-6 0.01806 " pathEditMode="relative" rAng="0" ptsTypes="AA">
                                      <p:cBhvr>
                                        <p:cTn id="57" dur="500" spd="-100000" fill="hold"/>
                                        <p:tgtEl>
                                          <p:spTgt spid="9"/>
                                        </p:tgtEl>
                                        <p:attrNameLst>
                                          <p:attrName>ppt_x</p:attrName>
                                          <p:attrName>ppt_y</p:attrName>
                                        </p:attrNameLst>
                                      </p:cBhvr>
                                      <p:rCtr x="0" y="903"/>
                                    </p:animMotion>
                                  </p:childTnLst>
                                </p:cTn>
                              </p:par>
                              <p:par>
                                <p:cTn id="58" presetID="42"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anim calcmode="lin" valueType="num">
                                      <p:cBhvr>
                                        <p:cTn id="61" dur="500" fill="hold"/>
                                        <p:tgtEl>
                                          <p:spTgt spid="18"/>
                                        </p:tgtEl>
                                        <p:attrNameLst>
                                          <p:attrName>ppt_x</p:attrName>
                                        </p:attrNameLst>
                                      </p:cBhvr>
                                      <p:tavLst>
                                        <p:tav tm="0">
                                          <p:val>
                                            <p:strVal val="#ppt_x"/>
                                          </p:val>
                                        </p:tav>
                                        <p:tav tm="100000">
                                          <p:val>
                                            <p:strVal val="#ppt_x"/>
                                          </p:val>
                                        </p:tav>
                                      </p:tavLst>
                                    </p:anim>
                                    <p:anim calcmode="lin" valueType="num">
                                      <p:cBhvr>
                                        <p:cTn id="62" dur="500" fill="hold"/>
                                        <p:tgtEl>
                                          <p:spTgt spid="1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anim calcmode="lin" valueType="num">
                                      <p:cBhvr>
                                        <p:cTn id="66" dur="500" fill="hold"/>
                                        <p:tgtEl>
                                          <p:spTgt spid="27"/>
                                        </p:tgtEl>
                                        <p:attrNameLst>
                                          <p:attrName>ppt_x</p:attrName>
                                        </p:attrNameLst>
                                      </p:cBhvr>
                                      <p:tavLst>
                                        <p:tav tm="0">
                                          <p:val>
                                            <p:strVal val="#ppt_x"/>
                                          </p:val>
                                        </p:tav>
                                        <p:tav tm="100000">
                                          <p:val>
                                            <p:strVal val="#ppt_x"/>
                                          </p:val>
                                        </p:tav>
                                      </p:tavLst>
                                    </p:anim>
                                    <p:anim calcmode="lin" valueType="num">
                                      <p:cBhvr>
                                        <p:cTn id="67" dur="500" fill="hold"/>
                                        <p:tgtEl>
                                          <p:spTgt spid="27"/>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500"/>
                                        <p:tgtEl>
                                          <p:spTgt spid="44"/>
                                        </p:tgtEl>
                                      </p:cBhvr>
                                    </p:animEffect>
                                    <p:anim calcmode="lin" valueType="num">
                                      <p:cBhvr>
                                        <p:cTn id="71" dur="500" fill="hold"/>
                                        <p:tgtEl>
                                          <p:spTgt spid="44"/>
                                        </p:tgtEl>
                                        <p:attrNameLst>
                                          <p:attrName>ppt_x</p:attrName>
                                        </p:attrNameLst>
                                      </p:cBhvr>
                                      <p:tavLst>
                                        <p:tav tm="0">
                                          <p:val>
                                            <p:strVal val="#ppt_x"/>
                                          </p:val>
                                        </p:tav>
                                        <p:tav tm="100000">
                                          <p:val>
                                            <p:strVal val="#ppt_x"/>
                                          </p:val>
                                        </p:tav>
                                      </p:tavLst>
                                    </p:anim>
                                    <p:anim calcmode="lin" valueType="num">
                                      <p:cBhvr>
                                        <p:cTn id="72" dur="5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additive="base">
                                        <p:cTn id="77" dur="500" fill="hold"/>
                                        <p:tgtEl>
                                          <p:spTgt spid="3"/>
                                        </p:tgtEl>
                                        <p:attrNameLst>
                                          <p:attrName>ppt_x</p:attrName>
                                        </p:attrNameLst>
                                      </p:cBhvr>
                                      <p:tavLst>
                                        <p:tav tm="0">
                                          <p:val>
                                            <p:strVal val="#ppt_x"/>
                                          </p:val>
                                        </p:tav>
                                        <p:tav tm="100000">
                                          <p:val>
                                            <p:strVal val="#ppt_x"/>
                                          </p:val>
                                        </p:tav>
                                      </p:tavLst>
                                    </p:anim>
                                    <p:anim calcmode="lin" valueType="num">
                                      <p:cBhvr additive="base">
                                        <p:cTn id="78" dur="500" fill="hold"/>
                                        <p:tgtEl>
                                          <p:spTgt spid="3"/>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fill="hold"/>
                                        <p:tgtEl>
                                          <p:spTgt spid="46"/>
                                        </p:tgtEl>
                                        <p:attrNameLst>
                                          <p:attrName>ppt_x</p:attrName>
                                        </p:attrNameLst>
                                      </p:cBhvr>
                                      <p:tavLst>
                                        <p:tav tm="0">
                                          <p:val>
                                            <p:strVal val="#ppt_x"/>
                                          </p:val>
                                        </p:tav>
                                        <p:tav tm="100000">
                                          <p:val>
                                            <p:strVal val="#ppt_x"/>
                                          </p:val>
                                        </p:tav>
                                      </p:tavLst>
                                    </p:anim>
                                    <p:anim calcmode="lin" valueType="num">
                                      <p:cBhvr additive="base">
                                        <p:cTn id="82" dur="500" fill="hold"/>
                                        <p:tgtEl>
                                          <p:spTgt spid="46"/>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additive="base">
                                        <p:cTn id="85" dur="500" fill="hold"/>
                                        <p:tgtEl>
                                          <p:spTgt spid="4"/>
                                        </p:tgtEl>
                                        <p:attrNameLst>
                                          <p:attrName>ppt_x</p:attrName>
                                        </p:attrNameLst>
                                      </p:cBhvr>
                                      <p:tavLst>
                                        <p:tav tm="0">
                                          <p:val>
                                            <p:strVal val="#ppt_x"/>
                                          </p:val>
                                        </p:tav>
                                        <p:tav tm="100000">
                                          <p:val>
                                            <p:strVal val="#ppt_x"/>
                                          </p:val>
                                        </p:tav>
                                      </p:tavLst>
                                    </p:anim>
                                    <p:anim calcmode="lin" valueType="num">
                                      <p:cBhvr additive="base">
                                        <p:cTn id="86" dur="500" fill="hold"/>
                                        <p:tgtEl>
                                          <p:spTgt spid="4"/>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47"/>
                                        </p:tgtEl>
                                        <p:attrNameLst>
                                          <p:attrName>style.visibility</p:attrName>
                                        </p:attrNameLst>
                                      </p:cBhvr>
                                      <p:to>
                                        <p:strVal val="visible"/>
                                      </p:to>
                                    </p:set>
                                    <p:anim calcmode="lin" valueType="num">
                                      <p:cBhvr additive="base">
                                        <p:cTn id="89" dur="500" fill="hold"/>
                                        <p:tgtEl>
                                          <p:spTgt spid="47"/>
                                        </p:tgtEl>
                                        <p:attrNameLst>
                                          <p:attrName>ppt_x</p:attrName>
                                        </p:attrNameLst>
                                      </p:cBhvr>
                                      <p:tavLst>
                                        <p:tav tm="0">
                                          <p:val>
                                            <p:strVal val="#ppt_x"/>
                                          </p:val>
                                        </p:tav>
                                        <p:tav tm="100000">
                                          <p:val>
                                            <p:strVal val="#ppt_x"/>
                                          </p:val>
                                        </p:tav>
                                      </p:tavLst>
                                    </p:anim>
                                    <p:anim calcmode="lin" valueType="num">
                                      <p:cBhvr additive="base">
                                        <p:cTn id="90" dur="500" fill="hold"/>
                                        <p:tgtEl>
                                          <p:spTgt spid="47"/>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additive="base">
                                        <p:cTn id="93" dur="500" fill="hold"/>
                                        <p:tgtEl>
                                          <p:spTgt spid="55"/>
                                        </p:tgtEl>
                                        <p:attrNameLst>
                                          <p:attrName>ppt_x</p:attrName>
                                        </p:attrNameLst>
                                      </p:cBhvr>
                                      <p:tavLst>
                                        <p:tav tm="0">
                                          <p:val>
                                            <p:strVal val="#ppt_x"/>
                                          </p:val>
                                        </p:tav>
                                        <p:tav tm="100000">
                                          <p:val>
                                            <p:strVal val="#ppt_x"/>
                                          </p:val>
                                        </p:tav>
                                      </p:tavLst>
                                    </p:anim>
                                    <p:anim calcmode="lin" valueType="num">
                                      <p:cBhvr additive="base">
                                        <p:cTn id="94" dur="500" fill="hold"/>
                                        <p:tgtEl>
                                          <p:spTgt spid="5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anim calcmode="lin" valueType="num">
                                      <p:cBhvr additive="base">
                                        <p:cTn id="97" dur="500" fill="hold"/>
                                        <p:tgtEl>
                                          <p:spTgt spid="56"/>
                                        </p:tgtEl>
                                        <p:attrNameLst>
                                          <p:attrName>ppt_x</p:attrName>
                                        </p:attrNameLst>
                                      </p:cBhvr>
                                      <p:tavLst>
                                        <p:tav tm="0">
                                          <p:val>
                                            <p:strVal val="#ppt_x"/>
                                          </p:val>
                                        </p:tav>
                                        <p:tav tm="100000">
                                          <p:val>
                                            <p:strVal val="#ppt_x"/>
                                          </p:val>
                                        </p:tav>
                                      </p:tavLst>
                                    </p:anim>
                                    <p:anim calcmode="lin" valueType="num">
                                      <p:cBhvr additive="base">
                                        <p:cTn id="98" dur="500" fill="hold"/>
                                        <p:tgtEl>
                                          <p:spTgt spid="56"/>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59"/>
                                        </p:tgtEl>
                                        <p:attrNameLst>
                                          <p:attrName>style.visibility</p:attrName>
                                        </p:attrNameLst>
                                      </p:cBhvr>
                                      <p:to>
                                        <p:strVal val="visible"/>
                                      </p:to>
                                    </p:set>
                                    <p:anim calcmode="lin" valueType="num">
                                      <p:cBhvr additive="base">
                                        <p:cTn id="101" dur="500" fill="hold"/>
                                        <p:tgtEl>
                                          <p:spTgt spid="59"/>
                                        </p:tgtEl>
                                        <p:attrNameLst>
                                          <p:attrName>ppt_x</p:attrName>
                                        </p:attrNameLst>
                                      </p:cBhvr>
                                      <p:tavLst>
                                        <p:tav tm="0">
                                          <p:val>
                                            <p:strVal val="#ppt_x"/>
                                          </p:val>
                                        </p:tav>
                                        <p:tav tm="100000">
                                          <p:val>
                                            <p:strVal val="#ppt_x"/>
                                          </p:val>
                                        </p:tav>
                                      </p:tavLst>
                                    </p:anim>
                                    <p:anim calcmode="lin" valueType="num">
                                      <p:cBhvr additive="base">
                                        <p:cTn id="102" dur="500" fill="hold"/>
                                        <p:tgtEl>
                                          <p:spTgt spid="59"/>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60"/>
                                        </p:tgtEl>
                                        <p:attrNameLst>
                                          <p:attrName>style.visibility</p:attrName>
                                        </p:attrNameLst>
                                      </p:cBhvr>
                                      <p:to>
                                        <p:strVal val="visible"/>
                                      </p:to>
                                    </p:set>
                                    <p:anim calcmode="lin" valueType="num">
                                      <p:cBhvr additive="base">
                                        <p:cTn id="105" dur="500" fill="hold"/>
                                        <p:tgtEl>
                                          <p:spTgt spid="60"/>
                                        </p:tgtEl>
                                        <p:attrNameLst>
                                          <p:attrName>ppt_x</p:attrName>
                                        </p:attrNameLst>
                                      </p:cBhvr>
                                      <p:tavLst>
                                        <p:tav tm="0">
                                          <p:val>
                                            <p:strVal val="#ppt_x"/>
                                          </p:val>
                                        </p:tav>
                                        <p:tav tm="100000">
                                          <p:val>
                                            <p:strVal val="#ppt_x"/>
                                          </p:val>
                                        </p:tav>
                                      </p:tavLst>
                                    </p:anim>
                                    <p:anim calcmode="lin" valueType="num">
                                      <p:cBhvr additive="base">
                                        <p:cTn id="10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P spid="44" grpId="0" animBg="1"/>
      <p:bldP spid="3" grpId="0" animBg="1"/>
      <p:bldP spid="46" grpId="0" animBg="1"/>
      <p:bldP spid="55" grpId="0" animBg="1"/>
      <p:bldP spid="5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5C4ACD-C1F0-AA5D-D480-9A0D5DF66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971800"/>
            <a:ext cx="4600370" cy="2590800"/>
          </a:xfrm>
          <a:prstGeom prst="rect">
            <a:avLst/>
          </a:prstGeom>
        </p:spPr>
      </p:pic>
      <p:sp>
        <p:nvSpPr>
          <p:cNvPr id="3" name="TextBox 2">
            <a:extLst>
              <a:ext uri="{FF2B5EF4-FFF2-40B4-BE49-F238E27FC236}">
                <a16:creationId xmlns:a16="http://schemas.microsoft.com/office/drawing/2014/main" id="{CE7F5551-59CF-131F-A12A-97E501F4ABCC}"/>
              </a:ext>
            </a:extLst>
          </p:cNvPr>
          <p:cNvSpPr txBox="1"/>
          <p:nvPr/>
        </p:nvSpPr>
        <p:spPr>
          <a:xfrm>
            <a:off x="762000" y="2133600"/>
            <a:ext cx="6096000" cy="369332"/>
          </a:xfrm>
          <a:prstGeom prst="rect">
            <a:avLst/>
          </a:prstGeom>
          <a:noFill/>
        </p:spPr>
        <p:txBody>
          <a:bodyPr wrap="square">
            <a:spAutoFit/>
          </a:bodyPr>
          <a:lstStyle/>
          <a:p>
            <a:r>
              <a:rPr lang="en-US" sz="1800" b="1" i="0" dirty="0">
                <a:solidFill>
                  <a:schemeClr val="bg2"/>
                </a:solidFill>
                <a:effectLst/>
                <a:latin typeface="Segoe UI" panose="020B0502040204020203" pitchFamily="34" charset="0"/>
              </a:rPr>
              <a:t>Microsoft Product based on Azure OpenAI</a:t>
            </a:r>
            <a:endParaRPr lang="en-US" dirty="0">
              <a:solidFill>
                <a:schemeClr val="bg2"/>
              </a:solidFill>
            </a:endParaRPr>
          </a:p>
        </p:txBody>
      </p:sp>
      <p:sp>
        <p:nvSpPr>
          <p:cNvPr id="4" name="TextBox 3">
            <a:extLst>
              <a:ext uri="{FF2B5EF4-FFF2-40B4-BE49-F238E27FC236}">
                <a16:creationId xmlns:a16="http://schemas.microsoft.com/office/drawing/2014/main" id="{01F73EE3-CC5C-1AA2-3DC5-1B842B44B671}"/>
              </a:ext>
            </a:extLst>
          </p:cNvPr>
          <p:cNvSpPr txBox="1"/>
          <p:nvPr/>
        </p:nvSpPr>
        <p:spPr>
          <a:xfrm>
            <a:off x="6629400" y="2133600"/>
            <a:ext cx="6096000" cy="369332"/>
          </a:xfrm>
          <a:prstGeom prst="rect">
            <a:avLst/>
          </a:prstGeom>
          <a:noFill/>
        </p:spPr>
        <p:txBody>
          <a:bodyPr wrap="square">
            <a:spAutoFit/>
          </a:bodyPr>
          <a:lstStyle/>
          <a:p>
            <a:r>
              <a:rPr lang="en-US" sz="1800" b="1" i="0" dirty="0">
                <a:solidFill>
                  <a:schemeClr val="bg2"/>
                </a:solidFill>
                <a:effectLst/>
                <a:latin typeface="Segoe UI" panose="020B0502040204020203" pitchFamily="34" charset="0"/>
              </a:rPr>
              <a:t>Open Product based on OpenAI Model</a:t>
            </a:r>
            <a:endParaRPr lang="en-US" dirty="0">
              <a:solidFill>
                <a:schemeClr val="bg2"/>
              </a:solidFill>
            </a:endParaRPr>
          </a:p>
        </p:txBody>
      </p:sp>
      <p:pic>
        <p:nvPicPr>
          <p:cNvPr id="13314" name="Picture 2" descr="Try ChatGPT">
            <a:extLst>
              <a:ext uri="{FF2B5EF4-FFF2-40B4-BE49-F238E27FC236}">
                <a16:creationId xmlns:a16="http://schemas.microsoft.com/office/drawing/2014/main" id="{0488E3AA-0E68-4561-BF84-9A828BB16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3429000"/>
            <a:ext cx="2705100" cy="1685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7F9C84-F3A1-04B1-10CC-BDA7684E8179}"/>
              </a:ext>
            </a:extLst>
          </p:cNvPr>
          <p:cNvSpPr txBox="1"/>
          <p:nvPr/>
        </p:nvSpPr>
        <p:spPr>
          <a:xfrm>
            <a:off x="8001000" y="5440144"/>
            <a:ext cx="2895600" cy="369332"/>
          </a:xfrm>
          <a:prstGeom prst="rect">
            <a:avLst/>
          </a:prstGeom>
          <a:noFill/>
        </p:spPr>
        <p:txBody>
          <a:bodyPr wrap="square">
            <a:spAutoFit/>
          </a:bodyPr>
          <a:lstStyle/>
          <a:p>
            <a:r>
              <a:rPr lang="en-US" sz="1800" b="1" i="0" dirty="0">
                <a:solidFill>
                  <a:schemeClr val="bg2"/>
                </a:solidFill>
                <a:effectLst/>
                <a:latin typeface="Segoe UI" panose="020B0502040204020203" pitchFamily="34" charset="0"/>
              </a:rPr>
              <a:t>GPTs and ChatGPT</a:t>
            </a:r>
            <a:endParaRPr lang="en-US" dirty="0">
              <a:solidFill>
                <a:schemeClr val="bg2"/>
              </a:solidFill>
            </a:endParaRPr>
          </a:p>
        </p:txBody>
      </p:sp>
      <p:sp>
        <p:nvSpPr>
          <p:cNvPr id="8" name="TextBox 7">
            <a:extLst>
              <a:ext uri="{FF2B5EF4-FFF2-40B4-BE49-F238E27FC236}">
                <a16:creationId xmlns:a16="http://schemas.microsoft.com/office/drawing/2014/main" id="{B594041F-04B4-596B-6AED-703739B932E6}"/>
              </a:ext>
            </a:extLst>
          </p:cNvPr>
          <p:cNvSpPr txBox="1"/>
          <p:nvPr/>
        </p:nvSpPr>
        <p:spPr>
          <a:xfrm>
            <a:off x="1905000" y="5835134"/>
            <a:ext cx="6362700" cy="369332"/>
          </a:xfrm>
          <a:prstGeom prst="rect">
            <a:avLst/>
          </a:prstGeom>
          <a:noFill/>
        </p:spPr>
        <p:txBody>
          <a:bodyPr wrap="square">
            <a:spAutoFit/>
          </a:bodyPr>
          <a:lstStyle/>
          <a:p>
            <a:r>
              <a:rPr lang="en-US" sz="1800" b="1" i="0" dirty="0">
                <a:solidFill>
                  <a:schemeClr val="bg2"/>
                </a:solidFill>
                <a:effectLst/>
                <a:latin typeface="Segoe UI" panose="020B0502040204020203" pitchFamily="34" charset="0"/>
              </a:rPr>
              <a:t>Copilots</a:t>
            </a:r>
            <a:endParaRPr lang="en-US" dirty="0">
              <a:solidFill>
                <a:schemeClr val="bg2"/>
              </a:solidFill>
            </a:endParaRPr>
          </a:p>
        </p:txBody>
      </p:sp>
    </p:spTree>
    <p:extLst>
      <p:ext uri="{BB962C8B-B14F-4D97-AF65-F5344CB8AC3E}">
        <p14:creationId xmlns:p14="http://schemas.microsoft.com/office/powerpoint/2010/main" val="2426200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CCE0F-B1ED-652E-9866-C5F0090BFF6A}"/>
              </a:ext>
            </a:extLst>
          </p:cNvPr>
          <p:cNvSpPr txBox="1"/>
          <p:nvPr/>
        </p:nvSpPr>
        <p:spPr>
          <a:xfrm>
            <a:off x="533400" y="457200"/>
            <a:ext cx="6096000" cy="369332"/>
          </a:xfrm>
          <a:prstGeom prst="rect">
            <a:avLst/>
          </a:prstGeom>
          <a:noFill/>
        </p:spPr>
        <p:txBody>
          <a:bodyPr wrap="square">
            <a:spAutoFit/>
          </a:bodyPr>
          <a:lstStyle/>
          <a:p>
            <a:r>
              <a:rPr lang="en-US" sz="1800" dirty="0">
                <a:solidFill>
                  <a:schemeClr val="bg2"/>
                </a:solidFill>
              </a:rPr>
              <a:t>Access to OpenAI </a:t>
            </a:r>
          </a:p>
        </p:txBody>
      </p:sp>
      <p:graphicFrame>
        <p:nvGraphicFramePr>
          <p:cNvPr id="4" name="Diagram 3">
            <a:extLst>
              <a:ext uri="{FF2B5EF4-FFF2-40B4-BE49-F238E27FC236}">
                <a16:creationId xmlns:a16="http://schemas.microsoft.com/office/drawing/2014/main" id="{E12BD9D6-F2B4-5A60-112D-2F3DB9CFF85D}"/>
              </a:ext>
            </a:extLst>
          </p:cNvPr>
          <p:cNvGraphicFramePr/>
          <p:nvPr>
            <p:extLst>
              <p:ext uri="{D42A27DB-BD31-4B8C-83A1-F6EECF244321}">
                <p14:modId xmlns:p14="http://schemas.microsoft.com/office/powerpoint/2010/main" val="48877696"/>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406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3048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3" name="object 3"/>
          <p:cNvSpPr/>
          <p:nvPr/>
        </p:nvSpPr>
        <p:spPr>
          <a:xfrm>
            <a:off x="961501" y="630940"/>
            <a:ext cx="986790" cy="190500"/>
          </a:xfrm>
          <a:custGeom>
            <a:avLst/>
            <a:gdLst/>
            <a:ahLst/>
            <a:cxnLst/>
            <a:rect l="l" t="t" r="r" b="b"/>
            <a:pathLst>
              <a:path w="986789" h="190500">
                <a:moveTo>
                  <a:pt x="43326" y="12948"/>
                </a:moveTo>
                <a:lnTo>
                  <a:pt x="0" y="12948"/>
                </a:lnTo>
                <a:lnTo>
                  <a:pt x="0" y="187348"/>
                </a:lnTo>
                <a:lnTo>
                  <a:pt x="28592" y="187348"/>
                </a:lnTo>
                <a:lnTo>
                  <a:pt x="28592" y="65613"/>
                </a:lnTo>
                <a:lnTo>
                  <a:pt x="27794" y="56979"/>
                </a:lnTo>
                <a:lnTo>
                  <a:pt x="27715" y="48346"/>
                </a:lnTo>
                <a:lnTo>
                  <a:pt x="26867" y="44893"/>
                </a:lnTo>
                <a:lnTo>
                  <a:pt x="55941" y="44893"/>
                </a:lnTo>
                <a:lnTo>
                  <a:pt x="43326" y="12948"/>
                </a:lnTo>
                <a:close/>
              </a:path>
              <a:path w="986789" h="190500">
                <a:moveTo>
                  <a:pt x="55941" y="44893"/>
                </a:moveTo>
                <a:lnTo>
                  <a:pt x="27715" y="44893"/>
                </a:lnTo>
                <a:lnTo>
                  <a:pt x="29469" y="51799"/>
                </a:lnTo>
                <a:lnTo>
                  <a:pt x="31194" y="56979"/>
                </a:lnTo>
                <a:lnTo>
                  <a:pt x="32071" y="60432"/>
                </a:lnTo>
                <a:lnTo>
                  <a:pt x="84022" y="187348"/>
                </a:lnTo>
                <a:lnTo>
                  <a:pt x="103961" y="187348"/>
                </a:lnTo>
                <a:lnTo>
                  <a:pt x="121056" y="145042"/>
                </a:lnTo>
                <a:lnTo>
                  <a:pt x="94430" y="145042"/>
                </a:lnTo>
                <a:lnTo>
                  <a:pt x="93553" y="139864"/>
                </a:lnTo>
                <a:lnTo>
                  <a:pt x="90951" y="132093"/>
                </a:lnTo>
                <a:lnTo>
                  <a:pt x="86624" y="122596"/>
                </a:lnTo>
                <a:lnTo>
                  <a:pt x="55941" y="44893"/>
                </a:lnTo>
                <a:close/>
              </a:path>
              <a:path w="986789" h="190500">
                <a:moveTo>
                  <a:pt x="188860" y="44893"/>
                </a:moveTo>
                <a:lnTo>
                  <a:pt x="160268" y="44893"/>
                </a:lnTo>
                <a:lnTo>
                  <a:pt x="159761" y="54254"/>
                </a:lnTo>
                <a:lnTo>
                  <a:pt x="159501" y="62807"/>
                </a:lnTo>
                <a:lnTo>
                  <a:pt x="159391" y="187348"/>
                </a:lnTo>
                <a:lnTo>
                  <a:pt x="188860" y="187348"/>
                </a:lnTo>
                <a:lnTo>
                  <a:pt x="188860" y="44893"/>
                </a:lnTo>
                <a:close/>
              </a:path>
              <a:path w="986789" h="190500">
                <a:moveTo>
                  <a:pt x="188860" y="12948"/>
                </a:moveTo>
                <a:lnTo>
                  <a:pt x="148135" y="12948"/>
                </a:lnTo>
                <a:lnTo>
                  <a:pt x="103084" y="122596"/>
                </a:lnTo>
                <a:lnTo>
                  <a:pt x="95307" y="145042"/>
                </a:lnTo>
                <a:lnTo>
                  <a:pt x="121056" y="145042"/>
                </a:lnTo>
                <a:lnTo>
                  <a:pt x="155941" y="58707"/>
                </a:lnTo>
                <a:lnTo>
                  <a:pt x="157666" y="56117"/>
                </a:lnTo>
                <a:lnTo>
                  <a:pt x="158543" y="50074"/>
                </a:lnTo>
                <a:lnTo>
                  <a:pt x="160268" y="44893"/>
                </a:lnTo>
                <a:lnTo>
                  <a:pt x="188860" y="44893"/>
                </a:lnTo>
                <a:lnTo>
                  <a:pt x="188860" y="12948"/>
                </a:lnTo>
                <a:close/>
              </a:path>
              <a:path w="986789" h="190500">
                <a:moveTo>
                  <a:pt x="246893" y="62160"/>
                </a:moveTo>
                <a:lnTo>
                  <a:pt x="217423" y="62160"/>
                </a:lnTo>
                <a:lnTo>
                  <a:pt x="217423" y="187348"/>
                </a:lnTo>
                <a:lnTo>
                  <a:pt x="246893" y="187348"/>
                </a:lnTo>
                <a:lnTo>
                  <a:pt x="246893" y="62160"/>
                </a:lnTo>
                <a:close/>
              </a:path>
              <a:path w="986789" h="190500">
                <a:moveTo>
                  <a:pt x="237362" y="9495"/>
                </a:moveTo>
                <a:lnTo>
                  <a:pt x="227831" y="9495"/>
                </a:lnTo>
                <a:lnTo>
                  <a:pt x="223504" y="11220"/>
                </a:lnTo>
                <a:lnTo>
                  <a:pt x="220025" y="14676"/>
                </a:lnTo>
                <a:lnTo>
                  <a:pt x="216575" y="17264"/>
                </a:lnTo>
                <a:lnTo>
                  <a:pt x="214821" y="21582"/>
                </a:lnTo>
                <a:lnTo>
                  <a:pt x="214821" y="31078"/>
                </a:lnTo>
                <a:lnTo>
                  <a:pt x="237362" y="43165"/>
                </a:lnTo>
                <a:lnTo>
                  <a:pt x="241689" y="41440"/>
                </a:lnTo>
                <a:lnTo>
                  <a:pt x="245168" y="38850"/>
                </a:lnTo>
                <a:lnTo>
                  <a:pt x="248617" y="35397"/>
                </a:lnTo>
                <a:lnTo>
                  <a:pt x="250342" y="31078"/>
                </a:lnTo>
                <a:lnTo>
                  <a:pt x="250342" y="21582"/>
                </a:lnTo>
                <a:lnTo>
                  <a:pt x="248617" y="18129"/>
                </a:lnTo>
                <a:lnTo>
                  <a:pt x="241689" y="11220"/>
                </a:lnTo>
                <a:lnTo>
                  <a:pt x="237362" y="9495"/>
                </a:lnTo>
                <a:close/>
              </a:path>
              <a:path w="986789" h="190500">
                <a:moveTo>
                  <a:pt x="345650" y="59570"/>
                </a:moveTo>
                <a:lnTo>
                  <a:pt x="306972" y="64305"/>
                </a:lnTo>
                <a:lnTo>
                  <a:pt x="275485" y="92377"/>
                </a:lnTo>
                <a:lnTo>
                  <a:pt x="267679" y="127774"/>
                </a:lnTo>
                <a:lnTo>
                  <a:pt x="268167" y="136531"/>
                </a:lnTo>
                <a:lnTo>
                  <a:pt x="284668" y="172562"/>
                </a:lnTo>
                <a:lnTo>
                  <a:pt x="320401" y="189453"/>
                </a:lnTo>
                <a:lnTo>
                  <a:pt x="329190" y="189938"/>
                </a:lnTo>
                <a:lnTo>
                  <a:pt x="339242" y="189453"/>
                </a:lnTo>
                <a:lnTo>
                  <a:pt x="348559" y="187996"/>
                </a:lnTo>
                <a:lnTo>
                  <a:pt x="357064" y="185567"/>
                </a:lnTo>
                <a:lnTo>
                  <a:pt x="364682" y="182167"/>
                </a:lnTo>
                <a:lnTo>
                  <a:pt x="365559" y="181305"/>
                </a:lnTo>
                <a:lnTo>
                  <a:pt x="365559" y="165762"/>
                </a:lnTo>
                <a:lnTo>
                  <a:pt x="335242" y="165762"/>
                </a:lnTo>
                <a:lnTo>
                  <a:pt x="327137" y="165115"/>
                </a:lnTo>
                <a:lnTo>
                  <a:pt x="298630" y="134277"/>
                </a:lnTo>
                <a:lnTo>
                  <a:pt x="297996" y="125184"/>
                </a:lnTo>
                <a:lnTo>
                  <a:pt x="298643" y="116456"/>
                </a:lnTo>
                <a:lnTo>
                  <a:pt x="328002" y="84404"/>
                </a:lnTo>
                <a:lnTo>
                  <a:pt x="336119" y="83743"/>
                </a:lnTo>
                <a:lnTo>
                  <a:pt x="365559" y="83743"/>
                </a:lnTo>
                <a:lnTo>
                  <a:pt x="365559" y="65613"/>
                </a:lnTo>
                <a:lnTo>
                  <a:pt x="364682" y="65613"/>
                </a:lnTo>
                <a:lnTo>
                  <a:pt x="361232" y="63885"/>
                </a:lnTo>
                <a:lnTo>
                  <a:pt x="356905" y="62160"/>
                </a:lnTo>
                <a:lnTo>
                  <a:pt x="350824" y="61298"/>
                </a:lnTo>
                <a:lnTo>
                  <a:pt x="345650" y="59570"/>
                </a:lnTo>
                <a:close/>
              </a:path>
              <a:path w="986789" h="190500">
                <a:moveTo>
                  <a:pt x="365559" y="154541"/>
                </a:moveTo>
                <a:lnTo>
                  <a:pt x="363834" y="155403"/>
                </a:lnTo>
                <a:lnTo>
                  <a:pt x="359507" y="158856"/>
                </a:lnTo>
                <a:lnTo>
                  <a:pt x="355151" y="161447"/>
                </a:lnTo>
                <a:lnTo>
                  <a:pt x="344773" y="164900"/>
                </a:lnTo>
                <a:lnTo>
                  <a:pt x="339569" y="165762"/>
                </a:lnTo>
                <a:lnTo>
                  <a:pt x="365559" y="165762"/>
                </a:lnTo>
                <a:lnTo>
                  <a:pt x="365559" y="154541"/>
                </a:lnTo>
                <a:close/>
              </a:path>
              <a:path w="986789" h="190500">
                <a:moveTo>
                  <a:pt x="365559" y="83743"/>
                </a:moveTo>
                <a:lnTo>
                  <a:pt x="336119" y="83743"/>
                </a:lnTo>
                <a:lnTo>
                  <a:pt x="343249" y="84377"/>
                </a:lnTo>
                <a:lnTo>
                  <a:pt x="350295" y="86225"/>
                </a:lnTo>
                <a:lnTo>
                  <a:pt x="357181" y="89207"/>
                </a:lnTo>
                <a:lnTo>
                  <a:pt x="363834" y="93242"/>
                </a:lnTo>
                <a:lnTo>
                  <a:pt x="365559" y="94105"/>
                </a:lnTo>
                <a:lnTo>
                  <a:pt x="365559" y="83743"/>
                </a:lnTo>
                <a:close/>
              </a:path>
              <a:path w="986789" h="190500">
                <a:moveTo>
                  <a:pt x="416663" y="62160"/>
                </a:moveTo>
                <a:lnTo>
                  <a:pt x="387223" y="62160"/>
                </a:lnTo>
                <a:lnTo>
                  <a:pt x="387223" y="187348"/>
                </a:lnTo>
                <a:lnTo>
                  <a:pt x="416663" y="187348"/>
                </a:lnTo>
                <a:lnTo>
                  <a:pt x="416663" y="123459"/>
                </a:lnTo>
                <a:lnTo>
                  <a:pt x="417150" y="115513"/>
                </a:lnTo>
                <a:lnTo>
                  <a:pt x="435724" y="86334"/>
                </a:lnTo>
                <a:lnTo>
                  <a:pt x="459989" y="86334"/>
                </a:lnTo>
                <a:lnTo>
                  <a:pt x="459989" y="83743"/>
                </a:lnTo>
                <a:lnTo>
                  <a:pt x="416663" y="83743"/>
                </a:lnTo>
                <a:lnTo>
                  <a:pt x="416663" y="62160"/>
                </a:lnTo>
                <a:close/>
              </a:path>
              <a:path w="986789" h="190500">
                <a:moveTo>
                  <a:pt x="459989" y="86334"/>
                </a:moveTo>
                <a:lnTo>
                  <a:pt x="446132" y="86334"/>
                </a:lnTo>
                <a:lnTo>
                  <a:pt x="448705" y="87196"/>
                </a:lnTo>
                <a:lnTo>
                  <a:pt x="455663" y="88924"/>
                </a:lnTo>
                <a:lnTo>
                  <a:pt x="459112" y="90652"/>
                </a:lnTo>
                <a:lnTo>
                  <a:pt x="459989" y="91514"/>
                </a:lnTo>
                <a:lnTo>
                  <a:pt x="459989" y="86334"/>
                </a:lnTo>
                <a:close/>
              </a:path>
              <a:path w="986789" h="190500">
                <a:moveTo>
                  <a:pt x="457388" y="60432"/>
                </a:moveTo>
                <a:lnTo>
                  <a:pt x="440928" y="60432"/>
                </a:lnTo>
                <a:lnTo>
                  <a:pt x="433999" y="62160"/>
                </a:lnTo>
                <a:lnTo>
                  <a:pt x="428795" y="67341"/>
                </a:lnTo>
                <a:lnTo>
                  <a:pt x="423591" y="71657"/>
                </a:lnTo>
                <a:lnTo>
                  <a:pt x="420142" y="76837"/>
                </a:lnTo>
                <a:lnTo>
                  <a:pt x="417540" y="83743"/>
                </a:lnTo>
                <a:lnTo>
                  <a:pt x="459989" y="83743"/>
                </a:lnTo>
                <a:lnTo>
                  <a:pt x="459989" y="62160"/>
                </a:lnTo>
                <a:lnTo>
                  <a:pt x="457388" y="60432"/>
                </a:lnTo>
                <a:close/>
              </a:path>
              <a:path w="986789" h="190500">
                <a:moveTo>
                  <a:pt x="528400" y="59570"/>
                </a:moveTo>
                <a:lnTo>
                  <a:pt x="488945" y="69404"/>
                </a:lnTo>
                <a:lnTo>
                  <a:pt x="462836" y="111318"/>
                </a:lnTo>
                <a:lnTo>
                  <a:pt x="461714" y="126049"/>
                </a:lnTo>
                <a:lnTo>
                  <a:pt x="462836" y="140133"/>
                </a:lnTo>
                <a:lnTo>
                  <a:pt x="488291" y="180104"/>
                </a:lnTo>
                <a:lnTo>
                  <a:pt x="524951" y="189938"/>
                </a:lnTo>
                <a:lnTo>
                  <a:pt x="539209" y="188805"/>
                </a:lnTo>
                <a:lnTo>
                  <a:pt x="552012" y="185406"/>
                </a:lnTo>
                <a:lnTo>
                  <a:pt x="563197" y="179739"/>
                </a:lnTo>
                <a:lnTo>
                  <a:pt x="572604" y="171806"/>
                </a:lnTo>
                <a:lnTo>
                  <a:pt x="577475" y="165762"/>
                </a:lnTo>
                <a:lnTo>
                  <a:pt x="526675" y="165762"/>
                </a:lnTo>
                <a:lnTo>
                  <a:pt x="519224" y="165115"/>
                </a:lnTo>
                <a:lnTo>
                  <a:pt x="492666" y="134398"/>
                </a:lnTo>
                <a:lnTo>
                  <a:pt x="492091" y="126049"/>
                </a:lnTo>
                <a:lnTo>
                  <a:pt x="492150" y="123459"/>
                </a:lnTo>
                <a:lnTo>
                  <a:pt x="512496" y="86333"/>
                </a:lnTo>
                <a:lnTo>
                  <a:pt x="526675" y="83743"/>
                </a:lnTo>
                <a:lnTo>
                  <a:pt x="579531" y="83743"/>
                </a:lnTo>
                <a:lnTo>
                  <a:pt x="574329" y="76837"/>
                </a:lnTo>
                <a:lnTo>
                  <a:pt x="565085" y="69040"/>
                </a:lnTo>
                <a:lnTo>
                  <a:pt x="554292" y="63671"/>
                </a:lnTo>
                <a:lnTo>
                  <a:pt x="542035" y="60568"/>
                </a:lnTo>
                <a:lnTo>
                  <a:pt x="528400" y="59570"/>
                </a:lnTo>
                <a:close/>
              </a:path>
              <a:path w="986789" h="190500">
                <a:moveTo>
                  <a:pt x="579531" y="83743"/>
                </a:moveTo>
                <a:lnTo>
                  <a:pt x="526675" y="83743"/>
                </a:lnTo>
                <a:lnTo>
                  <a:pt x="534003" y="84391"/>
                </a:lnTo>
                <a:lnTo>
                  <a:pt x="540431" y="86333"/>
                </a:lnTo>
                <a:lnTo>
                  <a:pt x="559548" y="123459"/>
                </a:lnTo>
                <a:lnTo>
                  <a:pt x="559508" y="126049"/>
                </a:lnTo>
                <a:lnTo>
                  <a:pt x="541183" y="163173"/>
                </a:lnTo>
                <a:lnTo>
                  <a:pt x="526675" y="165762"/>
                </a:lnTo>
                <a:lnTo>
                  <a:pt x="577475" y="165762"/>
                </a:lnTo>
                <a:lnTo>
                  <a:pt x="580552" y="161945"/>
                </a:lnTo>
                <a:lnTo>
                  <a:pt x="586235" y="150547"/>
                </a:lnTo>
                <a:lnTo>
                  <a:pt x="589649" y="137691"/>
                </a:lnTo>
                <a:lnTo>
                  <a:pt x="590789" y="123459"/>
                </a:lnTo>
                <a:lnTo>
                  <a:pt x="589676" y="109375"/>
                </a:lnTo>
                <a:lnTo>
                  <a:pt x="586451" y="96911"/>
                </a:lnTo>
                <a:lnTo>
                  <a:pt x="581279" y="86065"/>
                </a:lnTo>
                <a:lnTo>
                  <a:pt x="579531" y="83743"/>
                </a:lnTo>
                <a:close/>
              </a:path>
              <a:path w="986789" h="190500">
                <a:moveTo>
                  <a:pt x="604646" y="154541"/>
                </a:moveTo>
                <a:lnTo>
                  <a:pt x="604646" y="183030"/>
                </a:lnTo>
                <a:lnTo>
                  <a:pt x="605494" y="183030"/>
                </a:lnTo>
                <a:lnTo>
                  <a:pt x="608973" y="185620"/>
                </a:lnTo>
                <a:lnTo>
                  <a:pt x="615025" y="186486"/>
                </a:lnTo>
                <a:lnTo>
                  <a:pt x="621106" y="188211"/>
                </a:lnTo>
                <a:lnTo>
                  <a:pt x="633238" y="189939"/>
                </a:lnTo>
                <a:lnTo>
                  <a:pt x="673934" y="179577"/>
                </a:lnTo>
                <a:lnTo>
                  <a:pt x="684436" y="166628"/>
                </a:lnTo>
                <a:lnTo>
                  <a:pt x="634075" y="166626"/>
                </a:lnTo>
                <a:lnTo>
                  <a:pt x="628882" y="165762"/>
                </a:lnTo>
                <a:lnTo>
                  <a:pt x="622831" y="164037"/>
                </a:lnTo>
                <a:lnTo>
                  <a:pt x="610698" y="158856"/>
                </a:lnTo>
                <a:lnTo>
                  <a:pt x="606371" y="155404"/>
                </a:lnTo>
                <a:lnTo>
                  <a:pt x="604646" y="154541"/>
                </a:lnTo>
                <a:close/>
              </a:path>
              <a:path w="986789" h="190500">
                <a:moveTo>
                  <a:pt x="661801" y="59570"/>
                </a:moveTo>
                <a:lnTo>
                  <a:pt x="618504" y="69932"/>
                </a:lnTo>
                <a:lnTo>
                  <a:pt x="604646" y="97558"/>
                </a:lnTo>
                <a:lnTo>
                  <a:pt x="604646" y="103601"/>
                </a:lnTo>
                <a:lnTo>
                  <a:pt x="605494" y="108782"/>
                </a:lnTo>
                <a:lnTo>
                  <a:pt x="607248" y="113097"/>
                </a:lnTo>
                <a:lnTo>
                  <a:pt x="612423" y="121731"/>
                </a:lnTo>
                <a:lnTo>
                  <a:pt x="616779" y="124322"/>
                </a:lnTo>
                <a:lnTo>
                  <a:pt x="620229" y="127774"/>
                </a:lnTo>
                <a:lnTo>
                  <a:pt x="626310" y="131230"/>
                </a:lnTo>
                <a:lnTo>
                  <a:pt x="634963" y="134683"/>
                </a:lnTo>
                <a:lnTo>
                  <a:pt x="641015" y="137274"/>
                </a:lnTo>
                <a:lnTo>
                  <a:pt x="653148" y="143317"/>
                </a:lnTo>
                <a:lnTo>
                  <a:pt x="654873" y="145042"/>
                </a:lnTo>
                <a:lnTo>
                  <a:pt x="656627" y="147632"/>
                </a:lnTo>
                <a:lnTo>
                  <a:pt x="657475" y="149360"/>
                </a:lnTo>
                <a:lnTo>
                  <a:pt x="658352" y="151085"/>
                </a:lnTo>
                <a:lnTo>
                  <a:pt x="658352" y="162309"/>
                </a:lnTo>
                <a:lnTo>
                  <a:pt x="652271" y="166628"/>
                </a:lnTo>
                <a:lnTo>
                  <a:pt x="684437" y="166626"/>
                </a:lnTo>
                <a:lnTo>
                  <a:pt x="686967" y="159179"/>
                </a:lnTo>
                <a:lnTo>
                  <a:pt x="687792" y="151085"/>
                </a:lnTo>
                <a:lnTo>
                  <a:pt x="687792" y="142452"/>
                </a:lnTo>
                <a:lnTo>
                  <a:pt x="655750" y="113963"/>
                </a:lnTo>
                <a:lnTo>
                  <a:pt x="646219" y="110507"/>
                </a:lnTo>
                <a:lnTo>
                  <a:pt x="640167" y="107054"/>
                </a:lnTo>
                <a:lnTo>
                  <a:pt x="638413" y="104464"/>
                </a:lnTo>
                <a:lnTo>
                  <a:pt x="635811" y="102739"/>
                </a:lnTo>
                <a:lnTo>
                  <a:pt x="634086" y="99286"/>
                </a:lnTo>
                <a:lnTo>
                  <a:pt x="634086" y="91515"/>
                </a:lnTo>
                <a:lnTo>
                  <a:pt x="635811" y="88924"/>
                </a:lnTo>
                <a:lnTo>
                  <a:pt x="639290" y="86334"/>
                </a:lnTo>
                <a:lnTo>
                  <a:pt x="641892" y="83743"/>
                </a:lnTo>
                <a:lnTo>
                  <a:pt x="646219" y="82881"/>
                </a:lnTo>
                <a:lnTo>
                  <a:pt x="680863" y="82881"/>
                </a:lnTo>
                <a:lnTo>
                  <a:pt x="680863" y="64751"/>
                </a:lnTo>
                <a:lnTo>
                  <a:pt x="677413" y="63023"/>
                </a:lnTo>
                <a:lnTo>
                  <a:pt x="673085" y="62160"/>
                </a:lnTo>
                <a:lnTo>
                  <a:pt x="667005" y="60433"/>
                </a:lnTo>
                <a:lnTo>
                  <a:pt x="661801" y="59570"/>
                </a:lnTo>
                <a:close/>
              </a:path>
              <a:path w="986789" h="190500">
                <a:moveTo>
                  <a:pt x="680863" y="82881"/>
                </a:moveTo>
                <a:lnTo>
                  <a:pt x="656627" y="82881"/>
                </a:lnTo>
                <a:lnTo>
                  <a:pt x="667005" y="84609"/>
                </a:lnTo>
                <a:lnTo>
                  <a:pt x="672209" y="86334"/>
                </a:lnTo>
                <a:lnTo>
                  <a:pt x="676536" y="88924"/>
                </a:lnTo>
                <a:lnTo>
                  <a:pt x="680015" y="90652"/>
                </a:lnTo>
                <a:lnTo>
                  <a:pt x="680863" y="91515"/>
                </a:lnTo>
                <a:lnTo>
                  <a:pt x="680863" y="82881"/>
                </a:lnTo>
                <a:close/>
              </a:path>
              <a:path w="986789" h="190500">
                <a:moveTo>
                  <a:pt x="766640" y="59570"/>
                </a:moveTo>
                <a:lnTo>
                  <a:pt x="728006" y="69404"/>
                </a:lnTo>
                <a:lnTo>
                  <a:pt x="701923" y="111318"/>
                </a:lnTo>
                <a:lnTo>
                  <a:pt x="700802" y="126050"/>
                </a:lnTo>
                <a:lnTo>
                  <a:pt x="701923" y="140133"/>
                </a:lnTo>
                <a:lnTo>
                  <a:pt x="727353" y="180104"/>
                </a:lnTo>
                <a:lnTo>
                  <a:pt x="764038" y="189939"/>
                </a:lnTo>
                <a:lnTo>
                  <a:pt x="778295" y="188805"/>
                </a:lnTo>
                <a:lnTo>
                  <a:pt x="791095" y="185406"/>
                </a:lnTo>
                <a:lnTo>
                  <a:pt x="802272" y="179739"/>
                </a:lnTo>
                <a:lnTo>
                  <a:pt x="811662" y="171806"/>
                </a:lnTo>
                <a:lnTo>
                  <a:pt x="816459" y="165762"/>
                </a:lnTo>
                <a:lnTo>
                  <a:pt x="765763" y="165762"/>
                </a:lnTo>
                <a:lnTo>
                  <a:pt x="757941" y="165115"/>
                </a:lnTo>
                <a:lnTo>
                  <a:pt x="731753" y="134399"/>
                </a:lnTo>
                <a:lnTo>
                  <a:pt x="731178" y="126050"/>
                </a:lnTo>
                <a:lnTo>
                  <a:pt x="731237" y="123459"/>
                </a:lnTo>
                <a:lnTo>
                  <a:pt x="751255" y="86333"/>
                </a:lnTo>
                <a:lnTo>
                  <a:pt x="765763" y="83743"/>
                </a:lnTo>
                <a:lnTo>
                  <a:pt x="818018" y="83743"/>
                </a:lnTo>
                <a:lnTo>
                  <a:pt x="812539" y="76838"/>
                </a:lnTo>
                <a:lnTo>
                  <a:pt x="803776" y="69041"/>
                </a:lnTo>
                <a:lnTo>
                  <a:pt x="793153" y="63671"/>
                </a:lnTo>
                <a:lnTo>
                  <a:pt x="780747" y="60568"/>
                </a:lnTo>
                <a:lnTo>
                  <a:pt x="766640" y="59570"/>
                </a:lnTo>
                <a:close/>
              </a:path>
              <a:path w="986789" h="190500">
                <a:moveTo>
                  <a:pt x="818018" y="83743"/>
                </a:moveTo>
                <a:lnTo>
                  <a:pt x="765763" y="83743"/>
                </a:lnTo>
                <a:lnTo>
                  <a:pt x="773077" y="84391"/>
                </a:lnTo>
                <a:lnTo>
                  <a:pt x="779507" y="86333"/>
                </a:lnTo>
                <a:lnTo>
                  <a:pt x="798635" y="123459"/>
                </a:lnTo>
                <a:lnTo>
                  <a:pt x="798593" y="126050"/>
                </a:lnTo>
                <a:lnTo>
                  <a:pt x="779836" y="163173"/>
                </a:lnTo>
                <a:lnTo>
                  <a:pt x="765763" y="165762"/>
                </a:lnTo>
                <a:lnTo>
                  <a:pt x="816459" y="165762"/>
                </a:lnTo>
                <a:lnTo>
                  <a:pt x="819490" y="161945"/>
                </a:lnTo>
                <a:lnTo>
                  <a:pt x="824880" y="150547"/>
                </a:lnTo>
                <a:lnTo>
                  <a:pt x="827996" y="137691"/>
                </a:lnTo>
                <a:lnTo>
                  <a:pt x="828999" y="123459"/>
                </a:lnTo>
                <a:lnTo>
                  <a:pt x="828010" y="109375"/>
                </a:lnTo>
                <a:lnTo>
                  <a:pt x="824990" y="96911"/>
                </a:lnTo>
                <a:lnTo>
                  <a:pt x="819860" y="86065"/>
                </a:lnTo>
                <a:lnTo>
                  <a:pt x="818018" y="83743"/>
                </a:lnTo>
                <a:close/>
              </a:path>
              <a:path w="986789" h="190500">
                <a:moveTo>
                  <a:pt x="956319" y="86334"/>
                </a:moveTo>
                <a:lnTo>
                  <a:pt x="926879" y="86334"/>
                </a:lnTo>
                <a:lnTo>
                  <a:pt x="926879" y="150223"/>
                </a:lnTo>
                <a:lnTo>
                  <a:pt x="947711" y="187497"/>
                </a:lnTo>
                <a:lnTo>
                  <a:pt x="971931" y="189939"/>
                </a:lnTo>
                <a:lnTo>
                  <a:pt x="976258" y="189073"/>
                </a:lnTo>
                <a:lnTo>
                  <a:pt x="984063" y="186486"/>
                </a:lnTo>
                <a:lnTo>
                  <a:pt x="985788" y="185620"/>
                </a:lnTo>
                <a:lnTo>
                  <a:pt x="986636" y="185620"/>
                </a:lnTo>
                <a:lnTo>
                  <a:pt x="986636" y="165762"/>
                </a:lnTo>
                <a:lnTo>
                  <a:pt x="967604" y="165762"/>
                </a:lnTo>
                <a:lnTo>
                  <a:pt x="963248" y="164037"/>
                </a:lnTo>
                <a:lnTo>
                  <a:pt x="960675" y="161447"/>
                </a:lnTo>
                <a:lnTo>
                  <a:pt x="958073" y="157994"/>
                </a:lnTo>
                <a:lnTo>
                  <a:pt x="956319" y="152813"/>
                </a:lnTo>
                <a:lnTo>
                  <a:pt x="956319" y="86334"/>
                </a:lnTo>
                <a:close/>
              </a:path>
              <a:path w="986789" h="190500">
                <a:moveTo>
                  <a:pt x="882704" y="86334"/>
                </a:moveTo>
                <a:lnTo>
                  <a:pt x="853264" y="86334"/>
                </a:lnTo>
                <a:lnTo>
                  <a:pt x="853264" y="187348"/>
                </a:lnTo>
                <a:lnTo>
                  <a:pt x="882704" y="187348"/>
                </a:lnTo>
                <a:lnTo>
                  <a:pt x="882704" y="86334"/>
                </a:lnTo>
                <a:close/>
              </a:path>
              <a:path w="986789" h="190500">
                <a:moveTo>
                  <a:pt x="986636" y="161447"/>
                </a:moveTo>
                <a:lnTo>
                  <a:pt x="981461" y="164037"/>
                </a:lnTo>
                <a:lnTo>
                  <a:pt x="976258" y="165762"/>
                </a:lnTo>
                <a:lnTo>
                  <a:pt x="986636" y="165762"/>
                </a:lnTo>
                <a:lnTo>
                  <a:pt x="986636" y="161447"/>
                </a:lnTo>
                <a:close/>
              </a:path>
              <a:path w="986789" h="190500">
                <a:moveTo>
                  <a:pt x="986636" y="62161"/>
                </a:moveTo>
                <a:lnTo>
                  <a:pt x="832449" y="62161"/>
                </a:lnTo>
                <a:lnTo>
                  <a:pt x="832449" y="86334"/>
                </a:lnTo>
                <a:lnTo>
                  <a:pt x="986636" y="86334"/>
                </a:lnTo>
                <a:lnTo>
                  <a:pt x="986636" y="62161"/>
                </a:lnTo>
                <a:close/>
              </a:path>
              <a:path w="986789" h="190500">
                <a:moveTo>
                  <a:pt x="905216" y="0"/>
                </a:moveTo>
                <a:lnTo>
                  <a:pt x="867970" y="9496"/>
                </a:lnTo>
                <a:lnTo>
                  <a:pt x="853264" y="36259"/>
                </a:lnTo>
                <a:lnTo>
                  <a:pt x="853264" y="62161"/>
                </a:lnTo>
                <a:lnTo>
                  <a:pt x="882704" y="62161"/>
                </a:lnTo>
                <a:lnTo>
                  <a:pt x="882704" y="39712"/>
                </a:lnTo>
                <a:lnTo>
                  <a:pt x="884429" y="33669"/>
                </a:lnTo>
                <a:lnTo>
                  <a:pt x="887908" y="30216"/>
                </a:lnTo>
                <a:lnTo>
                  <a:pt x="890510" y="25898"/>
                </a:lnTo>
                <a:lnTo>
                  <a:pt x="895685" y="24173"/>
                </a:lnTo>
                <a:lnTo>
                  <a:pt x="915623" y="24173"/>
                </a:lnTo>
                <a:lnTo>
                  <a:pt x="915623" y="2587"/>
                </a:lnTo>
                <a:lnTo>
                  <a:pt x="914746" y="2587"/>
                </a:lnTo>
                <a:lnTo>
                  <a:pt x="910419" y="862"/>
                </a:lnTo>
                <a:lnTo>
                  <a:pt x="905216" y="0"/>
                </a:lnTo>
                <a:close/>
              </a:path>
              <a:path w="986789" h="190500">
                <a:moveTo>
                  <a:pt x="956319" y="25035"/>
                </a:moveTo>
                <a:lnTo>
                  <a:pt x="955471" y="25035"/>
                </a:lnTo>
                <a:lnTo>
                  <a:pt x="927756" y="33669"/>
                </a:lnTo>
                <a:lnTo>
                  <a:pt x="926879" y="34532"/>
                </a:lnTo>
                <a:lnTo>
                  <a:pt x="926879" y="62161"/>
                </a:lnTo>
                <a:lnTo>
                  <a:pt x="956319" y="62161"/>
                </a:lnTo>
                <a:lnTo>
                  <a:pt x="956319" y="25035"/>
                </a:lnTo>
                <a:close/>
              </a:path>
              <a:path w="986789" h="190500">
                <a:moveTo>
                  <a:pt x="915623" y="24173"/>
                </a:moveTo>
                <a:lnTo>
                  <a:pt x="905216" y="24173"/>
                </a:lnTo>
                <a:lnTo>
                  <a:pt x="909542" y="25035"/>
                </a:lnTo>
                <a:lnTo>
                  <a:pt x="913898" y="27626"/>
                </a:lnTo>
                <a:lnTo>
                  <a:pt x="915623" y="27626"/>
                </a:lnTo>
                <a:lnTo>
                  <a:pt x="915623" y="24173"/>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582966" y="586045"/>
            <a:ext cx="291053" cy="290087"/>
          </a:xfrm>
          <a:prstGeom prst="rect">
            <a:avLst/>
          </a:prstGeom>
        </p:spPr>
      </p:pic>
      <p:sp>
        <p:nvSpPr>
          <p:cNvPr id="5" name="object 5"/>
          <p:cNvSpPr txBox="1">
            <a:spLocks noGrp="1"/>
          </p:cNvSpPr>
          <p:nvPr>
            <p:ph type="title"/>
          </p:nvPr>
        </p:nvSpPr>
        <p:spPr>
          <a:xfrm>
            <a:off x="1752600" y="2743200"/>
            <a:ext cx="8102600" cy="574675"/>
          </a:xfrm>
          <a:prstGeom prst="rect">
            <a:avLst/>
          </a:prstGeom>
        </p:spPr>
        <p:txBody>
          <a:bodyPr vert="horz" wrap="square" lIns="0" tIns="12700" rIns="0" bIns="0" rtlCol="0">
            <a:spAutoFit/>
          </a:bodyPr>
          <a:lstStyle/>
          <a:p>
            <a:pPr marL="12700">
              <a:lnSpc>
                <a:spcPct val="100000"/>
              </a:lnSpc>
              <a:spcBef>
                <a:spcPts val="100"/>
              </a:spcBef>
            </a:pPr>
            <a:r>
              <a:rPr spc="-140" dirty="0">
                <a:solidFill>
                  <a:srgbClr val="4BB0FF"/>
                </a:solidFill>
              </a:rPr>
              <a:t>Today’s</a:t>
            </a:r>
            <a:r>
              <a:rPr spc="-135" dirty="0">
                <a:solidFill>
                  <a:srgbClr val="4BB0FF"/>
                </a:solidFill>
              </a:rPr>
              <a:t> </a:t>
            </a:r>
            <a:r>
              <a:rPr spc="-40" dirty="0">
                <a:solidFill>
                  <a:srgbClr val="4BB0FF"/>
                </a:solidFill>
              </a:rPr>
              <a:t>Opportunity</a:t>
            </a:r>
            <a:r>
              <a:rPr spc="-130" dirty="0">
                <a:solidFill>
                  <a:srgbClr val="4BB0FF"/>
                </a:solidFill>
              </a:rPr>
              <a:t> </a:t>
            </a:r>
            <a:r>
              <a:rPr dirty="0">
                <a:solidFill>
                  <a:srgbClr val="4BB0FF"/>
                </a:solidFill>
              </a:rPr>
              <a:t>–</a:t>
            </a:r>
            <a:r>
              <a:rPr spc="-114" dirty="0">
                <a:solidFill>
                  <a:srgbClr val="4BB0FF"/>
                </a:solidFill>
              </a:rPr>
              <a:t> </a:t>
            </a:r>
            <a:r>
              <a:rPr spc="-120" dirty="0">
                <a:solidFill>
                  <a:srgbClr val="4BB0FF"/>
                </a:solidFill>
              </a:rPr>
              <a:t>Your</a:t>
            </a:r>
            <a:r>
              <a:rPr spc="-114" dirty="0">
                <a:solidFill>
                  <a:srgbClr val="4BB0FF"/>
                </a:solidFill>
              </a:rPr>
              <a:t> </a:t>
            </a:r>
            <a:r>
              <a:rPr spc="-10" dirty="0">
                <a:solidFill>
                  <a:srgbClr val="4BB0FF"/>
                </a:solidFill>
              </a:rPr>
              <a:t>Opportunity</a:t>
            </a:r>
          </a:p>
        </p:txBody>
      </p:sp>
      <p:pic>
        <p:nvPicPr>
          <p:cNvPr id="18" name="Picture 17">
            <a:extLst>
              <a:ext uri="{FF2B5EF4-FFF2-40B4-BE49-F238E27FC236}">
                <a16:creationId xmlns:a16="http://schemas.microsoft.com/office/drawing/2014/main" id="{19659212-A48A-E62B-E467-596A5684A3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4619" y="588794"/>
            <a:ext cx="1659975" cy="57467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F14FBC2-5E81-EA1C-7FD4-7FDB44FFA975}"/>
              </a:ext>
            </a:extLst>
          </p:cNvPr>
          <p:cNvGraphicFramePr>
            <a:graphicFrameLocks noGrp="1"/>
          </p:cNvGraphicFramePr>
          <p:nvPr>
            <p:extLst>
              <p:ext uri="{D42A27DB-BD31-4B8C-83A1-F6EECF244321}">
                <p14:modId xmlns:p14="http://schemas.microsoft.com/office/powerpoint/2010/main" val="4105237761"/>
              </p:ext>
            </p:extLst>
          </p:nvPr>
        </p:nvGraphicFramePr>
        <p:xfrm>
          <a:off x="381000" y="152400"/>
          <a:ext cx="5130612" cy="6317964"/>
        </p:xfrm>
        <a:graphic>
          <a:graphicData uri="http://schemas.openxmlformats.org/drawingml/2006/table">
            <a:tbl>
              <a:tblPr/>
              <a:tblGrid>
                <a:gridCol w="1282653">
                  <a:extLst>
                    <a:ext uri="{9D8B030D-6E8A-4147-A177-3AD203B41FA5}">
                      <a16:colId xmlns:a16="http://schemas.microsoft.com/office/drawing/2014/main" val="3738061887"/>
                    </a:ext>
                  </a:extLst>
                </a:gridCol>
                <a:gridCol w="1282653">
                  <a:extLst>
                    <a:ext uri="{9D8B030D-6E8A-4147-A177-3AD203B41FA5}">
                      <a16:colId xmlns:a16="http://schemas.microsoft.com/office/drawing/2014/main" val="2682471824"/>
                    </a:ext>
                  </a:extLst>
                </a:gridCol>
                <a:gridCol w="1282653">
                  <a:extLst>
                    <a:ext uri="{9D8B030D-6E8A-4147-A177-3AD203B41FA5}">
                      <a16:colId xmlns:a16="http://schemas.microsoft.com/office/drawing/2014/main" val="1074672586"/>
                    </a:ext>
                  </a:extLst>
                </a:gridCol>
                <a:gridCol w="1282653">
                  <a:extLst>
                    <a:ext uri="{9D8B030D-6E8A-4147-A177-3AD203B41FA5}">
                      <a16:colId xmlns:a16="http://schemas.microsoft.com/office/drawing/2014/main" val="3005839632"/>
                    </a:ext>
                  </a:extLst>
                </a:gridCol>
              </a:tblGrid>
              <a:tr h="105731">
                <a:tc>
                  <a:txBody>
                    <a:bodyPr/>
                    <a:lstStyle/>
                    <a:p>
                      <a:pPr algn="l" rtl="0" fontAlgn="base"/>
                      <a:r>
                        <a:rPr lang="en-US" sz="1050" b="1">
                          <a:effectLst/>
                          <a:latin typeface="inherit"/>
                        </a:rPr>
                        <a:t>Model</a:t>
                      </a:r>
                      <a:endParaRPr lang="en-US" sz="1050">
                        <a:effectLst/>
                        <a:latin typeface="var(--ricos-custom-p-font-family,unset)"/>
                      </a:endParaRPr>
                    </a:p>
                  </a:txBody>
                  <a:tcPr marL="26356" marR="26356" marT="13178" marB="13178">
                    <a:lnL>
                      <a:noFill/>
                    </a:lnL>
                    <a:lnR>
                      <a:noFill/>
                    </a:lnR>
                    <a:lnT>
                      <a:noFill/>
                    </a:lnT>
                    <a:lnB>
                      <a:noFill/>
                    </a:lnB>
                    <a:solidFill>
                      <a:srgbClr val="FFFFFF"/>
                    </a:solidFill>
                  </a:tcPr>
                </a:tc>
                <a:tc>
                  <a:txBody>
                    <a:bodyPr/>
                    <a:lstStyle/>
                    <a:p>
                      <a:pPr algn="l" rtl="0" fontAlgn="base"/>
                      <a:r>
                        <a:rPr lang="en-US" sz="1050" b="1">
                          <a:effectLst/>
                          <a:latin typeface="inherit"/>
                        </a:rPr>
                        <a:t>Azure OpenAI Service</a:t>
                      </a:r>
                      <a:endParaRPr lang="en-US" sz="1050">
                        <a:effectLst/>
                        <a:latin typeface="var(--ricos-custom-p-font-family,unset)"/>
                      </a:endParaRPr>
                    </a:p>
                  </a:txBody>
                  <a:tcPr marL="26356" marR="26356" marT="13178" marB="13178">
                    <a:lnL>
                      <a:noFill/>
                    </a:lnL>
                    <a:lnR>
                      <a:noFill/>
                    </a:lnR>
                    <a:lnT>
                      <a:noFill/>
                    </a:lnT>
                    <a:lnB>
                      <a:noFill/>
                    </a:lnB>
                    <a:solidFill>
                      <a:srgbClr val="FFFFFF"/>
                    </a:solidFill>
                  </a:tcPr>
                </a:tc>
                <a:tc>
                  <a:txBody>
                    <a:bodyPr/>
                    <a:lstStyle/>
                    <a:p>
                      <a:pPr algn="l" rtl="0" fontAlgn="base"/>
                      <a:r>
                        <a:rPr lang="en-US" sz="1050" b="1">
                          <a:effectLst/>
                          <a:latin typeface="inherit"/>
                        </a:rPr>
                        <a:t>OpenAI API</a:t>
                      </a:r>
                      <a:endParaRPr lang="en-US" sz="1050">
                        <a:effectLst/>
                        <a:latin typeface="var(--ricos-custom-p-font-family,unset)"/>
                      </a:endParaRPr>
                    </a:p>
                  </a:txBody>
                  <a:tcPr marL="26356" marR="26356" marT="13178" marB="13178">
                    <a:lnL>
                      <a:noFill/>
                    </a:lnL>
                    <a:lnR>
                      <a:noFill/>
                    </a:lnR>
                    <a:lnT>
                      <a:noFill/>
                    </a:lnT>
                    <a:lnB>
                      <a:noFill/>
                    </a:lnB>
                    <a:solidFill>
                      <a:srgbClr val="FFFFFF"/>
                    </a:solidFill>
                  </a:tcPr>
                </a:tc>
                <a:tc>
                  <a:txBody>
                    <a:bodyPr/>
                    <a:lstStyle/>
                    <a:p>
                      <a:pPr algn="l" rtl="0" fontAlgn="base"/>
                      <a:r>
                        <a:rPr lang="en-US" sz="1050" b="1">
                          <a:effectLst/>
                          <a:latin typeface="inherit"/>
                        </a:rPr>
                        <a:t>Description</a:t>
                      </a:r>
                      <a:endParaRPr lang="en-US" sz="1050">
                        <a:effectLst/>
                        <a:latin typeface="var(--ricos-custom-p-font-family,unset)"/>
                      </a:endParaRPr>
                    </a:p>
                  </a:txBody>
                  <a:tcPr marL="26356" marR="26356" marT="13178" marB="13178">
                    <a:lnL>
                      <a:noFill/>
                    </a:lnL>
                    <a:lnR>
                      <a:noFill/>
                    </a:lnR>
                    <a:lnT>
                      <a:noFill/>
                    </a:lnT>
                    <a:lnB>
                      <a:noFill/>
                    </a:lnB>
                    <a:solidFill>
                      <a:srgbClr val="FFFFFF"/>
                    </a:solidFill>
                  </a:tcPr>
                </a:tc>
                <a:extLst>
                  <a:ext uri="{0D108BD9-81ED-4DB2-BD59-A6C34878D82A}">
                    <a16:rowId xmlns:a16="http://schemas.microsoft.com/office/drawing/2014/main" val="2983506777"/>
                  </a:ext>
                </a:extLst>
              </a:tr>
              <a:tr h="604178">
                <a:tc>
                  <a:txBody>
                    <a:bodyPr/>
                    <a:lstStyle/>
                    <a:p>
                      <a:pPr algn="l" rtl="0" fontAlgn="base"/>
                      <a:r>
                        <a:rPr lang="en-US" sz="1050">
                          <a:effectLst/>
                          <a:latin typeface="var(--ricos-custom-p-font-family,unset)"/>
                        </a:rPr>
                        <a:t>GPT-4</a:t>
                      </a:r>
                    </a:p>
                  </a:txBody>
                  <a:tcPr marL="26356" marR="26356" marT="13178" marB="13178">
                    <a:lnL>
                      <a:noFill/>
                    </a:lnL>
                    <a:lnR>
                      <a:noFill/>
                    </a:lnR>
                    <a:lnT>
                      <a:noFill/>
                    </a:lnT>
                    <a:lnB>
                      <a:noFill/>
                    </a:lnB>
                    <a:solidFill>
                      <a:srgbClr val="FFFFFF"/>
                    </a:solidFill>
                  </a:tcPr>
                </a:tc>
                <a:tc>
                  <a:txBody>
                    <a:bodyPr/>
                    <a:lstStyle/>
                    <a:p>
                      <a:pPr algn="l" rtl="0" fontAlgn="base"/>
                      <a:r>
                        <a:rPr lang="en-US" sz="1050">
                          <a:effectLst/>
                          <a:latin typeface="var(--ricos-custom-p-font-family,unset)"/>
                        </a:rPr>
                        <a:t>YES</a:t>
                      </a:r>
                    </a:p>
                  </a:txBody>
                  <a:tcPr marL="26356" marR="26356" marT="13178" marB="13178">
                    <a:lnL>
                      <a:noFill/>
                    </a:lnL>
                    <a:lnR>
                      <a:noFill/>
                    </a:lnR>
                    <a:lnT>
                      <a:noFill/>
                    </a:lnT>
                    <a:lnB>
                      <a:noFill/>
                    </a:lnB>
                    <a:solidFill>
                      <a:srgbClr val="FFFFFF"/>
                    </a:solidFill>
                  </a:tcPr>
                </a:tc>
                <a:tc>
                  <a:txBody>
                    <a:bodyPr/>
                    <a:lstStyle/>
                    <a:p>
                      <a:pPr algn="l" rtl="0" fontAlgn="base"/>
                      <a:r>
                        <a:rPr lang="en-US" sz="1050" dirty="0">
                          <a:effectLst/>
                          <a:latin typeface="var(--ricos-custom-p-font-family,unset)"/>
                        </a:rPr>
                        <a:t>NO</a:t>
                      </a:r>
                    </a:p>
                  </a:txBody>
                  <a:tcPr marL="26356" marR="26356" marT="13178" marB="13178">
                    <a:lnL>
                      <a:noFill/>
                    </a:lnL>
                    <a:lnR>
                      <a:noFill/>
                    </a:lnR>
                    <a:lnT>
                      <a:noFill/>
                    </a:lnT>
                    <a:lnB>
                      <a:noFill/>
                    </a:lnB>
                    <a:solidFill>
                      <a:srgbClr val="FFFFFF"/>
                    </a:solidFill>
                  </a:tcPr>
                </a:tc>
                <a:tc>
                  <a:txBody>
                    <a:bodyPr/>
                    <a:lstStyle/>
                    <a:p>
                      <a:pPr algn="l" rtl="0" fontAlgn="base"/>
                      <a:r>
                        <a:rPr lang="en-US" sz="1050">
                          <a:effectLst/>
                          <a:latin typeface="var(--ricos-custom-p-font-family,unset)"/>
                        </a:rPr>
                        <a:t>A large multimodal model that can understand and generate natural language or code, and perform complex tasks with greater accuracy than any previous model.</a:t>
                      </a:r>
                    </a:p>
                  </a:txBody>
                  <a:tcPr marL="26356" marR="26356" marT="13178" marB="13178">
                    <a:lnL>
                      <a:noFill/>
                    </a:lnL>
                    <a:lnR>
                      <a:noFill/>
                    </a:lnR>
                    <a:lnT>
                      <a:noFill/>
                    </a:lnT>
                    <a:lnB>
                      <a:noFill/>
                    </a:lnB>
                    <a:solidFill>
                      <a:srgbClr val="FFFFFF"/>
                    </a:solidFill>
                  </a:tcPr>
                </a:tc>
                <a:extLst>
                  <a:ext uri="{0D108BD9-81ED-4DB2-BD59-A6C34878D82A}">
                    <a16:rowId xmlns:a16="http://schemas.microsoft.com/office/drawing/2014/main" val="2710680721"/>
                  </a:ext>
                </a:extLst>
              </a:tr>
              <a:tr h="332298">
                <a:tc>
                  <a:txBody>
                    <a:bodyPr/>
                    <a:lstStyle/>
                    <a:p>
                      <a:pPr algn="l" rtl="0" fontAlgn="base"/>
                      <a:r>
                        <a:rPr lang="en-US" sz="1050">
                          <a:effectLst/>
                          <a:latin typeface="var(--ricos-custom-p-font-family,unset)"/>
                        </a:rPr>
                        <a:t>GPT-3.5</a:t>
                      </a:r>
                    </a:p>
                  </a:txBody>
                  <a:tcPr marL="26356" marR="26356" marT="13178" marB="13178">
                    <a:lnL>
                      <a:noFill/>
                    </a:lnL>
                    <a:lnR>
                      <a:noFill/>
                    </a:lnR>
                    <a:lnT>
                      <a:noFill/>
                    </a:lnT>
                    <a:lnB>
                      <a:noFill/>
                    </a:lnB>
                    <a:solidFill>
                      <a:srgbClr val="FFFFFF"/>
                    </a:solidFill>
                  </a:tcPr>
                </a:tc>
                <a:tc>
                  <a:txBody>
                    <a:bodyPr/>
                    <a:lstStyle/>
                    <a:p>
                      <a:pPr algn="l" rtl="0" fontAlgn="base"/>
                      <a:r>
                        <a:rPr lang="en-US" sz="1050">
                          <a:effectLst/>
                          <a:latin typeface="var(--ricos-custom-p-font-family,unset)"/>
                        </a:rPr>
                        <a:t>YES</a:t>
                      </a:r>
                    </a:p>
                  </a:txBody>
                  <a:tcPr marL="26356" marR="26356" marT="13178" marB="13178">
                    <a:lnL>
                      <a:noFill/>
                    </a:lnL>
                    <a:lnR>
                      <a:noFill/>
                    </a:lnR>
                    <a:lnT>
                      <a:noFill/>
                    </a:lnT>
                    <a:lnB>
                      <a:noFill/>
                    </a:lnB>
                    <a:solidFill>
                      <a:srgbClr val="FFFFFF"/>
                    </a:solidFill>
                  </a:tcPr>
                </a:tc>
                <a:tc>
                  <a:txBody>
                    <a:bodyPr/>
                    <a:lstStyle/>
                    <a:p>
                      <a:pPr algn="l" rtl="0" fontAlgn="base"/>
                      <a:r>
                        <a:rPr lang="en-US" sz="1050">
                          <a:effectLst/>
                          <a:latin typeface="var(--ricos-custom-p-font-family,unset)"/>
                        </a:rPr>
                        <a:t>YES</a:t>
                      </a:r>
                    </a:p>
                  </a:txBody>
                  <a:tcPr marL="26356" marR="26356" marT="13178" marB="13178">
                    <a:lnL>
                      <a:noFill/>
                    </a:lnL>
                    <a:lnR>
                      <a:noFill/>
                    </a:lnR>
                    <a:lnT>
                      <a:noFill/>
                    </a:lnT>
                    <a:lnB>
                      <a:noFill/>
                    </a:lnB>
                    <a:solidFill>
                      <a:srgbClr val="FFFFFF"/>
                    </a:solidFill>
                  </a:tcPr>
                </a:tc>
                <a:tc>
                  <a:txBody>
                    <a:bodyPr/>
                    <a:lstStyle/>
                    <a:p>
                      <a:pPr algn="l" rtl="0" fontAlgn="base"/>
                      <a:r>
                        <a:rPr lang="en-US" sz="1050">
                          <a:effectLst/>
                          <a:latin typeface="var(--ricos-custom-p-font-family,unset)"/>
                        </a:rPr>
                        <a:t>A set of models that improve on GPT-3 and can understand and generate natural language or code.</a:t>
                      </a:r>
                    </a:p>
                  </a:txBody>
                  <a:tcPr marL="26356" marR="26356" marT="13178" marB="13178">
                    <a:lnL>
                      <a:noFill/>
                    </a:lnL>
                    <a:lnR>
                      <a:noFill/>
                    </a:lnR>
                    <a:lnT>
                      <a:noFill/>
                    </a:lnT>
                    <a:lnB>
                      <a:noFill/>
                    </a:lnB>
                    <a:solidFill>
                      <a:srgbClr val="FFFFFF"/>
                    </a:solidFill>
                  </a:tcPr>
                </a:tc>
                <a:extLst>
                  <a:ext uri="{0D108BD9-81ED-4DB2-BD59-A6C34878D82A}">
                    <a16:rowId xmlns:a16="http://schemas.microsoft.com/office/drawing/2014/main" val="356076271"/>
                  </a:ext>
                </a:extLst>
              </a:tr>
              <a:tr h="377611">
                <a:tc>
                  <a:txBody>
                    <a:bodyPr/>
                    <a:lstStyle/>
                    <a:p>
                      <a:pPr algn="l" rtl="0" fontAlgn="base"/>
                      <a:r>
                        <a:rPr lang="en-US" sz="1050">
                          <a:effectLst/>
                          <a:latin typeface="var(--ricos-custom-p-font-family,unset)"/>
                        </a:rPr>
                        <a:t>Codex</a:t>
                      </a:r>
                    </a:p>
                  </a:txBody>
                  <a:tcPr marL="26356" marR="26356" marT="13178" marB="13178">
                    <a:lnL>
                      <a:noFill/>
                    </a:lnL>
                    <a:lnR>
                      <a:noFill/>
                    </a:lnR>
                    <a:lnT>
                      <a:noFill/>
                    </a:lnT>
                    <a:lnB>
                      <a:noFill/>
                    </a:lnB>
                    <a:solidFill>
                      <a:srgbClr val="FFFFFF"/>
                    </a:solidFill>
                  </a:tcPr>
                </a:tc>
                <a:tc>
                  <a:txBody>
                    <a:bodyPr/>
                    <a:lstStyle/>
                    <a:p>
                      <a:pPr algn="l" rtl="0" fontAlgn="base"/>
                      <a:r>
                        <a:rPr lang="en-US" sz="1050">
                          <a:effectLst/>
                          <a:latin typeface="var(--ricos-custom-p-font-family,unset)"/>
                        </a:rPr>
                        <a:t>YES</a:t>
                      </a:r>
                    </a:p>
                  </a:txBody>
                  <a:tcPr marL="26356" marR="26356" marT="13178" marB="13178">
                    <a:lnL>
                      <a:noFill/>
                    </a:lnL>
                    <a:lnR>
                      <a:noFill/>
                    </a:lnR>
                    <a:lnT>
                      <a:noFill/>
                    </a:lnT>
                    <a:lnB>
                      <a:noFill/>
                    </a:lnB>
                    <a:solidFill>
                      <a:srgbClr val="FFFFFF"/>
                    </a:solidFill>
                  </a:tcPr>
                </a:tc>
                <a:tc>
                  <a:txBody>
                    <a:bodyPr/>
                    <a:lstStyle/>
                    <a:p>
                      <a:pPr algn="l" rtl="0" fontAlgn="base"/>
                      <a:r>
                        <a:rPr lang="en-US" sz="1050">
                          <a:effectLst/>
                          <a:latin typeface="var(--ricos-custom-p-font-family,unset)"/>
                        </a:rPr>
                        <a:t>YES</a:t>
                      </a:r>
                    </a:p>
                  </a:txBody>
                  <a:tcPr marL="26356" marR="26356" marT="13178" marB="13178">
                    <a:lnL>
                      <a:noFill/>
                    </a:lnL>
                    <a:lnR>
                      <a:noFill/>
                    </a:lnR>
                    <a:lnT>
                      <a:noFill/>
                    </a:lnT>
                    <a:lnB>
                      <a:noFill/>
                    </a:lnB>
                    <a:solidFill>
                      <a:srgbClr val="FFFFFF"/>
                    </a:solidFill>
                  </a:tcPr>
                </a:tc>
                <a:tc>
                  <a:txBody>
                    <a:bodyPr/>
                    <a:lstStyle/>
                    <a:p>
                      <a:pPr algn="l" rtl="0" fontAlgn="base"/>
                      <a:r>
                        <a:rPr lang="en-US" sz="1050">
                          <a:effectLst/>
                          <a:latin typeface="var(--ricos-custom-p-font-family,unset)"/>
                        </a:rPr>
                        <a:t>A model that can generate and execute code for a wide range of programming languages and tasks.</a:t>
                      </a:r>
                    </a:p>
                  </a:txBody>
                  <a:tcPr marL="26356" marR="26356" marT="13178" marB="13178">
                    <a:lnL>
                      <a:noFill/>
                    </a:lnL>
                    <a:lnR>
                      <a:noFill/>
                    </a:lnR>
                    <a:lnT>
                      <a:noFill/>
                    </a:lnT>
                    <a:lnB>
                      <a:noFill/>
                    </a:lnB>
                    <a:solidFill>
                      <a:srgbClr val="FFFFFF"/>
                    </a:solidFill>
                  </a:tcPr>
                </a:tc>
                <a:extLst>
                  <a:ext uri="{0D108BD9-81ED-4DB2-BD59-A6C34878D82A}">
                    <a16:rowId xmlns:a16="http://schemas.microsoft.com/office/drawing/2014/main" val="113535255"/>
                  </a:ext>
                </a:extLst>
              </a:tr>
              <a:tr h="286985">
                <a:tc>
                  <a:txBody>
                    <a:bodyPr/>
                    <a:lstStyle/>
                    <a:p>
                      <a:pPr algn="l" rtl="0" fontAlgn="base"/>
                      <a:r>
                        <a:rPr lang="en-US" sz="1050">
                          <a:effectLst/>
                          <a:latin typeface="var(--ricos-custom-p-font-family,unset)"/>
                        </a:rPr>
                        <a:t>DALL-E</a:t>
                      </a:r>
                    </a:p>
                  </a:txBody>
                  <a:tcPr marL="26356" marR="26356" marT="13178" marB="13178">
                    <a:lnL>
                      <a:noFill/>
                    </a:lnL>
                    <a:lnR>
                      <a:noFill/>
                    </a:lnR>
                    <a:lnT>
                      <a:noFill/>
                    </a:lnT>
                    <a:lnB>
                      <a:noFill/>
                    </a:lnB>
                    <a:solidFill>
                      <a:srgbClr val="FFFFFF"/>
                    </a:solidFill>
                  </a:tcPr>
                </a:tc>
                <a:tc>
                  <a:txBody>
                    <a:bodyPr/>
                    <a:lstStyle/>
                    <a:p>
                      <a:pPr algn="l" rtl="0" fontAlgn="base"/>
                      <a:r>
                        <a:rPr lang="en-US" sz="1050">
                          <a:effectLst/>
                          <a:latin typeface="var(--ricos-custom-p-font-family,unset)"/>
                        </a:rPr>
                        <a:t>YES</a:t>
                      </a:r>
                    </a:p>
                  </a:txBody>
                  <a:tcPr marL="26356" marR="26356" marT="13178" marB="13178">
                    <a:lnL>
                      <a:noFill/>
                    </a:lnL>
                    <a:lnR>
                      <a:noFill/>
                    </a:lnR>
                    <a:lnT>
                      <a:noFill/>
                    </a:lnT>
                    <a:lnB>
                      <a:noFill/>
                    </a:lnB>
                    <a:solidFill>
                      <a:srgbClr val="FFFFFF"/>
                    </a:solidFill>
                  </a:tcPr>
                </a:tc>
                <a:tc>
                  <a:txBody>
                    <a:bodyPr/>
                    <a:lstStyle/>
                    <a:p>
                      <a:pPr algn="l" rtl="0" fontAlgn="base"/>
                      <a:r>
                        <a:rPr lang="en-US" sz="1050">
                          <a:effectLst/>
                          <a:latin typeface="var(--ricos-custom-p-font-family,unset)"/>
                        </a:rPr>
                        <a:t>YES</a:t>
                      </a:r>
                    </a:p>
                  </a:txBody>
                  <a:tcPr marL="26356" marR="26356" marT="13178" marB="13178">
                    <a:lnL>
                      <a:noFill/>
                    </a:lnL>
                    <a:lnR>
                      <a:noFill/>
                    </a:lnR>
                    <a:lnT>
                      <a:noFill/>
                    </a:lnT>
                    <a:lnB>
                      <a:noFill/>
                    </a:lnB>
                    <a:solidFill>
                      <a:srgbClr val="FFFFFF"/>
                    </a:solidFill>
                  </a:tcPr>
                </a:tc>
                <a:tc>
                  <a:txBody>
                    <a:bodyPr/>
                    <a:lstStyle/>
                    <a:p>
                      <a:pPr algn="l" rtl="0" fontAlgn="base"/>
                      <a:r>
                        <a:rPr lang="en-US" sz="1050">
                          <a:effectLst/>
                          <a:latin typeface="var(--ricos-custom-p-font-family,unset)"/>
                        </a:rPr>
                        <a:t>A model that can generate and edit images given a natural language prompt.</a:t>
                      </a:r>
                    </a:p>
                  </a:txBody>
                  <a:tcPr marL="26356" marR="26356" marT="13178" marB="13178">
                    <a:lnL>
                      <a:noFill/>
                    </a:lnL>
                    <a:lnR>
                      <a:noFill/>
                    </a:lnR>
                    <a:lnT>
                      <a:noFill/>
                    </a:lnT>
                    <a:lnB>
                      <a:noFill/>
                    </a:lnB>
                    <a:solidFill>
                      <a:srgbClr val="FFFFFF"/>
                    </a:solidFill>
                  </a:tcPr>
                </a:tc>
                <a:extLst>
                  <a:ext uri="{0D108BD9-81ED-4DB2-BD59-A6C34878D82A}">
                    <a16:rowId xmlns:a16="http://schemas.microsoft.com/office/drawing/2014/main" val="4017726098"/>
                  </a:ext>
                </a:extLst>
              </a:tr>
              <a:tr h="151045">
                <a:tc>
                  <a:txBody>
                    <a:bodyPr/>
                    <a:lstStyle/>
                    <a:p>
                      <a:pPr algn="l" rtl="0" fontAlgn="base"/>
                      <a:r>
                        <a:rPr lang="en-US" sz="1050">
                          <a:effectLst/>
                          <a:latin typeface="var(--ricos-custom-p-font-family,unset)"/>
                        </a:rPr>
                        <a:t>Whisper</a:t>
                      </a:r>
                    </a:p>
                  </a:txBody>
                  <a:tcPr marL="26356" marR="26356" marT="13178" marB="13178">
                    <a:lnL>
                      <a:noFill/>
                    </a:lnL>
                    <a:lnR>
                      <a:noFill/>
                    </a:lnR>
                    <a:lnT>
                      <a:noFill/>
                    </a:lnT>
                    <a:lnB>
                      <a:noFill/>
                    </a:lnB>
                    <a:solidFill>
                      <a:srgbClr val="FFFFFF"/>
                    </a:solidFill>
                  </a:tcPr>
                </a:tc>
                <a:tc>
                  <a:txBody>
                    <a:bodyPr/>
                    <a:lstStyle/>
                    <a:p>
                      <a:pPr algn="l" rtl="0" fontAlgn="base"/>
                      <a:r>
                        <a:rPr lang="en-US" sz="1050">
                          <a:effectLst/>
                          <a:latin typeface="var(--ricos-custom-p-font-family,unset)"/>
                        </a:rPr>
                        <a:t>YES</a:t>
                      </a:r>
                    </a:p>
                  </a:txBody>
                  <a:tcPr marL="26356" marR="26356" marT="13178" marB="13178">
                    <a:lnL>
                      <a:noFill/>
                    </a:lnL>
                    <a:lnR>
                      <a:noFill/>
                    </a:lnR>
                    <a:lnT>
                      <a:noFill/>
                    </a:lnT>
                    <a:lnB>
                      <a:noFill/>
                    </a:lnB>
                    <a:solidFill>
                      <a:srgbClr val="FFFFFF"/>
                    </a:solidFill>
                  </a:tcPr>
                </a:tc>
                <a:tc>
                  <a:txBody>
                    <a:bodyPr/>
                    <a:lstStyle/>
                    <a:p>
                      <a:pPr algn="l" rtl="0" fontAlgn="base"/>
                      <a:r>
                        <a:rPr lang="en-US" sz="1050">
                          <a:effectLst/>
                          <a:latin typeface="var(--ricos-custom-p-font-family,unset)"/>
                        </a:rPr>
                        <a:t>NO</a:t>
                      </a:r>
                    </a:p>
                  </a:txBody>
                  <a:tcPr marL="26356" marR="26356" marT="13178" marB="13178">
                    <a:lnL>
                      <a:noFill/>
                    </a:lnL>
                    <a:lnR>
                      <a:noFill/>
                    </a:lnR>
                    <a:lnT>
                      <a:noFill/>
                    </a:lnT>
                    <a:lnB>
                      <a:noFill/>
                    </a:lnB>
                    <a:solidFill>
                      <a:srgbClr val="FFFFFF"/>
                    </a:solidFill>
                  </a:tcPr>
                </a:tc>
                <a:tc>
                  <a:txBody>
                    <a:bodyPr/>
                    <a:lstStyle/>
                    <a:p>
                      <a:pPr algn="l" rtl="0" fontAlgn="base"/>
                      <a:r>
                        <a:rPr lang="en-US" sz="1050">
                          <a:effectLst/>
                          <a:latin typeface="var(--ricos-custom-p-font-family,unset)"/>
                        </a:rPr>
                        <a:t>A model that can convert audio into text.</a:t>
                      </a:r>
                    </a:p>
                  </a:txBody>
                  <a:tcPr marL="26356" marR="26356" marT="13178" marB="13178">
                    <a:lnL>
                      <a:noFill/>
                    </a:lnL>
                    <a:lnR>
                      <a:noFill/>
                    </a:lnR>
                    <a:lnT>
                      <a:noFill/>
                    </a:lnT>
                    <a:lnB>
                      <a:noFill/>
                    </a:lnB>
                    <a:solidFill>
                      <a:srgbClr val="FFFFFF"/>
                    </a:solidFill>
                  </a:tcPr>
                </a:tc>
                <a:extLst>
                  <a:ext uri="{0D108BD9-81ED-4DB2-BD59-A6C34878D82A}">
                    <a16:rowId xmlns:a16="http://schemas.microsoft.com/office/drawing/2014/main" val="4202871822"/>
                  </a:ext>
                </a:extLst>
              </a:tr>
              <a:tr h="196358">
                <a:tc>
                  <a:txBody>
                    <a:bodyPr/>
                    <a:lstStyle/>
                    <a:p>
                      <a:pPr algn="l" rtl="0" fontAlgn="base"/>
                      <a:r>
                        <a:rPr lang="en-US" sz="1050">
                          <a:effectLst/>
                          <a:latin typeface="var(--ricos-custom-p-font-family,unset)"/>
                        </a:rPr>
                        <a:t>Embeddings</a:t>
                      </a:r>
                    </a:p>
                  </a:txBody>
                  <a:tcPr marL="26356" marR="26356" marT="13178" marB="13178">
                    <a:lnL>
                      <a:noFill/>
                    </a:lnL>
                    <a:lnR>
                      <a:noFill/>
                    </a:lnR>
                    <a:lnT>
                      <a:noFill/>
                    </a:lnT>
                    <a:lnB>
                      <a:noFill/>
                    </a:lnB>
                    <a:solidFill>
                      <a:srgbClr val="FFFFFF"/>
                    </a:solidFill>
                  </a:tcPr>
                </a:tc>
                <a:tc>
                  <a:txBody>
                    <a:bodyPr/>
                    <a:lstStyle/>
                    <a:p>
                      <a:pPr algn="l" rtl="0" fontAlgn="base"/>
                      <a:r>
                        <a:rPr lang="en-US" sz="1050">
                          <a:effectLst/>
                          <a:latin typeface="var(--ricos-custom-p-font-family,unset)"/>
                        </a:rPr>
                        <a:t>YES</a:t>
                      </a:r>
                    </a:p>
                  </a:txBody>
                  <a:tcPr marL="26356" marR="26356" marT="13178" marB="13178">
                    <a:lnL>
                      <a:noFill/>
                    </a:lnL>
                    <a:lnR>
                      <a:noFill/>
                    </a:lnR>
                    <a:lnT>
                      <a:noFill/>
                    </a:lnT>
                    <a:lnB>
                      <a:noFill/>
                    </a:lnB>
                    <a:solidFill>
                      <a:srgbClr val="FFFFFF"/>
                    </a:solidFill>
                  </a:tcPr>
                </a:tc>
                <a:tc>
                  <a:txBody>
                    <a:bodyPr/>
                    <a:lstStyle/>
                    <a:p>
                      <a:pPr algn="l" rtl="0" fontAlgn="base"/>
                      <a:r>
                        <a:rPr lang="en-US" sz="1050">
                          <a:effectLst/>
                          <a:latin typeface="var(--ricos-custom-p-font-family,unset)"/>
                        </a:rPr>
                        <a:t>NO</a:t>
                      </a:r>
                    </a:p>
                  </a:txBody>
                  <a:tcPr marL="26356" marR="26356" marT="13178" marB="13178">
                    <a:lnL>
                      <a:noFill/>
                    </a:lnL>
                    <a:lnR>
                      <a:noFill/>
                    </a:lnR>
                    <a:lnT>
                      <a:noFill/>
                    </a:lnT>
                    <a:lnB>
                      <a:noFill/>
                    </a:lnB>
                    <a:solidFill>
                      <a:srgbClr val="FFFFFF"/>
                    </a:solidFill>
                  </a:tcPr>
                </a:tc>
                <a:tc>
                  <a:txBody>
                    <a:bodyPr/>
                    <a:lstStyle/>
                    <a:p>
                      <a:pPr algn="l" rtl="0" fontAlgn="base"/>
                      <a:r>
                        <a:rPr lang="en-US" sz="1050">
                          <a:effectLst/>
                          <a:latin typeface="var(--ricos-custom-p-font-family,unset)"/>
                        </a:rPr>
                        <a:t>A set of models that can convert text into a numerical form.</a:t>
                      </a:r>
                    </a:p>
                  </a:txBody>
                  <a:tcPr marL="26356" marR="26356" marT="13178" marB="13178">
                    <a:lnL>
                      <a:noFill/>
                    </a:lnL>
                    <a:lnR>
                      <a:noFill/>
                    </a:lnR>
                    <a:lnT>
                      <a:noFill/>
                    </a:lnT>
                    <a:lnB>
                      <a:noFill/>
                    </a:lnB>
                    <a:solidFill>
                      <a:srgbClr val="FFFFFF"/>
                    </a:solidFill>
                  </a:tcPr>
                </a:tc>
                <a:extLst>
                  <a:ext uri="{0D108BD9-81ED-4DB2-BD59-A6C34878D82A}">
                    <a16:rowId xmlns:a16="http://schemas.microsoft.com/office/drawing/2014/main" val="6190106"/>
                  </a:ext>
                </a:extLst>
              </a:tr>
              <a:tr h="286985">
                <a:tc>
                  <a:txBody>
                    <a:bodyPr/>
                    <a:lstStyle/>
                    <a:p>
                      <a:pPr algn="l" rtl="0" fontAlgn="base"/>
                      <a:r>
                        <a:rPr lang="en-US" sz="1050">
                          <a:effectLst/>
                          <a:latin typeface="var(--ricos-custom-p-font-family,unset)"/>
                        </a:rPr>
                        <a:t>Moderation</a:t>
                      </a:r>
                    </a:p>
                  </a:txBody>
                  <a:tcPr marL="26356" marR="26356" marT="13178" marB="13178">
                    <a:lnL>
                      <a:noFill/>
                    </a:lnL>
                    <a:lnR>
                      <a:noFill/>
                    </a:lnR>
                    <a:lnT>
                      <a:noFill/>
                    </a:lnT>
                    <a:lnB>
                      <a:noFill/>
                    </a:lnB>
                    <a:solidFill>
                      <a:srgbClr val="FFFFFF"/>
                    </a:solidFill>
                  </a:tcPr>
                </a:tc>
                <a:tc>
                  <a:txBody>
                    <a:bodyPr/>
                    <a:lstStyle/>
                    <a:p>
                      <a:pPr algn="l" rtl="0" fontAlgn="base"/>
                      <a:r>
                        <a:rPr lang="en-US" sz="1050">
                          <a:effectLst/>
                          <a:latin typeface="var(--ricos-custom-p-font-family,unset)"/>
                        </a:rPr>
                        <a:t>YES</a:t>
                      </a:r>
                    </a:p>
                  </a:txBody>
                  <a:tcPr marL="26356" marR="26356" marT="13178" marB="13178">
                    <a:lnL>
                      <a:noFill/>
                    </a:lnL>
                    <a:lnR>
                      <a:noFill/>
                    </a:lnR>
                    <a:lnT>
                      <a:noFill/>
                    </a:lnT>
                    <a:lnB>
                      <a:noFill/>
                    </a:lnB>
                    <a:solidFill>
                      <a:srgbClr val="FFFFFF"/>
                    </a:solidFill>
                  </a:tcPr>
                </a:tc>
                <a:tc>
                  <a:txBody>
                    <a:bodyPr/>
                    <a:lstStyle/>
                    <a:p>
                      <a:pPr algn="l" rtl="0" fontAlgn="base"/>
                      <a:r>
                        <a:rPr lang="en-US" sz="1050">
                          <a:effectLst/>
                          <a:latin typeface="var(--ricos-custom-p-font-family,unset)"/>
                        </a:rPr>
                        <a:t>NO</a:t>
                      </a:r>
                    </a:p>
                  </a:txBody>
                  <a:tcPr marL="26356" marR="26356" marT="13178" marB="13178">
                    <a:lnL>
                      <a:noFill/>
                    </a:lnL>
                    <a:lnR>
                      <a:noFill/>
                    </a:lnR>
                    <a:lnT>
                      <a:noFill/>
                    </a:lnT>
                    <a:lnB>
                      <a:noFill/>
                    </a:lnB>
                    <a:solidFill>
                      <a:srgbClr val="FFFFFF"/>
                    </a:solidFill>
                  </a:tcPr>
                </a:tc>
                <a:tc>
                  <a:txBody>
                    <a:bodyPr/>
                    <a:lstStyle/>
                    <a:p>
                      <a:pPr algn="l" rtl="0" fontAlgn="base"/>
                      <a:r>
                        <a:rPr lang="en-US" sz="1050">
                          <a:effectLst/>
                          <a:latin typeface="var(--ricos-custom-p-font-family,unset)"/>
                        </a:rPr>
                        <a:t>A fine-tuned model that can detect whether text may be sensitive or unsafe.</a:t>
                      </a:r>
                    </a:p>
                  </a:txBody>
                  <a:tcPr marL="26356" marR="26356" marT="13178" marB="13178">
                    <a:lnL>
                      <a:noFill/>
                    </a:lnL>
                    <a:lnR>
                      <a:noFill/>
                    </a:lnR>
                    <a:lnT>
                      <a:noFill/>
                    </a:lnT>
                    <a:lnB>
                      <a:noFill/>
                    </a:lnB>
                    <a:solidFill>
                      <a:srgbClr val="FFFFFF"/>
                    </a:solidFill>
                  </a:tcPr>
                </a:tc>
                <a:extLst>
                  <a:ext uri="{0D108BD9-81ED-4DB2-BD59-A6C34878D82A}">
                    <a16:rowId xmlns:a16="http://schemas.microsoft.com/office/drawing/2014/main" val="2783854082"/>
                  </a:ext>
                </a:extLst>
              </a:tr>
              <a:tr h="241671">
                <a:tc>
                  <a:txBody>
                    <a:bodyPr/>
                    <a:lstStyle/>
                    <a:p>
                      <a:pPr algn="l" rtl="0" fontAlgn="base"/>
                      <a:r>
                        <a:rPr lang="en-US" sz="1050">
                          <a:effectLst/>
                          <a:latin typeface="var(--ricos-custom-p-font-family,unset)"/>
                        </a:rPr>
                        <a:t>GPT-3</a:t>
                      </a:r>
                    </a:p>
                  </a:txBody>
                  <a:tcPr marL="26356" marR="26356" marT="13178" marB="13178">
                    <a:lnL>
                      <a:noFill/>
                    </a:lnL>
                    <a:lnR>
                      <a:noFill/>
                    </a:lnR>
                    <a:lnT>
                      <a:noFill/>
                    </a:lnT>
                    <a:lnB>
                      <a:noFill/>
                    </a:lnB>
                    <a:solidFill>
                      <a:srgbClr val="FFFFFF"/>
                    </a:solidFill>
                  </a:tcPr>
                </a:tc>
                <a:tc>
                  <a:txBody>
                    <a:bodyPr/>
                    <a:lstStyle/>
                    <a:p>
                      <a:pPr algn="l" rtl="0" fontAlgn="base"/>
                      <a:r>
                        <a:rPr lang="en-US" sz="1050">
                          <a:effectLst/>
                          <a:latin typeface="var(--ricos-custom-p-font-family,unset)"/>
                        </a:rPr>
                        <a:t>YES</a:t>
                      </a:r>
                    </a:p>
                  </a:txBody>
                  <a:tcPr marL="26356" marR="26356" marT="13178" marB="13178">
                    <a:lnL>
                      <a:noFill/>
                    </a:lnL>
                    <a:lnR>
                      <a:noFill/>
                    </a:lnR>
                    <a:lnT>
                      <a:noFill/>
                    </a:lnT>
                    <a:lnB>
                      <a:noFill/>
                    </a:lnB>
                    <a:solidFill>
                      <a:srgbClr val="FFFFFF"/>
                    </a:solidFill>
                  </a:tcPr>
                </a:tc>
                <a:tc>
                  <a:txBody>
                    <a:bodyPr/>
                    <a:lstStyle/>
                    <a:p>
                      <a:pPr algn="l" rtl="0" fontAlgn="base"/>
                      <a:r>
                        <a:rPr lang="en-US" sz="1050">
                          <a:effectLst/>
                          <a:latin typeface="var(--ricos-custom-p-font-family,unset)"/>
                        </a:rPr>
                        <a:t>YES</a:t>
                      </a:r>
                    </a:p>
                  </a:txBody>
                  <a:tcPr marL="26356" marR="26356" marT="13178" marB="13178">
                    <a:lnL>
                      <a:noFill/>
                    </a:lnL>
                    <a:lnR>
                      <a:noFill/>
                    </a:lnR>
                    <a:lnT>
                      <a:noFill/>
                    </a:lnT>
                    <a:lnB>
                      <a:noFill/>
                    </a:lnB>
                    <a:solidFill>
                      <a:srgbClr val="FFFFFF"/>
                    </a:solidFill>
                  </a:tcPr>
                </a:tc>
                <a:tc>
                  <a:txBody>
                    <a:bodyPr/>
                    <a:lstStyle/>
                    <a:p>
                      <a:pPr algn="l" rtl="0" fontAlgn="base"/>
                      <a:r>
                        <a:rPr lang="en-US" sz="1050" dirty="0">
                          <a:effectLst/>
                          <a:latin typeface="var(--ricos-custom-p-font-family,unset)"/>
                        </a:rPr>
                        <a:t>A set of models that can understand and generate natural language.</a:t>
                      </a:r>
                    </a:p>
                  </a:txBody>
                  <a:tcPr marL="26356" marR="26356" marT="13178" marB="13178">
                    <a:lnL>
                      <a:noFill/>
                    </a:lnL>
                    <a:lnR>
                      <a:noFill/>
                    </a:lnR>
                    <a:lnT>
                      <a:noFill/>
                    </a:lnT>
                    <a:lnB>
                      <a:noFill/>
                    </a:lnB>
                    <a:solidFill>
                      <a:srgbClr val="FFFFFF"/>
                    </a:solidFill>
                  </a:tcPr>
                </a:tc>
                <a:extLst>
                  <a:ext uri="{0D108BD9-81ED-4DB2-BD59-A6C34878D82A}">
                    <a16:rowId xmlns:a16="http://schemas.microsoft.com/office/drawing/2014/main" val="912983794"/>
                  </a:ext>
                </a:extLst>
              </a:tr>
            </a:tbl>
          </a:graphicData>
        </a:graphic>
      </p:graphicFrame>
      <p:graphicFrame>
        <p:nvGraphicFramePr>
          <p:cNvPr id="3" name="Table 2">
            <a:extLst>
              <a:ext uri="{FF2B5EF4-FFF2-40B4-BE49-F238E27FC236}">
                <a16:creationId xmlns:a16="http://schemas.microsoft.com/office/drawing/2014/main" id="{169E8CA7-D363-6180-CA06-A76D50E83542}"/>
              </a:ext>
            </a:extLst>
          </p:cNvPr>
          <p:cNvGraphicFramePr>
            <a:graphicFrameLocks noGrp="1"/>
          </p:cNvGraphicFramePr>
          <p:nvPr>
            <p:extLst>
              <p:ext uri="{D42A27DB-BD31-4B8C-83A1-F6EECF244321}">
                <p14:modId xmlns:p14="http://schemas.microsoft.com/office/powerpoint/2010/main" val="905683764"/>
              </p:ext>
            </p:extLst>
          </p:nvPr>
        </p:nvGraphicFramePr>
        <p:xfrm>
          <a:off x="6680390" y="-443"/>
          <a:ext cx="5511609" cy="6558835"/>
        </p:xfrm>
        <a:graphic>
          <a:graphicData uri="http://schemas.openxmlformats.org/drawingml/2006/table">
            <a:tbl>
              <a:tblPr/>
              <a:tblGrid>
                <a:gridCol w="1837203">
                  <a:extLst>
                    <a:ext uri="{9D8B030D-6E8A-4147-A177-3AD203B41FA5}">
                      <a16:colId xmlns:a16="http://schemas.microsoft.com/office/drawing/2014/main" val="762252502"/>
                    </a:ext>
                  </a:extLst>
                </a:gridCol>
                <a:gridCol w="1837203">
                  <a:extLst>
                    <a:ext uri="{9D8B030D-6E8A-4147-A177-3AD203B41FA5}">
                      <a16:colId xmlns:a16="http://schemas.microsoft.com/office/drawing/2014/main" val="3899623503"/>
                    </a:ext>
                  </a:extLst>
                </a:gridCol>
                <a:gridCol w="1837203">
                  <a:extLst>
                    <a:ext uri="{9D8B030D-6E8A-4147-A177-3AD203B41FA5}">
                      <a16:colId xmlns:a16="http://schemas.microsoft.com/office/drawing/2014/main" val="3854821506"/>
                    </a:ext>
                  </a:extLst>
                </a:gridCol>
              </a:tblGrid>
              <a:tr h="167414">
                <a:tc>
                  <a:txBody>
                    <a:bodyPr/>
                    <a:lstStyle/>
                    <a:p>
                      <a:pPr algn="l" rtl="0" fontAlgn="base"/>
                      <a:r>
                        <a:rPr lang="en-US" sz="1050" b="1">
                          <a:effectLst/>
                          <a:latin typeface="inherit"/>
                        </a:rPr>
                        <a:t>Factors</a:t>
                      </a:r>
                      <a:endParaRPr lang="en-US" sz="1050">
                        <a:effectLst/>
                        <a:latin typeface="var(--ricos-custom-p-font-family,unset)"/>
                      </a:endParaRPr>
                    </a:p>
                  </a:txBody>
                  <a:tcPr marL="25917" marR="25917" marT="12959" marB="12959">
                    <a:lnL>
                      <a:noFill/>
                    </a:lnL>
                    <a:lnR>
                      <a:noFill/>
                    </a:lnR>
                    <a:lnT>
                      <a:noFill/>
                    </a:lnT>
                    <a:lnB>
                      <a:noFill/>
                    </a:lnB>
                    <a:solidFill>
                      <a:srgbClr val="FFFFFF"/>
                    </a:solidFill>
                  </a:tcPr>
                </a:tc>
                <a:tc>
                  <a:txBody>
                    <a:bodyPr/>
                    <a:lstStyle/>
                    <a:p>
                      <a:pPr algn="l" rtl="0" fontAlgn="base"/>
                      <a:r>
                        <a:rPr lang="en-US" sz="1050" b="1">
                          <a:effectLst/>
                          <a:latin typeface="inherit"/>
                        </a:rPr>
                        <a:t>Azure OpenAI</a:t>
                      </a:r>
                      <a:endParaRPr lang="en-US" sz="1050">
                        <a:effectLst/>
                        <a:latin typeface="var(--ricos-custom-p-font-family,unset)"/>
                      </a:endParaRPr>
                    </a:p>
                  </a:txBody>
                  <a:tcPr marL="25917" marR="25917" marT="12959" marB="12959">
                    <a:lnL>
                      <a:noFill/>
                    </a:lnL>
                    <a:lnR>
                      <a:noFill/>
                    </a:lnR>
                    <a:lnT>
                      <a:noFill/>
                    </a:lnT>
                    <a:lnB>
                      <a:noFill/>
                    </a:lnB>
                    <a:solidFill>
                      <a:srgbClr val="FFFFFF"/>
                    </a:solidFill>
                  </a:tcPr>
                </a:tc>
                <a:tc>
                  <a:txBody>
                    <a:bodyPr/>
                    <a:lstStyle/>
                    <a:p>
                      <a:pPr algn="l" rtl="0" fontAlgn="base"/>
                      <a:r>
                        <a:rPr lang="en-US" sz="1050" b="1">
                          <a:effectLst/>
                          <a:latin typeface="inherit"/>
                        </a:rPr>
                        <a:t>OpenAI</a:t>
                      </a:r>
                      <a:endParaRPr lang="en-US" sz="1050">
                        <a:effectLst/>
                        <a:latin typeface="var(--ricos-custom-p-font-family,unset)"/>
                      </a:endParaRPr>
                    </a:p>
                  </a:txBody>
                  <a:tcPr marL="25917" marR="25917" marT="12959" marB="12959">
                    <a:lnL>
                      <a:noFill/>
                    </a:lnL>
                    <a:lnR>
                      <a:noFill/>
                    </a:lnR>
                    <a:lnT>
                      <a:noFill/>
                    </a:lnT>
                    <a:lnB>
                      <a:noFill/>
                    </a:lnB>
                    <a:solidFill>
                      <a:srgbClr val="FFFFFF"/>
                    </a:solidFill>
                  </a:tcPr>
                </a:tc>
                <a:extLst>
                  <a:ext uri="{0D108BD9-81ED-4DB2-BD59-A6C34878D82A}">
                    <a16:rowId xmlns:a16="http://schemas.microsoft.com/office/drawing/2014/main" val="3505084129"/>
                  </a:ext>
                </a:extLst>
              </a:tr>
              <a:tr h="599647">
                <a:tc>
                  <a:txBody>
                    <a:bodyPr/>
                    <a:lstStyle/>
                    <a:p>
                      <a:pPr algn="l" rtl="0" fontAlgn="base"/>
                      <a:r>
                        <a:rPr lang="en-US" sz="1050">
                          <a:effectLst/>
                          <a:latin typeface="var(--ricos-custom-p-font-family,unset)"/>
                        </a:rPr>
                        <a:t>Ownership</a:t>
                      </a:r>
                    </a:p>
                  </a:txBody>
                  <a:tcPr marL="25917" marR="25917" marT="12959" marB="12959">
                    <a:lnL>
                      <a:noFill/>
                    </a:lnL>
                    <a:lnR>
                      <a:noFill/>
                    </a:lnR>
                    <a:lnT>
                      <a:noFill/>
                    </a:lnT>
                    <a:lnB>
                      <a:noFill/>
                    </a:lnB>
                    <a:solidFill>
                      <a:srgbClr val="FFFFFF"/>
                    </a:solidFill>
                  </a:tcPr>
                </a:tc>
                <a:tc>
                  <a:txBody>
                    <a:bodyPr/>
                    <a:lstStyle/>
                    <a:p>
                      <a:pPr algn="l" rtl="0" fontAlgn="base"/>
                      <a:r>
                        <a:rPr lang="en-US" sz="1050">
                          <a:effectLst/>
                          <a:latin typeface="var(--ricos-custom-p-font-family,unset)"/>
                        </a:rPr>
                        <a:t>A service provided by Microsoft Azure that co-develops the API's with OpenAI.</a:t>
                      </a:r>
                    </a:p>
                  </a:txBody>
                  <a:tcPr marL="25917" marR="25917" marT="12959" marB="12959">
                    <a:lnL>
                      <a:noFill/>
                    </a:lnL>
                    <a:lnR>
                      <a:noFill/>
                    </a:lnR>
                    <a:lnT>
                      <a:noFill/>
                    </a:lnT>
                    <a:lnB>
                      <a:noFill/>
                    </a:lnB>
                    <a:solidFill>
                      <a:srgbClr val="FFFFFF"/>
                    </a:solidFill>
                  </a:tcPr>
                </a:tc>
                <a:tc>
                  <a:txBody>
                    <a:bodyPr/>
                    <a:lstStyle/>
                    <a:p>
                      <a:pPr algn="l" rtl="0" fontAlgn="base"/>
                      <a:r>
                        <a:rPr lang="en-US" sz="1050" dirty="0">
                          <a:effectLst/>
                          <a:latin typeface="var(--ricos-custom-p-font-family,unset)"/>
                        </a:rPr>
                        <a:t>A research laboratory that develops and publishes new AI Models.</a:t>
                      </a:r>
                    </a:p>
                  </a:txBody>
                  <a:tcPr marL="25917" marR="25917" marT="12959" marB="12959">
                    <a:lnL>
                      <a:noFill/>
                    </a:lnL>
                    <a:lnR>
                      <a:noFill/>
                    </a:lnR>
                    <a:lnT>
                      <a:noFill/>
                    </a:lnT>
                    <a:lnB>
                      <a:noFill/>
                    </a:lnB>
                    <a:solidFill>
                      <a:srgbClr val="FFFFFF"/>
                    </a:solidFill>
                  </a:tcPr>
                </a:tc>
                <a:extLst>
                  <a:ext uri="{0D108BD9-81ED-4DB2-BD59-A6C34878D82A}">
                    <a16:rowId xmlns:a16="http://schemas.microsoft.com/office/drawing/2014/main" val="1184307191"/>
                  </a:ext>
                </a:extLst>
              </a:tr>
              <a:tr h="599647">
                <a:tc>
                  <a:txBody>
                    <a:bodyPr/>
                    <a:lstStyle/>
                    <a:p>
                      <a:pPr algn="l" rtl="0" fontAlgn="base"/>
                      <a:r>
                        <a:rPr lang="en-US" sz="1050" dirty="0">
                          <a:effectLst/>
                          <a:latin typeface="var(--ricos-custom-p-font-family,unset)"/>
                        </a:rPr>
                        <a:t>GPT-4 support</a:t>
                      </a:r>
                    </a:p>
                  </a:txBody>
                  <a:tcPr marL="25917" marR="25917" marT="12959" marB="12959">
                    <a:lnL>
                      <a:noFill/>
                    </a:lnL>
                    <a:lnR>
                      <a:noFill/>
                    </a:lnR>
                    <a:lnT>
                      <a:noFill/>
                    </a:lnT>
                    <a:lnB>
                      <a:noFill/>
                    </a:lnB>
                    <a:solidFill>
                      <a:srgbClr val="FFFFFF"/>
                    </a:solidFill>
                  </a:tcPr>
                </a:tc>
                <a:tc>
                  <a:txBody>
                    <a:bodyPr/>
                    <a:lstStyle/>
                    <a:p>
                      <a:pPr algn="l" rtl="0" fontAlgn="base"/>
                      <a:r>
                        <a:rPr lang="en-US" sz="1050">
                          <a:effectLst/>
                          <a:latin typeface="var(--ricos-custom-p-font-family,unset)"/>
                        </a:rPr>
                        <a:t>Supports the latest GPT-4 models, which are currently in preview.</a:t>
                      </a:r>
                    </a:p>
                  </a:txBody>
                  <a:tcPr marL="25917" marR="25917" marT="12959" marB="12959">
                    <a:lnL>
                      <a:noFill/>
                    </a:lnL>
                    <a:lnR>
                      <a:noFill/>
                    </a:lnR>
                    <a:lnT>
                      <a:noFill/>
                    </a:lnT>
                    <a:lnB>
                      <a:noFill/>
                    </a:lnB>
                    <a:solidFill>
                      <a:srgbClr val="FFFFFF"/>
                    </a:solidFill>
                  </a:tcPr>
                </a:tc>
                <a:tc>
                  <a:txBody>
                    <a:bodyPr/>
                    <a:lstStyle/>
                    <a:p>
                      <a:pPr algn="l" rtl="0" fontAlgn="base"/>
                      <a:r>
                        <a:rPr lang="en-US" sz="1050">
                          <a:effectLst/>
                          <a:latin typeface="var(--ricos-custom-p-font-family,unset)"/>
                        </a:rPr>
                        <a:t>Supports the GPT-4 models but you require ChatGPT plus subscription to access the models.</a:t>
                      </a:r>
                    </a:p>
                  </a:txBody>
                  <a:tcPr marL="25917" marR="25917" marT="12959" marB="12959">
                    <a:lnL>
                      <a:noFill/>
                    </a:lnL>
                    <a:lnR>
                      <a:noFill/>
                    </a:lnR>
                    <a:lnT>
                      <a:noFill/>
                    </a:lnT>
                    <a:lnB>
                      <a:noFill/>
                    </a:lnB>
                    <a:solidFill>
                      <a:srgbClr val="FFFFFF"/>
                    </a:solidFill>
                  </a:tcPr>
                </a:tc>
                <a:extLst>
                  <a:ext uri="{0D108BD9-81ED-4DB2-BD59-A6C34878D82A}">
                    <a16:rowId xmlns:a16="http://schemas.microsoft.com/office/drawing/2014/main" val="1289456238"/>
                  </a:ext>
                </a:extLst>
              </a:tr>
              <a:tr h="599647">
                <a:tc>
                  <a:txBody>
                    <a:bodyPr/>
                    <a:lstStyle/>
                    <a:p>
                      <a:pPr algn="l" rtl="0" fontAlgn="base"/>
                      <a:r>
                        <a:rPr lang="en-US" sz="1050">
                          <a:effectLst/>
                          <a:latin typeface="var(--ricos-custom-p-font-family,unset)"/>
                        </a:rPr>
                        <a:t>Security</a:t>
                      </a:r>
                    </a:p>
                  </a:txBody>
                  <a:tcPr marL="25917" marR="25917" marT="12959" marB="12959">
                    <a:lnL>
                      <a:noFill/>
                    </a:lnL>
                    <a:lnR>
                      <a:noFill/>
                    </a:lnR>
                    <a:lnT>
                      <a:noFill/>
                    </a:lnT>
                    <a:lnB>
                      <a:noFill/>
                    </a:lnB>
                    <a:solidFill>
                      <a:srgbClr val="FFFFFF"/>
                    </a:solidFill>
                  </a:tcPr>
                </a:tc>
                <a:tc>
                  <a:txBody>
                    <a:bodyPr/>
                    <a:lstStyle/>
                    <a:p>
                      <a:pPr algn="l" rtl="0" fontAlgn="base"/>
                      <a:r>
                        <a:rPr lang="en-US" sz="1050">
                          <a:effectLst/>
                          <a:latin typeface="var(--ricos-custom-p-font-family,unset)"/>
                        </a:rPr>
                        <a:t>Provides enterprise-grade security features such as encryption, authentication and role-based access control.</a:t>
                      </a:r>
                    </a:p>
                  </a:txBody>
                  <a:tcPr marL="25917" marR="25917" marT="12959" marB="12959">
                    <a:lnL>
                      <a:noFill/>
                    </a:lnL>
                    <a:lnR>
                      <a:noFill/>
                    </a:lnR>
                    <a:lnT>
                      <a:noFill/>
                    </a:lnT>
                    <a:lnB>
                      <a:noFill/>
                    </a:lnB>
                    <a:solidFill>
                      <a:srgbClr val="FFFFFF"/>
                    </a:solidFill>
                  </a:tcPr>
                </a:tc>
                <a:tc>
                  <a:txBody>
                    <a:bodyPr/>
                    <a:lstStyle/>
                    <a:p>
                      <a:pPr algn="l" rtl="0" fontAlgn="base"/>
                      <a:r>
                        <a:rPr lang="en-US" sz="1050">
                          <a:effectLst/>
                          <a:latin typeface="var(--ricos-custom-p-font-family,unset)"/>
                        </a:rPr>
                        <a:t>Provides basic security features such as API key and content filtering.</a:t>
                      </a:r>
                    </a:p>
                  </a:txBody>
                  <a:tcPr marL="25917" marR="25917" marT="12959" marB="12959">
                    <a:lnL>
                      <a:noFill/>
                    </a:lnL>
                    <a:lnR>
                      <a:noFill/>
                    </a:lnR>
                    <a:lnT>
                      <a:noFill/>
                    </a:lnT>
                    <a:lnB>
                      <a:noFill/>
                    </a:lnB>
                    <a:solidFill>
                      <a:srgbClr val="FFFFFF"/>
                    </a:solidFill>
                  </a:tcPr>
                </a:tc>
                <a:extLst>
                  <a:ext uri="{0D108BD9-81ED-4DB2-BD59-A6C34878D82A}">
                    <a16:rowId xmlns:a16="http://schemas.microsoft.com/office/drawing/2014/main" val="1396898947"/>
                  </a:ext>
                </a:extLst>
              </a:tr>
              <a:tr h="599647">
                <a:tc>
                  <a:txBody>
                    <a:bodyPr/>
                    <a:lstStyle/>
                    <a:p>
                      <a:pPr algn="l" rtl="0" fontAlgn="base"/>
                      <a:r>
                        <a:rPr lang="en-US" sz="1050">
                          <a:effectLst/>
                          <a:latin typeface="var(--ricos-custom-p-font-family,unset)"/>
                        </a:rPr>
                        <a:t>VNET and private endpoint support</a:t>
                      </a:r>
                    </a:p>
                  </a:txBody>
                  <a:tcPr marL="25917" marR="25917" marT="12959" marB="12959">
                    <a:lnL>
                      <a:noFill/>
                    </a:lnL>
                    <a:lnR>
                      <a:noFill/>
                    </a:lnR>
                    <a:lnT>
                      <a:noFill/>
                    </a:lnT>
                    <a:lnB>
                      <a:noFill/>
                    </a:lnB>
                    <a:solidFill>
                      <a:srgbClr val="FFFFFF"/>
                    </a:solidFill>
                  </a:tcPr>
                </a:tc>
                <a:tc>
                  <a:txBody>
                    <a:bodyPr/>
                    <a:lstStyle/>
                    <a:p>
                      <a:pPr algn="l" rtl="0" fontAlgn="base"/>
                      <a:r>
                        <a:rPr lang="en-US" sz="1050">
                          <a:effectLst/>
                          <a:latin typeface="var(--ricos-custom-p-font-family,unset)"/>
                        </a:rPr>
                        <a:t>Supports virtual network and private endpoint integration as part of Azure Cognitive Services.</a:t>
                      </a:r>
                    </a:p>
                  </a:txBody>
                  <a:tcPr marL="25917" marR="25917" marT="12959" marB="12959">
                    <a:lnL>
                      <a:noFill/>
                    </a:lnL>
                    <a:lnR>
                      <a:noFill/>
                    </a:lnR>
                    <a:lnT>
                      <a:noFill/>
                    </a:lnT>
                    <a:lnB>
                      <a:noFill/>
                    </a:lnB>
                    <a:solidFill>
                      <a:srgbClr val="FFFFFF"/>
                    </a:solidFill>
                  </a:tcPr>
                </a:tc>
                <a:tc>
                  <a:txBody>
                    <a:bodyPr/>
                    <a:lstStyle/>
                    <a:p>
                      <a:pPr algn="l" rtl="0" fontAlgn="base"/>
                      <a:r>
                        <a:rPr lang="en-US" sz="1050">
                          <a:effectLst/>
                          <a:latin typeface="var(--ricos-custom-p-font-family,unset)"/>
                        </a:rPr>
                        <a:t>Does not support virtual network and private endpoint integration</a:t>
                      </a:r>
                    </a:p>
                  </a:txBody>
                  <a:tcPr marL="25917" marR="25917" marT="12959" marB="12959">
                    <a:lnL>
                      <a:noFill/>
                    </a:lnL>
                    <a:lnR>
                      <a:noFill/>
                    </a:lnR>
                    <a:lnT>
                      <a:noFill/>
                    </a:lnT>
                    <a:lnB>
                      <a:noFill/>
                    </a:lnB>
                    <a:solidFill>
                      <a:srgbClr val="FFFFFF"/>
                    </a:solidFill>
                  </a:tcPr>
                </a:tc>
                <a:extLst>
                  <a:ext uri="{0D108BD9-81ED-4DB2-BD59-A6C34878D82A}">
                    <a16:rowId xmlns:a16="http://schemas.microsoft.com/office/drawing/2014/main" val="360785823"/>
                  </a:ext>
                </a:extLst>
              </a:tr>
              <a:tr h="599647">
                <a:tc>
                  <a:txBody>
                    <a:bodyPr/>
                    <a:lstStyle/>
                    <a:p>
                      <a:pPr algn="l" rtl="0" fontAlgn="base"/>
                      <a:r>
                        <a:rPr lang="en-US" sz="1050">
                          <a:effectLst/>
                          <a:latin typeface="var(--ricos-custom-p-font-family,unset)"/>
                        </a:rPr>
                        <a:t>Access</a:t>
                      </a:r>
                    </a:p>
                  </a:txBody>
                  <a:tcPr marL="25917" marR="25917" marT="12959" marB="12959">
                    <a:lnL>
                      <a:noFill/>
                    </a:lnL>
                    <a:lnR>
                      <a:noFill/>
                    </a:lnR>
                    <a:lnT>
                      <a:noFill/>
                    </a:lnT>
                    <a:lnB>
                      <a:noFill/>
                    </a:lnB>
                    <a:solidFill>
                      <a:srgbClr val="FFFFFF"/>
                    </a:solidFill>
                  </a:tcPr>
                </a:tc>
                <a:tc>
                  <a:txBody>
                    <a:bodyPr/>
                    <a:lstStyle/>
                    <a:p>
                      <a:pPr algn="l" rtl="0" fontAlgn="base"/>
                      <a:r>
                        <a:rPr lang="en-US" sz="1050">
                          <a:effectLst/>
                          <a:latin typeface="var(--ricos-custom-p-font-family,unset)"/>
                        </a:rPr>
                        <a:t>Access is limited and requires an application process that evaluates the use cases and responsible AI principles</a:t>
                      </a:r>
                    </a:p>
                  </a:txBody>
                  <a:tcPr marL="25917" marR="25917" marT="12959" marB="12959">
                    <a:lnL>
                      <a:noFill/>
                    </a:lnL>
                    <a:lnR>
                      <a:noFill/>
                    </a:lnR>
                    <a:lnT>
                      <a:noFill/>
                    </a:lnT>
                    <a:lnB>
                      <a:noFill/>
                    </a:lnB>
                    <a:solidFill>
                      <a:srgbClr val="FFFFFF"/>
                    </a:solidFill>
                  </a:tcPr>
                </a:tc>
                <a:tc>
                  <a:txBody>
                    <a:bodyPr/>
                    <a:lstStyle/>
                    <a:p>
                      <a:pPr algn="l" rtl="0" fontAlgn="base"/>
                      <a:r>
                        <a:rPr lang="en-US" sz="1050">
                          <a:effectLst/>
                          <a:latin typeface="var(--ricos-custom-p-font-family,unset)"/>
                        </a:rPr>
                        <a:t>Access is open and requires a subscription plan that varies by model and usage</a:t>
                      </a:r>
                    </a:p>
                  </a:txBody>
                  <a:tcPr marL="25917" marR="25917" marT="12959" marB="12959">
                    <a:lnL>
                      <a:noFill/>
                    </a:lnL>
                    <a:lnR>
                      <a:noFill/>
                    </a:lnR>
                    <a:lnT>
                      <a:noFill/>
                    </a:lnT>
                    <a:lnB>
                      <a:noFill/>
                    </a:lnB>
                    <a:solidFill>
                      <a:srgbClr val="FFFFFF"/>
                    </a:solidFill>
                  </a:tcPr>
                </a:tc>
                <a:extLst>
                  <a:ext uri="{0D108BD9-81ED-4DB2-BD59-A6C34878D82A}">
                    <a16:rowId xmlns:a16="http://schemas.microsoft.com/office/drawing/2014/main" val="4177497096"/>
                  </a:ext>
                </a:extLst>
              </a:tr>
              <a:tr h="511617">
                <a:tc>
                  <a:txBody>
                    <a:bodyPr/>
                    <a:lstStyle/>
                    <a:p>
                      <a:pPr algn="l" rtl="0" fontAlgn="base"/>
                      <a:r>
                        <a:rPr lang="en-US" sz="1050">
                          <a:effectLst/>
                          <a:latin typeface="var(--ricos-custom-p-font-family,unset)"/>
                        </a:rPr>
                        <a:t>Learning Resources</a:t>
                      </a:r>
                    </a:p>
                  </a:txBody>
                  <a:tcPr marL="25917" marR="25917" marT="12959" marB="12959">
                    <a:lnL>
                      <a:noFill/>
                    </a:lnL>
                    <a:lnR>
                      <a:noFill/>
                    </a:lnR>
                    <a:lnT>
                      <a:noFill/>
                    </a:lnT>
                    <a:lnB>
                      <a:noFill/>
                    </a:lnB>
                    <a:solidFill>
                      <a:srgbClr val="FFFFFF"/>
                    </a:solidFill>
                  </a:tcPr>
                </a:tc>
                <a:tc>
                  <a:txBody>
                    <a:bodyPr/>
                    <a:lstStyle/>
                    <a:p>
                      <a:pPr algn="l" rtl="0" fontAlgn="base"/>
                      <a:r>
                        <a:rPr lang="en-US" sz="1050">
                          <a:effectLst/>
                          <a:latin typeface="var(--ricos-custom-p-font-family,unset)"/>
                        </a:rPr>
                        <a:t>Provides documentation, tutorials, examples, and best practices for using the service</a:t>
                      </a:r>
                    </a:p>
                  </a:txBody>
                  <a:tcPr marL="25917" marR="25917" marT="12959" marB="12959">
                    <a:lnL>
                      <a:noFill/>
                    </a:lnL>
                    <a:lnR>
                      <a:noFill/>
                    </a:lnR>
                    <a:lnT>
                      <a:noFill/>
                    </a:lnT>
                    <a:lnB>
                      <a:noFill/>
                    </a:lnB>
                    <a:solidFill>
                      <a:srgbClr val="FFFFFF"/>
                    </a:solidFill>
                  </a:tcPr>
                </a:tc>
                <a:tc>
                  <a:txBody>
                    <a:bodyPr/>
                    <a:lstStyle/>
                    <a:p>
                      <a:pPr algn="l" rtl="0" fontAlgn="base"/>
                      <a:r>
                        <a:rPr lang="en-US" sz="1050">
                          <a:effectLst/>
                          <a:latin typeface="var(--ricos-custom-p-font-family,unset)"/>
                        </a:rPr>
                        <a:t>Provides documentation, playgrounds, examples, and blog posts for using the service</a:t>
                      </a:r>
                    </a:p>
                  </a:txBody>
                  <a:tcPr marL="25917" marR="25917" marT="12959" marB="12959">
                    <a:lnL>
                      <a:noFill/>
                    </a:lnL>
                    <a:lnR>
                      <a:noFill/>
                    </a:lnR>
                    <a:lnT>
                      <a:noFill/>
                    </a:lnT>
                    <a:lnB>
                      <a:noFill/>
                    </a:lnB>
                    <a:solidFill>
                      <a:srgbClr val="FFFFFF"/>
                    </a:solidFill>
                  </a:tcPr>
                </a:tc>
                <a:extLst>
                  <a:ext uri="{0D108BD9-81ED-4DB2-BD59-A6C34878D82A}">
                    <a16:rowId xmlns:a16="http://schemas.microsoft.com/office/drawing/2014/main" val="1448628719"/>
                  </a:ext>
                </a:extLst>
              </a:tr>
              <a:tr h="455569">
                <a:tc>
                  <a:txBody>
                    <a:bodyPr/>
                    <a:lstStyle/>
                    <a:p>
                      <a:pPr algn="l" rtl="0" fontAlgn="base"/>
                      <a:r>
                        <a:rPr lang="en-US" sz="1050">
                          <a:effectLst/>
                          <a:latin typeface="var(--ricos-custom-p-font-family,unset)"/>
                        </a:rPr>
                        <a:t>Customer Support</a:t>
                      </a:r>
                    </a:p>
                  </a:txBody>
                  <a:tcPr marL="25917" marR="25917" marT="12959" marB="12959">
                    <a:lnL>
                      <a:noFill/>
                    </a:lnL>
                    <a:lnR>
                      <a:noFill/>
                    </a:lnR>
                    <a:lnT>
                      <a:noFill/>
                    </a:lnT>
                    <a:lnB>
                      <a:noFill/>
                    </a:lnB>
                    <a:solidFill>
                      <a:srgbClr val="FFFFFF"/>
                    </a:solidFill>
                  </a:tcPr>
                </a:tc>
                <a:tc>
                  <a:txBody>
                    <a:bodyPr/>
                    <a:lstStyle/>
                    <a:p>
                      <a:pPr algn="l" rtl="0" fontAlgn="base"/>
                      <a:r>
                        <a:rPr lang="en-US" sz="1050">
                          <a:effectLst/>
                          <a:latin typeface="var(--ricos-custom-p-font-family,unset)"/>
                        </a:rPr>
                        <a:t>Provides support options through Azure Cognitive Services support guide</a:t>
                      </a:r>
                    </a:p>
                  </a:txBody>
                  <a:tcPr marL="25917" marR="25917" marT="12959" marB="12959">
                    <a:lnL>
                      <a:noFill/>
                    </a:lnL>
                    <a:lnR>
                      <a:noFill/>
                    </a:lnR>
                    <a:lnT>
                      <a:noFill/>
                    </a:lnT>
                    <a:lnB>
                      <a:noFill/>
                    </a:lnB>
                    <a:solidFill>
                      <a:srgbClr val="FFFFFF"/>
                    </a:solidFill>
                  </a:tcPr>
                </a:tc>
                <a:tc>
                  <a:txBody>
                    <a:bodyPr/>
                    <a:lstStyle/>
                    <a:p>
                      <a:pPr algn="l" rtl="0" fontAlgn="base"/>
                      <a:r>
                        <a:rPr lang="en-US" sz="1050">
                          <a:effectLst/>
                          <a:latin typeface="var(--ricos-custom-p-font-family,unset)"/>
                        </a:rPr>
                        <a:t>Provides support options through OpenAI platform support guide</a:t>
                      </a:r>
                    </a:p>
                  </a:txBody>
                  <a:tcPr marL="25917" marR="25917" marT="12959" marB="12959">
                    <a:lnL>
                      <a:noFill/>
                    </a:lnL>
                    <a:lnR>
                      <a:noFill/>
                    </a:lnR>
                    <a:lnT>
                      <a:noFill/>
                    </a:lnT>
                    <a:lnB>
                      <a:noFill/>
                    </a:lnB>
                    <a:solidFill>
                      <a:srgbClr val="FFFFFF"/>
                    </a:solidFill>
                  </a:tcPr>
                </a:tc>
                <a:extLst>
                  <a:ext uri="{0D108BD9-81ED-4DB2-BD59-A6C34878D82A}">
                    <a16:rowId xmlns:a16="http://schemas.microsoft.com/office/drawing/2014/main" val="1082307412"/>
                  </a:ext>
                </a:extLst>
              </a:tr>
              <a:tr h="455569">
                <a:tc>
                  <a:txBody>
                    <a:bodyPr/>
                    <a:lstStyle/>
                    <a:p>
                      <a:pPr algn="l" rtl="0" fontAlgn="base"/>
                      <a:r>
                        <a:rPr lang="en-US" sz="1050">
                          <a:effectLst/>
                          <a:latin typeface="var(--ricos-custom-p-font-family,unset)"/>
                        </a:rPr>
                        <a:t>Fine-tuned Model creation</a:t>
                      </a:r>
                    </a:p>
                  </a:txBody>
                  <a:tcPr marL="25917" marR="25917" marT="12959" marB="12959">
                    <a:lnL>
                      <a:noFill/>
                    </a:lnL>
                    <a:lnR>
                      <a:noFill/>
                    </a:lnR>
                    <a:lnT>
                      <a:noFill/>
                    </a:lnT>
                    <a:lnB>
                      <a:noFill/>
                    </a:lnB>
                    <a:solidFill>
                      <a:srgbClr val="FFFFFF"/>
                    </a:solidFill>
                  </a:tcPr>
                </a:tc>
                <a:tc>
                  <a:txBody>
                    <a:bodyPr/>
                    <a:lstStyle/>
                    <a:p>
                      <a:pPr algn="l" rtl="0" fontAlgn="base"/>
                      <a:r>
                        <a:rPr lang="en-US" sz="1050">
                          <a:effectLst/>
                          <a:latin typeface="var(--ricos-custom-p-font-family,unset)"/>
                        </a:rPr>
                        <a:t>Allows fine-tuning of some models to customise them for specific tasks</a:t>
                      </a:r>
                    </a:p>
                  </a:txBody>
                  <a:tcPr marL="25917" marR="25917" marT="12959" marB="12959">
                    <a:lnL>
                      <a:noFill/>
                    </a:lnL>
                    <a:lnR>
                      <a:noFill/>
                    </a:lnR>
                    <a:lnT>
                      <a:noFill/>
                    </a:lnT>
                    <a:lnB>
                      <a:noFill/>
                    </a:lnB>
                    <a:solidFill>
                      <a:srgbClr val="FFFFFF"/>
                    </a:solidFill>
                  </a:tcPr>
                </a:tc>
                <a:tc>
                  <a:txBody>
                    <a:bodyPr/>
                    <a:lstStyle/>
                    <a:p>
                      <a:pPr algn="l" rtl="0" fontAlgn="base"/>
                      <a:r>
                        <a:rPr lang="en-US" sz="1050">
                          <a:effectLst/>
                          <a:latin typeface="var(--ricos-custom-p-font-family,unset)"/>
                        </a:rPr>
                        <a:t>Allows fine-tuning of some models to customise them for specific task</a:t>
                      </a:r>
                    </a:p>
                  </a:txBody>
                  <a:tcPr marL="25917" marR="25917" marT="12959" marB="12959">
                    <a:lnL>
                      <a:noFill/>
                    </a:lnL>
                    <a:lnR>
                      <a:noFill/>
                    </a:lnR>
                    <a:lnT>
                      <a:noFill/>
                    </a:lnT>
                    <a:lnB>
                      <a:noFill/>
                    </a:lnB>
                    <a:solidFill>
                      <a:srgbClr val="FFFFFF"/>
                    </a:solidFill>
                  </a:tcPr>
                </a:tc>
                <a:extLst>
                  <a:ext uri="{0D108BD9-81ED-4DB2-BD59-A6C34878D82A}">
                    <a16:rowId xmlns:a16="http://schemas.microsoft.com/office/drawing/2014/main" val="197981679"/>
                  </a:ext>
                </a:extLst>
              </a:tr>
              <a:tr h="599647">
                <a:tc>
                  <a:txBody>
                    <a:bodyPr/>
                    <a:lstStyle/>
                    <a:p>
                      <a:pPr algn="l" rtl="0" fontAlgn="base"/>
                      <a:r>
                        <a:rPr lang="en-US" sz="1050">
                          <a:effectLst/>
                          <a:latin typeface="var(--ricos-custom-p-font-family,unset)"/>
                        </a:rPr>
                        <a:t>Pricing for ChatGPT</a:t>
                      </a:r>
                    </a:p>
                  </a:txBody>
                  <a:tcPr marL="25917" marR="25917" marT="12959" marB="12959">
                    <a:lnL>
                      <a:noFill/>
                    </a:lnL>
                    <a:lnR>
                      <a:noFill/>
                    </a:lnR>
                    <a:lnT>
                      <a:noFill/>
                    </a:lnT>
                    <a:lnB>
                      <a:noFill/>
                    </a:lnB>
                    <a:solidFill>
                      <a:srgbClr val="FFFFFF"/>
                    </a:solidFill>
                  </a:tcPr>
                </a:tc>
                <a:tc>
                  <a:txBody>
                    <a:bodyPr/>
                    <a:lstStyle/>
                    <a:p>
                      <a:pPr algn="l" rtl="0" fontAlgn="base"/>
                      <a:r>
                        <a:rPr lang="en-US" sz="1050">
                          <a:effectLst/>
                          <a:latin typeface="var(--ricos-custom-p-font-family,unset)"/>
                        </a:rPr>
                        <a:t>ChatGPT is not available in Azure OpenAI service</a:t>
                      </a:r>
                    </a:p>
                  </a:txBody>
                  <a:tcPr marL="25917" marR="25917" marT="12959" marB="12959">
                    <a:lnL>
                      <a:noFill/>
                    </a:lnL>
                    <a:lnR>
                      <a:noFill/>
                    </a:lnR>
                    <a:lnT>
                      <a:noFill/>
                    </a:lnT>
                    <a:lnB>
                      <a:noFill/>
                    </a:lnB>
                    <a:solidFill>
                      <a:srgbClr val="FFFFFF"/>
                    </a:solidFill>
                  </a:tcPr>
                </a:tc>
                <a:tc>
                  <a:txBody>
                    <a:bodyPr/>
                    <a:lstStyle/>
                    <a:p>
                      <a:pPr algn="l" rtl="0" fontAlgn="base"/>
                      <a:r>
                        <a:rPr lang="en-US" sz="1050">
                          <a:effectLst/>
                          <a:latin typeface="var(--ricos-custom-p-font-family,unset)"/>
                        </a:rPr>
                        <a:t>ChatGPT is available in OpenAI service with a subscription plan of $20 per month for ChatGPT Plus program</a:t>
                      </a:r>
                    </a:p>
                  </a:txBody>
                  <a:tcPr marL="25917" marR="25917" marT="12959" marB="12959">
                    <a:lnL>
                      <a:noFill/>
                    </a:lnL>
                    <a:lnR>
                      <a:noFill/>
                    </a:lnR>
                    <a:lnT>
                      <a:noFill/>
                    </a:lnT>
                    <a:lnB>
                      <a:noFill/>
                    </a:lnB>
                    <a:solidFill>
                      <a:srgbClr val="FFFFFF"/>
                    </a:solidFill>
                  </a:tcPr>
                </a:tc>
                <a:extLst>
                  <a:ext uri="{0D108BD9-81ED-4DB2-BD59-A6C34878D82A}">
                    <a16:rowId xmlns:a16="http://schemas.microsoft.com/office/drawing/2014/main" val="182916759"/>
                  </a:ext>
                </a:extLst>
              </a:tr>
              <a:tr h="887803">
                <a:tc>
                  <a:txBody>
                    <a:bodyPr/>
                    <a:lstStyle/>
                    <a:p>
                      <a:pPr algn="l" rtl="0" fontAlgn="base"/>
                      <a:r>
                        <a:rPr lang="en-US" sz="1050">
                          <a:effectLst/>
                          <a:latin typeface="var(--ricos-custom-p-font-family,unset)"/>
                        </a:rPr>
                        <a:t>Prompt and completion for ChatGPT</a:t>
                      </a:r>
                    </a:p>
                  </a:txBody>
                  <a:tcPr marL="25917" marR="25917" marT="12959" marB="12959">
                    <a:lnL>
                      <a:noFill/>
                    </a:lnL>
                    <a:lnR>
                      <a:noFill/>
                    </a:lnR>
                    <a:lnT>
                      <a:noFill/>
                    </a:lnT>
                    <a:lnB>
                      <a:noFill/>
                    </a:lnB>
                    <a:solidFill>
                      <a:srgbClr val="FFFFFF"/>
                    </a:solidFill>
                  </a:tcPr>
                </a:tc>
                <a:tc>
                  <a:txBody>
                    <a:bodyPr/>
                    <a:lstStyle/>
                    <a:p>
                      <a:pPr algn="l" rtl="0" fontAlgn="base"/>
                      <a:r>
                        <a:rPr lang="en-US" sz="1050">
                          <a:effectLst/>
                          <a:latin typeface="var(--ricos-custom-p-font-family,unset)"/>
                        </a:rPr>
                        <a:t>ChatGPT is not available in Azure OpenAI service</a:t>
                      </a:r>
                    </a:p>
                  </a:txBody>
                  <a:tcPr marL="25917" marR="25917" marT="12959" marB="12959">
                    <a:lnL>
                      <a:noFill/>
                    </a:lnL>
                    <a:lnR>
                      <a:noFill/>
                    </a:lnR>
                    <a:lnT>
                      <a:noFill/>
                    </a:lnT>
                    <a:lnB>
                      <a:noFill/>
                    </a:lnB>
                    <a:solidFill>
                      <a:srgbClr val="FFFFFF"/>
                    </a:solidFill>
                  </a:tcPr>
                </a:tc>
                <a:tc>
                  <a:txBody>
                    <a:bodyPr/>
                    <a:lstStyle/>
                    <a:p>
                      <a:pPr algn="l" rtl="0" fontAlgn="base"/>
                      <a:r>
                        <a:rPr lang="en-US" sz="1050" dirty="0">
                          <a:effectLst/>
                          <a:latin typeface="var(--ricos-custom-p-font-family,unset)"/>
                        </a:rPr>
                        <a:t>ChatGPT is available in OpenAI service with a web-based interface that allows users to interact with the model by providing prompts and receiving completions</a:t>
                      </a:r>
                    </a:p>
                  </a:txBody>
                  <a:tcPr marL="25917" marR="25917" marT="12959" marB="12959">
                    <a:lnL>
                      <a:noFill/>
                    </a:lnL>
                    <a:lnR>
                      <a:noFill/>
                    </a:lnR>
                    <a:lnT>
                      <a:noFill/>
                    </a:lnT>
                    <a:lnB>
                      <a:noFill/>
                    </a:lnB>
                    <a:solidFill>
                      <a:srgbClr val="FFFFFF"/>
                    </a:solidFill>
                  </a:tcPr>
                </a:tc>
                <a:extLst>
                  <a:ext uri="{0D108BD9-81ED-4DB2-BD59-A6C34878D82A}">
                    <a16:rowId xmlns:a16="http://schemas.microsoft.com/office/drawing/2014/main" val="3029408672"/>
                  </a:ext>
                </a:extLst>
              </a:tr>
            </a:tbl>
          </a:graphicData>
        </a:graphic>
      </p:graphicFrame>
      <p:sp>
        <p:nvSpPr>
          <p:cNvPr id="5" name="TextBox 4">
            <a:extLst>
              <a:ext uri="{FF2B5EF4-FFF2-40B4-BE49-F238E27FC236}">
                <a16:creationId xmlns:a16="http://schemas.microsoft.com/office/drawing/2014/main" id="{1D62E4EB-1003-183F-04BF-14DB51C80F58}"/>
              </a:ext>
            </a:extLst>
          </p:cNvPr>
          <p:cNvSpPr txBox="1"/>
          <p:nvPr/>
        </p:nvSpPr>
        <p:spPr>
          <a:xfrm>
            <a:off x="5734050" y="3244334"/>
            <a:ext cx="6096000" cy="369332"/>
          </a:xfrm>
          <a:prstGeom prst="rect">
            <a:avLst/>
          </a:prstGeom>
          <a:noFill/>
        </p:spPr>
        <p:txBody>
          <a:bodyPr wrap="square">
            <a:spAutoFit/>
          </a:bodyPr>
          <a:lstStyle/>
          <a:p>
            <a:r>
              <a:rPr lang="en-US" sz="1800" b="1" dirty="0">
                <a:solidFill>
                  <a:schemeClr val="bg2"/>
                </a:solidFill>
                <a:latin typeface="Calibri"/>
                <a:cs typeface="Calibri"/>
              </a:rPr>
              <a:t>Facts</a:t>
            </a:r>
            <a:endParaRPr lang="en-US" dirty="0">
              <a:solidFill>
                <a:schemeClr val="bg2"/>
              </a:solidFill>
            </a:endParaRPr>
          </a:p>
        </p:txBody>
      </p:sp>
    </p:spTree>
    <p:extLst>
      <p:ext uri="{BB962C8B-B14F-4D97-AF65-F5344CB8AC3E}">
        <p14:creationId xmlns:p14="http://schemas.microsoft.com/office/powerpoint/2010/main" val="1155073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998839" y="2017776"/>
            <a:ext cx="16001" cy="2587117"/>
          </a:xfrm>
          <a:prstGeom prst="rect">
            <a:avLst/>
          </a:prstGeom>
        </p:spPr>
      </p:pic>
      <p:pic>
        <p:nvPicPr>
          <p:cNvPr id="3" name="object 3"/>
          <p:cNvPicPr/>
          <p:nvPr/>
        </p:nvPicPr>
        <p:blipFill>
          <a:blip r:embed="rId3" cstate="print"/>
          <a:stretch>
            <a:fillRect/>
          </a:stretch>
        </p:blipFill>
        <p:spPr>
          <a:xfrm>
            <a:off x="6094095" y="2017776"/>
            <a:ext cx="16001" cy="2653538"/>
          </a:xfrm>
          <a:prstGeom prst="rect">
            <a:avLst/>
          </a:prstGeom>
        </p:spPr>
      </p:pic>
      <p:pic>
        <p:nvPicPr>
          <p:cNvPr id="4" name="object 4"/>
          <p:cNvPicPr/>
          <p:nvPr/>
        </p:nvPicPr>
        <p:blipFill>
          <a:blip r:embed="rId4" cstate="print"/>
          <a:stretch>
            <a:fillRect/>
          </a:stretch>
        </p:blipFill>
        <p:spPr>
          <a:xfrm>
            <a:off x="3190875" y="2017776"/>
            <a:ext cx="16001" cy="2587117"/>
          </a:xfrm>
          <a:prstGeom prst="rect">
            <a:avLst/>
          </a:prstGeom>
        </p:spPr>
      </p:pic>
      <p:grpSp>
        <p:nvGrpSpPr>
          <p:cNvPr id="5" name="object 5"/>
          <p:cNvGrpSpPr/>
          <p:nvPr/>
        </p:nvGrpSpPr>
        <p:grpSpPr>
          <a:xfrm>
            <a:off x="601980" y="4914900"/>
            <a:ext cx="11018520" cy="332740"/>
            <a:chOff x="601980" y="4914900"/>
            <a:chExt cx="11018520" cy="332740"/>
          </a:xfrm>
        </p:grpSpPr>
        <p:pic>
          <p:nvPicPr>
            <p:cNvPr id="6" name="object 6"/>
            <p:cNvPicPr/>
            <p:nvPr/>
          </p:nvPicPr>
          <p:blipFill>
            <a:blip r:embed="rId5" cstate="print"/>
            <a:stretch>
              <a:fillRect/>
            </a:stretch>
          </p:blipFill>
          <p:spPr>
            <a:xfrm>
              <a:off x="601980" y="5039487"/>
              <a:ext cx="11018520" cy="16001"/>
            </a:xfrm>
            <a:prstGeom prst="rect">
              <a:avLst/>
            </a:prstGeom>
          </p:spPr>
        </p:pic>
        <p:sp>
          <p:nvSpPr>
            <p:cNvPr id="7" name="object 7"/>
            <p:cNvSpPr/>
            <p:nvPr/>
          </p:nvSpPr>
          <p:spPr>
            <a:xfrm>
              <a:off x="3491484" y="4914900"/>
              <a:ext cx="5221605" cy="332740"/>
            </a:xfrm>
            <a:custGeom>
              <a:avLst/>
              <a:gdLst/>
              <a:ahLst/>
              <a:cxnLst/>
              <a:rect l="l" t="t" r="r" b="b"/>
              <a:pathLst>
                <a:path w="5221605" h="332739">
                  <a:moveTo>
                    <a:pt x="5221223" y="0"/>
                  </a:moveTo>
                  <a:lnTo>
                    <a:pt x="0" y="0"/>
                  </a:lnTo>
                  <a:lnTo>
                    <a:pt x="0" y="332231"/>
                  </a:lnTo>
                  <a:lnTo>
                    <a:pt x="5221223" y="332231"/>
                  </a:lnTo>
                  <a:lnTo>
                    <a:pt x="5221223" y="0"/>
                  </a:lnTo>
                  <a:close/>
                </a:path>
              </a:pathLst>
            </a:custGeom>
            <a:solidFill>
              <a:srgbClr val="000000"/>
            </a:solidFill>
          </p:spPr>
          <p:txBody>
            <a:bodyPr wrap="square" lIns="0" tIns="0" rIns="0" bIns="0" rtlCol="0"/>
            <a:lstStyle/>
            <a:p>
              <a:endParaRPr/>
            </a:p>
          </p:txBody>
        </p:sp>
        <p:pic>
          <p:nvPicPr>
            <p:cNvPr id="8" name="object 8"/>
            <p:cNvPicPr/>
            <p:nvPr/>
          </p:nvPicPr>
          <p:blipFill>
            <a:blip r:embed="rId6" cstate="print"/>
            <a:stretch>
              <a:fillRect/>
            </a:stretch>
          </p:blipFill>
          <p:spPr>
            <a:xfrm>
              <a:off x="3609975" y="4947030"/>
              <a:ext cx="4956302" cy="299212"/>
            </a:xfrm>
            <a:prstGeom prst="rect">
              <a:avLst/>
            </a:prstGeom>
          </p:spPr>
        </p:pic>
      </p:grpSp>
      <p:sp>
        <p:nvSpPr>
          <p:cNvPr id="9" name="object 9"/>
          <p:cNvSpPr txBox="1">
            <a:spLocks noGrp="1"/>
          </p:cNvSpPr>
          <p:nvPr>
            <p:ph type="title"/>
          </p:nvPr>
        </p:nvSpPr>
        <p:spPr>
          <a:prstGeom prst="rect">
            <a:avLst/>
          </a:prstGeom>
        </p:spPr>
        <p:txBody>
          <a:bodyPr vert="horz" wrap="square" lIns="0" tIns="12700" rIns="0" bIns="0" rtlCol="0">
            <a:spAutoFit/>
          </a:bodyPr>
          <a:lstStyle/>
          <a:p>
            <a:pPr marL="4114800">
              <a:lnSpc>
                <a:spcPct val="100000"/>
              </a:lnSpc>
              <a:spcBef>
                <a:spcPts val="100"/>
              </a:spcBef>
            </a:pPr>
            <a:r>
              <a:rPr spc="-40" dirty="0"/>
              <a:t>Azure</a:t>
            </a:r>
            <a:r>
              <a:rPr spc="-175" dirty="0"/>
              <a:t> </a:t>
            </a:r>
            <a:r>
              <a:rPr spc="-35" dirty="0"/>
              <a:t>OpenAI</a:t>
            </a:r>
          </a:p>
        </p:txBody>
      </p:sp>
      <p:pic>
        <p:nvPicPr>
          <p:cNvPr id="10" name="object 10"/>
          <p:cNvPicPr/>
          <p:nvPr/>
        </p:nvPicPr>
        <p:blipFill>
          <a:blip r:embed="rId7" cstate="print"/>
          <a:stretch>
            <a:fillRect/>
          </a:stretch>
        </p:blipFill>
        <p:spPr>
          <a:xfrm>
            <a:off x="584403" y="1990375"/>
            <a:ext cx="409247" cy="422116"/>
          </a:xfrm>
          <a:prstGeom prst="rect">
            <a:avLst/>
          </a:prstGeom>
        </p:spPr>
      </p:pic>
      <p:sp>
        <p:nvSpPr>
          <p:cNvPr id="11" name="object 11"/>
          <p:cNvSpPr txBox="1"/>
          <p:nvPr/>
        </p:nvSpPr>
        <p:spPr>
          <a:xfrm>
            <a:off x="753872" y="1958720"/>
            <a:ext cx="1985645" cy="1160145"/>
          </a:xfrm>
          <a:prstGeom prst="rect">
            <a:avLst/>
          </a:prstGeom>
        </p:spPr>
        <p:txBody>
          <a:bodyPr vert="horz" wrap="square" lIns="0" tIns="12065" rIns="0" bIns="0" rtlCol="0">
            <a:spAutoFit/>
          </a:bodyPr>
          <a:lstStyle/>
          <a:p>
            <a:pPr marL="523240" marR="452120">
              <a:lnSpc>
                <a:spcPct val="100000"/>
              </a:lnSpc>
              <a:spcBef>
                <a:spcPts val="95"/>
              </a:spcBef>
            </a:pPr>
            <a:r>
              <a:rPr sz="1600" b="1" spc="-10" dirty="0">
                <a:solidFill>
                  <a:srgbClr val="FFFFFF"/>
                </a:solidFill>
                <a:latin typeface="Segoe UI Semibold"/>
                <a:cs typeface="Segoe UI Semibold"/>
              </a:rPr>
              <a:t>Content generation</a:t>
            </a:r>
            <a:endParaRPr sz="1600">
              <a:latin typeface="Segoe UI Semibold"/>
              <a:cs typeface="Segoe UI Semibold"/>
            </a:endParaRPr>
          </a:p>
          <a:p>
            <a:pPr marL="12065" marR="5080" indent="-1905" algn="ctr">
              <a:lnSpc>
                <a:spcPct val="100000"/>
              </a:lnSpc>
              <a:spcBef>
                <a:spcPts val="1010"/>
              </a:spcBef>
            </a:pPr>
            <a:r>
              <a:rPr sz="1200" b="1" dirty="0">
                <a:solidFill>
                  <a:srgbClr val="FFFFFF"/>
                </a:solidFill>
                <a:latin typeface="Segoe UI Semibold"/>
                <a:cs typeface="Segoe UI Semibold"/>
              </a:rPr>
              <a:t>Call</a:t>
            </a:r>
            <a:r>
              <a:rPr sz="1200" b="1" spc="-55" dirty="0">
                <a:solidFill>
                  <a:srgbClr val="FFFFFF"/>
                </a:solidFill>
                <a:latin typeface="Segoe UI Semibold"/>
                <a:cs typeface="Segoe UI Semibold"/>
              </a:rPr>
              <a:t> </a:t>
            </a:r>
            <a:r>
              <a:rPr sz="1200" b="1" dirty="0">
                <a:solidFill>
                  <a:srgbClr val="FFFFFF"/>
                </a:solidFill>
                <a:latin typeface="Segoe UI Semibold"/>
                <a:cs typeface="Segoe UI Semibold"/>
              </a:rPr>
              <a:t>center</a:t>
            </a:r>
            <a:r>
              <a:rPr sz="1200" b="1" spc="-30" dirty="0">
                <a:solidFill>
                  <a:srgbClr val="FFFFFF"/>
                </a:solidFill>
                <a:latin typeface="Segoe UI Semibold"/>
                <a:cs typeface="Segoe UI Semibold"/>
              </a:rPr>
              <a:t> </a:t>
            </a:r>
            <a:r>
              <a:rPr sz="1200" b="1" spc="-10" dirty="0">
                <a:solidFill>
                  <a:srgbClr val="FFFFFF"/>
                </a:solidFill>
                <a:latin typeface="Segoe UI Semibold"/>
                <a:cs typeface="Segoe UI Semibold"/>
              </a:rPr>
              <a:t>analytics: </a:t>
            </a:r>
            <a:r>
              <a:rPr sz="1100" spc="-10" dirty="0">
                <a:solidFill>
                  <a:srgbClr val="FFFFFF"/>
                </a:solidFill>
                <a:latin typeface="Segoe UI"/>
                <a:cs typeface="Segoe UI"/>
              </a:rPr>
              <a:t>automatically</a:t>
            </a:r>
            <a:r>
              <a:rPr sz="1100" spc="15" dirty="0">
                <a:solidFill>
                  <a:srgbClr val="FFFFFF"/>
                </a:solidFill>
                <a:latin typeface="Segoe UI"/>
                <a:cs typeface="Segoe UI"/>
              </a:rPr>
              <a:t> </a:t>
            </a:r>
            <a:r>
              <a:rPr sz="1100" spc="-10" dirty="0">
                <a:solidFill>
                  <a:srgbClr val="FFFFFF"/>
                </a:solidFill>
                <a:latin typeface="Segoe UI"/>
                <a:cs typeface="Segoe UI"/>
              </a:rPr>
              <a:t>generate </a:t>
            </a:r>
            <a:r>
              <a:rPr sz="1100" dirty="0">
                <a:solidFill>
                  <a:srgbClr val="FFFFFF"/>
                </a:solidFill>
                <a:latin typeface="Segoe UI"/>
                <a:cs typeface="Segoe UI"/>
              </a:rPr>
              <a:t>responses</a:t>
            </a:r>
            <a:r>
              <a:rPr sz="1100" spc="-35" dirty="0">
                <a:solidFill>
                  <a:srgbClr val="FFFFFF"/>
                </a:solidFill>
                <a:latin typeface="Segoe UI"/>
                <a:cs typeface="Segoe UI"/>
              </a:rPr>
              <a:t> </a:t>
            </a:r>
            <a:r>
              <a:rPr sz="1100" dirty="0">
                <a:solidFill>
                  <a:srgbClr val="FFFFFF"/>
                </a:solidFill>
                <a:latin typeface="Segoe UI"/>
                <a:cs typeface="Segoe UI"/>
              </a:rPr>
              <a:t>to</a:t>
            </a:r>
            <a:r>
              <a:rPr sz="1100" spc="-15" dirty="0">
                <a:solidFill>
                  <a:srgbClr val="FFFFFF"/>
                </a:solidFill>
                <a:latin typeface="Segoe UI"/>
                <a:cs typeface="Segoe UI"/>
              </a:rPr>
              <a:t> </a:t>
            </a:r>
            <a:r>
              <a:rPr sz="1100" dirty="0">
                <a:solidFill>
                  <a:srgbClr val="FFFFFF"/>
                </a:solidFill>
                <a:latin typeface="Segoe UI"/>
                <a:cs typeface="Segoe UI"/>
              </a:rPr>
              <a:t>customer</a:t>
            </a:r>
            <a:r>
              <a:rPr sz="1100" spc="-15" dirty="0">
                <a:solidFill>
                  <a:srgbClr val="FFFFFF"/>
                </a:solidFill>
                <a:latin typeface="Segoe UI"/>
                <a:cs typeface="Segoe UI"/>
              </a:rPr>
              <a:t> </a:t>
            </a:r>
            <a:r>
              <a:rPr sz="1100" spc="-10" dirty="0">
                <a:solidFill>
                  <a:srgbClr val="FFFFFF"/>
                </a:solidFill>
                <a:latin typeface="Segoe UI"/>
                <a:cs typeface="Segoe UI"/>
              </a:rPr>
              <a:t>inquiries</a:t>
            </a:r>
            <a:endParaRPr sz="1100">
              <a:latin typeface="Segoe UI"/>
              <a:cs typeface="Segoe UI"/>
            </a:endParaRPr>
          </a:p>
        </p:txBody>
      </p:sp>
      <p:sp>
        <p:nvSpPr>
          <p:cNvPr id="12" name="object 12"/>
          <p:cNvSpPr txBox="1"/>
          <p:nvPr/>
        </p:nvSpPr>
        <p:spPr>
          <a:xfrm>
            <a:off x="947115" y="3302888"/>
            <a:ext cx="1579245" cy="361315"/>
          </a:xfrm>
          <a:prstGeom prst="rect">
            <a:avLst/>
          </a:prstGeom>
        </p:spPr>
        <p:txBody>
          <a:bodyPr vert="horz" wrap="square" lIns="0" tIns="13335" rIns="0" bIns="0" rtlCol="0">
            <a:spAutoFit/>
          </a:bodyPr>
          <a:lstStyle/>
          <a:p>
            <a:pPr marL="288290" marR="5080" indent="-276225">
              <a:lnSpc>
                <a:spcPct val="100000"/>
              </a:lnSpc>
              <a:spcBef>
                <a:spcPts val="105"/>
              </a:spcBef>
            </a:pPr>
            <a:r>
              <a:rPr sz="1100" dirty="0">
                <a:solidFill>
                  <a:srgbClr val="FFFFFF"/>
                </a:solidFill>
                <a:latin typeface="Segoe UI"/>
                <a:cs typeface="Segoe UI"/>
              </a:rPr>
              <a:t>Generate</a:t>
            </a:r>
            <a:r>
              <a:rPr sz="1100" spc="-45" dirty="0">
                <a:solidFill>
                  <a:srgbClr val="FFFFFF"/>
                </a:solidFill>
                <a:latin typeface="Segoe UI"/>
                <a:cs typeface="Segoe UI"/>
              </a:rPr>
              <a:t> </a:t>
            </a:r>
            <a:r>
              <a:rPr sz="1100" dirty="0">
                <a:solidFill>
                  <a:srgbClr val="FFFFFF"/>
                </a:solidFill>
                <a:latin typeface="Segoe UI"/>
                <a:cs typeface="Segoe UI"/>
              </a:rPr>
              <a:t>personalized</a:t>
            </a:r>
            <a:r>
              <a:rPr sz="1100" spc="-50" dirty="0">
                <a:solidFill>
                  <a:srgbClr val="FFFFFF"/>
                </a:solidFill>
                <a:latin typeface="Segoe UI"/>
                <a:cs typeface="Segoe UI"/>
              </a:rPr>
              <a:t> </a:t>
            </a:r>
            <a:r>
              <a:rPr sz="1100" spc="-25" dirty="0">
                <a:solidFill>
                  <a:srgbClr val="FFFFFF"/>
                </a:solidFill>
                <a:latin typeface="Segoe UI"/>
                <a:cs typeface="Segoe UI"/>
              </a:rPr>
              <a:t>UI </a:t>
            </a:r>
            <a:r>
              <a:rPr sz="1100" dirty="0">
                <a:solidFill>
                  <a:srgbClr val="FFFFFF"/>
                </a:solidFill>
                <a:latin typeface="Segoe UI"/>
                <a:cs typeface="Segoe UI"/>
              </a:rPr>
              <a:t>for</a:t>
            </a:r>
            <a:r>
              <a:rPr sz="1100" spc="-10" dirty="0">
                <a:solidFill>
                  <a:srgbClr val="FFFFFF"/>
                </a:solidFill>
                <a:latin typeface="Segoe UI"/>
                <a:cs typeface="Segoe UI"/>
              </a:rPr>
              <a:t> </a:t>
            </a:r>
            <a:r>
              <a:rPr sz="1100" dirty="0">
                <a:solidFill>
                  <a:srgbClr val="FFFFFF"/>
                </a:solidFill>
                <a:latin typeface="Segoe UI"/>
                <a:cs typeface="Segoe UI"/>
              </a:rPr>
              <a:t>your</a:t>
            </a:r>
            <a:r>
              <a:rPr sz="1100" spc="-25" dirty="0">
                <a:solidFill>
                  <a:srgbClr val="FFFFFF"/>
                </a:solidFill>
                <a:latin typeface="Segoe UI"/>
                <a:cs typeface="Segoe UI"/>
              </a:rPr>
              <a:t> </a:t>
            </a:r>
            <a:r>
              <a:rPr sz="1100" spc="-10" dirty="0">
                <a:solidFill>
                  <a:srgbClr val="FFFFFF"/>
                </a:solidFill>
                <a:latin typeface="Segoe UI"/>
                <a:cs typeface="Segoe UI"/>
              </a:rPr>
              <a:t>website</a:t>
            </a:r>
            <a:endParaRPr sz="1100">
              <a:latin typeface="Segoe UI"/>
              <a:cs typeface="Segoe UI"/>
            </a:endParaRPr>
          </a:p>
        </p:txBody>
      </p:sp>
      <p:sp>
        <p:nvSpPr>
          <p:cNvPr id="13" name="object 13"/>
          <p:cNvSpPr txBox="1"/>
          <p:nvPr/>
        </p:nvSpPr>
        <p:spPr>
          <a:xfrm>
            <a:off x="3992371" y="2021586"/>
            <a:ext cx="141351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FFFF"/>
                </a:solidFill>
                <a:latin typeface="Segoe UI Semibold"/>
                <a:cs typeface="Segoe UI Semibold"/>
              </a:rPr>
              <a:t>Summarization</a:t>
            </a:r>
            <a:endParaRPr sz="1600">
              <a:latin typeface="Segoe UI Semibold"/>
              <a:cs typeface="Segoe UI Semibold"/>
            </a:endParaRPr>
          </a:p>
        </p:txBody>
      </p:sp>
      <p:pic>
        <p:nvPicPr>
          <p:cNvPr id="14" name="object 14"/>
          <p:cNvPicPr/>
          <p:nvPr/>
        </p:nvPicPr>
        <p:blipFill>
          <a:blip r:embed="rId8" cstate="print"/>
          <a:stretch>
            <a:fillRect/>
          </a:stretch>
        </p:blipFill>
        <p:spPr>
          <a:xfrm>
            <a:off x="3491484" y="1962911"/>
            <a:ext cx="414527" cy="417575"/>
          </a:xfrm>
          <a:prstGeom prst="rect">
            <a:avLst/>
          </a:prstGeom>
        </p:spPr>
      </p:pic>
      <p:sp>
        <p:nvSpPr>
          <p:cNvPr id="15" name="object 15"/>
          <p:cNvSpPr txBox="1"/>
          <p:nvPr/>
        </p:nvSpPr>
        <p:spPr>
          <a:xfrm>
            <a:off x="3489452" y="2574416"/>
            <a:ext cx="2309495" cy="1181735"/>
          </a:xfrm>
          <a:prstGeom prst="rect">
            <a:avLst/>
          </a:prstGeom>
        </p:spPr>
        <p:txBody>
          <a:bodyPr vert="horz" wrap="square" lIns="0" tIns="12700" rIns="0" bIns="0" rtlCol="0">
            <a:spAutoFit/>
          </a:bodyPr>
          <a:lstStyle/>
          <a:p>
            <a:pPr marL="358140" marR="337820" indent="-635" algn="ctr">
              <a:lnSpc>
                <a:spcPct val="100000"/>
              </a:lnSpc>
              <a:spcBef>
                <a:spcPts val="100"/>
              </a:spcBef>
            </a:pPr>
            <a:r>
              <a:rPr sz="1200" b="1" dirty="0">
                <a:solidFill>
                  <a:srgbClr val="FFFFFF"/>
                </a:solidFill>
                <a:latin typeface="Segoe UI Semibold"/>
                <a:cs typeface="Segoe UI Semibold"/>
              </a:rPr>
              <a:t>Call</a:t>
            </a:r>
            <a:r>
              <a:rPr sz="1200" b="1" spc="-55" dirty="0">
                <a:solidFill>
                  <a:srgbClr val="FFFFFF"/>
                </a:solidFill>
                <a:latin typeface="Segoe UI Semibold"/>
                <a:cs typeface="Segoe UI Semibold"/>
              </a:rPr>
              <a:t> </a:t>
            </a:r>
            <a:r>
              <a:rPr sz="1200" b="1" dirty="0">
                <a:solidFill>
                  <a:srgbClr val="FFFFFF"/>
                </a:solidFill>
                <a:latin typeface="Segoe UI Semibold"/>
                <a:cs typeface="Segoe UI Semibold"/>
              </a:rPr>
              <a:t>center</a:t>
            </a:r>
            <a:r>
              <a:rPr sz="1200" b="1" spc="-30" dirty="0">
                <a:solidFill>
                  <a:srgbClr val="FFFFFF"/>
                </a:solidFill>
                <a:latin typeface="Segoe UI Semibold"/>
                <a:cs typeface="Segoe UI Semibold"/>
              </a:rPr>
              <a:t> </a:t>
            </a:r>
            <a:r>
              <a:rPr sz="1200" b="1" spc="-10" dirty="0">
                <a:solidFill>
                  <a:srgbClr val="FFFFFF"/>
                </a:solidFill>
                <a:latin typeface="Segoe UI Semibold"/>
                <a:cs typeface="Segoe UI Semibold"/>
              </a:rPr>
              <a:t>analytics: </a:t>
            </a:r>
            <a:r>
              <a:rPr sz="1100" dirty="0">
                <a:solidFill>
                  <a:srgbClr val="FFFFFF"/>
                </a:solidFill>
                <a:latin typeface="Segoe UI"/>
                <a:cs typeface="Segoe UI"/>
              </a:rPr>
              <a:t>summary</a:t>
            </a:r>
            <a:r>
              <a:rPr sz="1100" spc="-25" dirty="0">
                <a:solidFill>
                  <a:srgbClr val="FFFFFF"/>
                </a:solidFill>
                <a:latin typeface="Segoe UI"/>
                <a:cs typeface="Segoe UI"/>
              </a:rPr>
              <a:t> </a:t>
            </a:r>
            <a:r>
              <a:rPr sz="1100" dirty="0">
                <a:solidFill>
                  <a:srgbClr val="FFFFFF"/>
                </a:solidFill>
                <a:latin typeface="Segoe UI"/>
                <a:cs typeface="Segoe UI"/>
              </a:rPr>
              <a:t>of</a:t>
            </a:r>
            <a:r>
              <a:rPr sz="1100" spc="-25" dirty="0">
                <a:solidFill>
                  <a:srgbClr val="FFFFFF"/>
                </a:solidFill>
                <a:latin typeface="Segoe UI"/>
                <a:cs typeface="Segoe UI"/>
              </a:rPr>
              <a:t> </a:t>
            </a:r>
            <a:r>
              <a:rPr sz="1100" spc="-10" dirty="0">
                <a:solidFill>
                  <a:srgbClr val="FFFFFF"/>
                </a:solidFill>
                <a:latin typeface="Segoe UI"/>
                <a:cs typeface="Segoe UI"/>
              </a:rPr>
              <a:t>customer </a:t>
            </a:r>
            <a:r>
              <a:rPr sz="1100" dirty="0">
                <a:solidFill>
                  <a:srgbClr val="FFFFFF"/>
                </a:solidFill>
                <a:latin typeface="Segoe UI"/>
                <a:cs typeface="Segoe UI"/>
              </a:rPr>
              <a:t>support</a:t>
            </a:r>
            <a:r>
              <a:rPr sz="1100" spc="5" dirty="0">
                <a:solidFill>
                  <a:srgbClr val="FFFFFF"/>
                </a:solidFill>
                <a:latin typeface="Segoe UI"/>
                <a:cs typeface="Segoe UI"/>
              </a:rPr>
              <a:t> </a:t>
            </a:r>
            <a:r>
              <a:rPr sz="1100" spc="-10" dirty="0">
                <a:solidFill>
                  <a:srgbClr val="FFFFFF"/>
                </a:solidFill>
                <a:latin typeface="Segoe UI"/>
                <a:cs typeface="Segoe UI"/>
              </a:rPr>
              <a:t>conversation</a:t>
            </a:r>
            <a:r>
              <a:rPr sz="1100" dirty="0">
                <a:solidFill>
                  <a:srgbClr val="FFFFFF"/>
                </a:solidFill>
                <a:latin typeface="Segoe UI"/>
                <a:cs typeface="Segoe UI"/>
              </a:rPr>
              <a:t> </a:t>
            </a:r>
            <a:r>
              <a:rPr sz="1100" spc="-20" dirty="0">
                <a:solidFill>
                  <a:srgbClr val="FFFFFF"/>
                </a:solidFill>
                <a:latin typeface="Segoe UI"/>
                <a:cs typeface="Segoe UI"/>
              </a:rPr>
              <a:t>logs</a:t>
            </a:r>
            <a:endParaRPr sz="1100">
              <a:latin typeface="Segoe UI"/>
              <a:cs typeface="Segoe UI"/>
            </a:endParaRPr>
          </a:p>
          <a:p>
            <a:pPr marL="12065" marR="5080" algn="ctr">
              <a:lnSpc>
                <a:spcPct val="100000"/>
              </a:lnSpc>
              <a:spcBef>
                <a:spcPts val="935"/>
              </a:spcBef>
            </a:pPr>
            <a:r>
              <a:rPr sz="1200" b="1" dirty="0">
                <a:solidFill>
                  <a:srgbClr val="FFFFFF"/>
                </a:solidFill>
                <a:latin typeface="Segoe UI Semibold"/>
                <a:cs typeface="Segoe UI Semibold"/>
              </a:rPr>
              <a:t>Subject</a:t>
            </a:r>
            <a:r>
              <a:rPr sz="1200" b="1" spc="-50" dirty="0">
                <a:solidFill>
                  <a:srgbClr val="FFFFFF"/>
                </a:solidFill>
                <a:latin typeface="Segoe UI Semibold"/>
                <a:cs typeface="Segoe UI Semibold"/>
              </a:rPr>
              <a:t> </a:t>
            </a:r>
            <a:r>
              <a:rPr sz="1200" b="1" dirty="0">
                <a:solidFill>
                  <a:srgbClr val="FFFFFF"/>
                </a:solidFill>
                <a:latin typeface="Segoe UI Semibold"/>
                <a:cs typeface="Segoe UI Semibold"/>
              </a:rPr>
              <a:t>matter</a:t>
            </a:r>
            <a:r>
              <a:rPr sz="1200" b="1" spc="-30" dirty="0">
                <a:solidFill>
                  <a:srgbClr val="FFFFFF"/>
                </a:solidFill>
                <a:latin typeface="Segoe UI Semibold"/>
                <a:cs typeface="Segoe UI Semibold"/>
              </a:rPr>
              <a:t> </a:t>
            </a:r>
            <a:r>
              <a:rPr sz="1200" b="1" dirty="0">
                <a:solidFill>
                  <a:srgbClr val="FFFFFF"/>
                </a:solidFill>
                <a:latin typeface="Segoe UI Semibold"/>
                <a:cs typeface="Segoe UI Semibold"/>
              </a:rPr>
              <a:t>expert</a:t>
            </a:r>
            <a:r>
              <a:rPr sz="1200" b="1" spc="-35" dirty="0">
                <a:solidFill>
                  <a:srgbClr val="FFFFFF"/>
                </a:solidFill>
                <a:latin typeface="Segoe UI Semibold"/>
                <a:cs typeface="Segoe UI Semibold"/>
              </a:rPr>
              <a:t> </a:t>
            </a:r>
            <a:r>
              <a:rPr sz="1200" b="1" spc="-10" dirty="0">
                <a:solidFill>
                  <a:srgbClr val="FFFFFF"/>
                </a:solidFill>
                <a:latin typeface="Segoe UI Semibold"/>
                <a:cs typeface="Segoe UI Semibold"/>
              </a:rPr>
              <a:t>document: </a:t>
            </a:r>
            <a:r>
              <a:rPr sz="1100" dirty="0">
                <a:solidFill>
                  <a:srgbClr val="FFFFFF"/>
                </a:solidFill>
                <a:latin typeface="Segoe UI"/>
                <a:cs typeface="Segoe UI"/>
              </a:rPr>
              <a:t>summarization</a:t>
            </a:r>
            <a:r>
              <a:rPr sz="1100" spc="-35" dirty="0">
                <a:solidFill>
                  <a:srgbClr val="FFFFFF"/>
                </a:solidFill>
                <a:latin typeface="Segoe UI"/>
                <a:cs typeface="Segoe UI"/>
              </a:rPr>
              <a:t> </a:t>
            </a:r>
            <a:r>
              <a:rPr sz="1100" dirty="0">
                <a:solidFill>
                  <a:srgbClr val="FFFFFF"/>
                </a:solidFill>
                <a:latin typeface="Segoe UI"/>
                <a:cs typeface="Segoe UI"/>
              </a:rPr>
              <a:t>(e.g.</a:t>
            </a:r>
            <a:r>
              <a:rPr sz="1100" spc="-40" dirty="0">
                <a:solidFill>
                  <a:srgbClr val="FFFFFF"/>
                </a:solidFill>
                <a:latin typeface="Segoe UI"/>
                <a:cs typeface="Segoe UI"/>
              </a:rPr>
              <a:t> </a:t>
            </a:r>
            <a:r>
              <a:rPr sz="1100" spc="-10" dirty="0">
                <a:solidFill>
                  <a:srgbClr val="FFFFFF"/>
                </a:solidFill>
                <a:latin typeface="Segoe UI"/>
                <a:cs typeface="Segoe UI"/>
              </a:rPr>
              <a:t>Financial </a:t>
            </a:r>
            <a:r>
              <a:rPr sz="1100" dirty="0">
                <a:solidFill>
                  <a:srgbClr val="FFFFFF"/>
                </a:solidFill>
                <a:latin typeface="Segoe UI"/>
                <a:cs typeface="Segoe UI"/>
              </a:rPr>
              <a:t>reporting,</a:t>
            </a:r>
            <a:r>
              <a:rPr sz="1100" spc="-20" dirty="0">
                <a:solidFill>
                  <a:srgbClr val="FFFFFF"/>
                </a:solidFill>
                <a:latin typeface="Segoe UI"/>
                <a:cs typeface="Segoe UI"/>
              </a:rPr>
              <a:t> </a:t>
            </a:r>
            <a:r>
              <a:rPr sz="1100" dirty="0">
                <a:solidFill>
                  <a:srgbClr val="FFFFFF"/>
                </a:solidFill>
                <a:latin typeface="Segoe UI"/>
                <a:cs typeface="Segoe UI"/>
              </a:rPr>
              <a:t>analyst</a:t>
            </a:r>
            <a:r>
              <a:rPr sz="1100" spc="-40" dirty="0">
                <a:solidFill>
                  <a:srgbClr val="FFFFFF"/>
                </a:solidFill>
                <a:latin typeface="Segoe UI"/>
                <a:cs typeface="Segoe UI"/>
              </a:rPr>
              <a:t> </a:t>
            </a:r>
            <a:r>
              <a:rPr sz="1100" spc="-10" dirty="0">
                <a:solidFill>
                  <a:srgbClr val="FFFFFF"/>
                </a:solidFill>
                <a:latin typeface="Segoe UI"/>
                <a:cs typeface="Segoe UI"/>
              </a:rPr>
              <a:t>articles)</a:t>
            </a:r>
            <a:endParaRPr sz="1100">
              <a:latin typeface="Segoe UI"/>
              <a:cs typeface="Segoe UI"/>
            </a:endParaRPr>
          </a:p>
        </p:txBody>
      </p:sp>
      <p:sp>
        <p:nvSpPr>
          <p:cNvPr id="16" name="object 16"/>
          <p:cNvSpPr txBox="1"/>
          <p:nvPr/>
        </p:nvSpPr>
        <p:spPr>
          <a:xfrm>
            <a:off x="4028694" y="3939666"/>
            <a:ext cx="1232535" cy="361950"/>
          </a:xfrm>
          <a:prstGeom prst="rect">
            <a:avLst/>
          </a:prstGeom>
        </p:spPr>
        <p:txBody>
          <a:bodyPr vert="horz" wrap="square" lIns="0" tIns="12700" rIns="0" bIns="0" rtlCol="0">
            <a:spAutoFit/>
          </a:bodyPr>
          <a:lstStyle/>
          <a:p>
            <a:pPr algn="ctr">
              <a:lnSpc>
                <a:spcPct val="100000"/>
              </a:lnSpc>
              <a:spcBef>
                <a:spcPts val="100"/>
              </a:spcBef>
            </a:pPr>
            <a:r>
              <a:rPr sz="1100" dirty="0">
                <a:solidFill>
                  <a:srgbClr val="FFFFFF"/>
                </a:solidFill>
                <a:latin typeface="Segoe UI"/>
                <a:cs typeface="Segoe UI"/>
              </a:rPr>
              <a:t>Social</a:t>
            </a:r>
            <a:r>
              <a:rPr sz="1100" spc="-45" dirty="0">
                <a:solidFill>
                  <a:srgbClr val="FFFFFF"/>
                </a:solidFill>
                <a:latin typeface="Segoe UI"/>
                <a:cs typeface="Segoe UI"/>
              </a:rPr>
              <a:t> </a:t>
            </a:r>
            <a:r>
              <a:rPr sz="1100" dirty="0">
                <a:solidFill>
                  <a:srgbClr val="FFFFFF"/>
                </a:solidFill>
                <a:latin typeface="Segoe UI"/>
                <a:cs typeface="Segoe UI"/>
              </a:rPr>
              <a:t>media</a:t>
            </a:r>
            <a:r>
              <a:rPr sz="1100" spc="-40" dirty="0">
                <a:solidFill>
                  <a:srgbClr val="FFFFFF"/>
                </a:solidFill>
                <a:latin typeface="Segoe UI"/>
                <a:cs typeface="Segoe UI"/>
              </a:rPr>
              <a:t> </a:t>
            </a:r>
            <a:r>
              <a:rPr sz="1100" spc="-10" dirty="0">
                <a:solidFill>
                  <a:srgbClr val="FFFFFF"/>
                </a:solidFill>
                <a:latin typeface="Segoe UI"/>
                <a:cs typeface="Segoe UI"/>
              </a:rPr>
              <a:t>trends</a:t>
            </a:r>
            <a:endParaRPr sz="1100">
              <a:latin typeface="Segoe UI"/>
              <a:cs typeface="Segoe UI"/>
            </a:endParaRPr>
          </a:p>
          <a:p>
            <a:pPr algn="ctr">
              <a:lnSpc>
                <a:spcPct val="100000"/>
              </a:lnSpc>
            </a:pPr>
            <a:r>
              <a:rPr sz="1100" spc="-10" dirty="0">
                <a:solidFill>
                  <a:srgbClr val="FFFFFF"/>
                </a:solidFill>
                <a:latin typeface="Segoe UI"/>
                <a:cs typeface="Segoe UI"/>
              </a:rPr>
              <a:t>summarization</a:t>
            </a:r>
            <a:endParaRPr sz="1100">
              <a:latin typeface="Segoe UI"/>
              <a:cs typeface="Segoe UI"/>
            </a:endParaRPr>
          </a:p>
        </p:txBody>
      </p:sp>
      <p:sp>
        <p:nvSpPr>
          <p:cNvPr id="17" name="object 17"/>
          <p:cNvSpPr txBox="1"/>
          <p:nvPr/>
        </p:nvSpPr>
        <p:spPr>
          <a:xfrm>
            <a:off x="7204075" y="1896236"/>
            <a:ext cx="1027430" cy="488315"/>
          </a:xfrm>
          <a:prstGeom prst="rect">
            <a:avLst/>
          </a:prstGeom>
        </p:spPr>
        <p:txBody>
          <a:bodyPr vert="horz" wrap="square" lIns="0" tIns="39370" rIns="0" bIns="0" rtlCol="0">
            <a:spAutoFit/>
          </a:bodyPr>
          <a:lstStyle/>
          <a:p>
            <a:pPr marL="12700" marR="5080">
              <a:lnSpc>
                <a:spcPts val="1730"/>
              </a:lnSpc>
              <a:spcBef>
                <a:spcPts val="310"/>
              </a:spcBef>
            </a:pPr>
            <a:r>
              <a:rPr sz="1600" b="1" spc="-20" dirty="0">
                <a:solidFill>
                  <a:srgbClr val="FFFFFF"/>
                </a:solidFill>
                <a:latin typeface="Segoe UI Semibold"/>
                <a:cs typeface="Segoe UI Semibold"/>
              </a:rPr>
              <a:t>Code </a:t>
            </a:r>
            <a:r>
              <a:rPr sz="1600" b="1" spc="-10" dirty="0">
                <a:solidFill>
                  <a:srgbClr val="FFFFFF"/>
                </a:solidFill>
                <a:latin typeface="Segoe UI Semibold"/>
                <a:cs typeface="Segoe UI Semibold"/>
              </a:rPr>
              <a:t>generation</a:t>
            </a:r>
            <a:endParaRPr sz="1600">
              <a:latin typeface="Segoe UI Semibold"/>
              <a:cs typeface="Segoe UI Semibold"/>
            </a:endParaRPr>
          </a:p>
        </p:txBody>
      </p:sp>
      <p:pic>
        <p:nvPicPr>
          <p:cNvPr id="18" name="object 18"/>
          <p:cNvPicPr/>
          <p:nvPr/>
        </p:nvPicPr>
        <p:blipFill>
          <a:blip r:embed="rId9" cstate="print"/>
          <a:stretch>
            <a:fillRect/>
          </a:stretch>
        </p:blipFill>
        <p:spPr>
          <a:xfrm>
            <a:off x="6507480" y="1941576"/>
            <a:ext cx="457200" cy="457200"/>
          </a:xfrm>
          <a:prstGeom prst="rect">
            <a:avLst/>
          </a:prstGeom>
        </p:spPr>
      </p:pic>
      <p:sp>
        <p:nvSpPr>
          <p:cNvPr id="19" name="object 19"/>
          <p:cNvSpPr txBox="1"/>
          <p:nvPr/>
        </p:nvSpPr>
        <p:spPr>
          <a:xfrm>
            <a:off x="6534150" y="2665857"/>
            <a:ext cx="2044064" cy="361315"/>
          </a:xfrm>
          <a:prstGeom prst="rect">
            <a:avLst/>
          </a:prstGeom>
        </p:spPr>
        <p:txBody>
          <a:bodyPr vert="horz" wrap="square" lIns="0" tIns="13335" rIns="0" bIns="0" rtlCol="0">
            <a:spAutoFit/>
          </a:bodyPr>
          <a:lstStyle/>
          <a:p>
            <a:pPr marL="21590" marR="5080" indent="-9525">
              <a:lnSpc>
                <a:spcPct val="100000"/>
              </a:lnSpc>
              <a:spcBef>
                <a:spcPts val="105"/>
              </a:spcBef>
            </a:pPr>
            <a:r>
              <a:rPr sz="1100" dirty="0">
                <a:solidFill>
                  <a:srgbClr val="FFFFFF"/>
                </a:solidFill>
                <a:latin typeface="Segoe UI"/>
                <a:cs typeface="Segoe UI"/>
              </a:rPr>
              <a:t>Convert</a:t>
            </a:r>
            <a:r>
              <a:rPr sz="1100" spc="-25" dirty="0">
                <a:solidFill>
                  <a:srgbClr val="FFFFFF"/>
                </a:solidFill>
                <a:latin typeface="Segoe UI"/>
                <a:cs typeface="Segoe UI"/>
              </a:rPr>
              <a:t> </a:t>
            </a:r>
            <a:r>
              <a:rPr sz="1100" dirty="0">
                <a:solidFill>
                  <a:srgbClr val="FFFFFF"/>
                </a:solidFill>
                <a:latin typeface="Segoe UI"/>
                <a:cs typeface="Segoe UI"/>
              </a:rPr>
              <a:t>natural</a:t>
            </a:r>
            <a:r>
              <a:rPr sz="1100" spc="-25" dirty="0">
                <a:solidFill>
                  <a:srgbClr val="FFFFFF"/>
                </a:solidFill>
                <a:latin typeface="Segoe UI"/>
                <a:cs typeface="Segoe UI"/>
              </a:rPr>
              <a:t> </a:t>
            </a:r>
            <a:r>
              <a:rPr sz="1100" dirty="0">
                <a:solidFill>
                  <a:srgbClr val="FFFFFF"/>
                </a:solidFill>
                <a:latin typeface="Segoe UI"/>
                <a:cs typeface="Segoe UI"/>
              </a:rPr>
              <a:t>language</a:t>
            </a:r>
            <a:r>
              <a:rPr sz="1100" spc="-25" dirty="0">
                <a:solidFill>
                  <a:srgbClr val="FFFFFF"/>
                </a:solidFill>
                <a:latin typeface="Segoe UI"/>
                <a:cs typeface="Segoe UI"/>
              </a:rPr>
              <a:t> </a:t>
            </a:r>
            <a:r>
              <a:rPr sz="1100" dirty="0">
                <a:solidFill>
                  <a:srgbClr val="FFFFFF"/>
                </a:solidFill>
                <a:latin typeface="Segoe UI"/>
                <a:cs typeface="Segoe UI"/>
              </a:rPr>
              <a:t>to</a:t>
            </a:r>
            <a:r>
              <a:rPr sz="1100" spc="-15" dirty="0">
                <a:solidFill>
                  <a:srgbClr val="FFFFFF"/>
                </a:solidFill>
                <a:latin typeface="Segoe UI"/>
                <a:cs typeface="Segoe UI"/>
              </a:rPr>
              <a:t> </a:t>
            </a:r>
            <a:r>
              <a:rPr sz="1100" spc="-25" dirty="0">
                <a:solidFill>
                  <a:srgbClr val="FFFFFF"/>
                </a:solidFill>
                <a:latin typeface="Segoe UI"/>
                <a:cs typeface="Segoe UI"/>
              </a:rPr>
              <a:t>SQL </a:t>
            </a:r>
            <a:r>
              <a:rPr sz="1100" dirty="0">
                <a:solidFill>
                  <a:srgbClr val="FFFFFF"/>
                </a:solidFill>
                <a:latin typeface="Segoe UI"/>
                <a:cs typeface="Segoe UI"/>
              </a:rPr>
              <a:t>(or</a:t>
            </a:r>
            <a:r>
              <a:rPr sz="1100" spc="-10" dirty="0">
                <a:solidFill>
                  <a:srgbClr val="FFFFFF"/>
                </a:solidFill>
                <a:latin typeface="Segoe UI"/>
                <a:cs typeface="Segoe UI"/>
              </a:rPr>
              <a:t> </a:t>
            </a:r>
            <a:r>
              <a:rPr sz="1100" dirty="0">
                <a:solidFill>
                  <a:srgbClr val="FFFFFF"/>
                </a:solidFill>
                <a:latin typeface="Segoe UI"/>
                <a:cs typeface="Segoe UI"/>
              </a:rPr>
              <a:t>vice</a:t>
            </a:r>
            <a:r>
              <a:rPr sz="1100" spc="-20" dirty="0">
                <a:solidFill>
                  <a:srgbClr val="FFFFFF"/>
                </a:solidFill>
                <a:latin typeface="Segoe UI"/>
                <a:cs typeface="Segoe UI"/>
              </a:rPr>
              <a:t> </a:t>
            </a:r>
            <a:r>
              <a:rPr sz="1100" dirty="0">
                <a:solidFill>
                  <a:srgbClr val="FFFFFF"/>
                </a:solidFill>
                <a:latin typeface="Segoe UI"/>
                <a:cs typeface="Segoe UI"/>
              </a:rPr>
              <a:t>versa)</a:t>
            </a:r>
            <a:r>
              <a:rPr sz="1100" spc="-30" dirty="0">
                <a:solidFill>
                  <a:srgbClr val="FFFFFF"/>
                </a:solidFill>
                <a:latin typeface="Segoe UI"/>
                <a:cs typeface="Segoe UI"/>
              </a:rPr>
              <a:t> </a:t>
            </a:r>
            <a:r>
              <a:rPr sz="1100" dirty="0">
                <a:solidFill>
                  <a:srgbClr val="FFFFFF"/>
                </a:solidFill>
                <a:latin typeface="Segoe UI"/>
                <a:cs typeface="Segoe UI"/>
              </a:rPr>
              <a:t>for</a:t>
            </a:r>
            <a:r>
              <a:rPr sz="1100" spc="-10" dirty="0">
                <a:solidFill>
                  <a:srgbClr val="FFFFFF"/>
                </a:solidFill>
                <a:latin typeface="Segoe UI"/>
                <a:cs typeface="Segoe UI"/>
              </a:rPr>
              <a:t> </a:t>
            </a:r>
            <a:r>
              <a:rPr sz="1100" dirty="0">
                <a:solidFill>
                  <a:srgbClr val="FFFFFF"/>
                </a:solidFill>
                <a:latin typeface="Segoe UI"/>
                <a:cs typeface="Segoe UI"/>
              </a:rPr>
              <a:t>telemetry</a:t>
            </a:r>
            <a:r>
              <a:rPr sz="1100" spc="-10" dirty="0">
                <a:solidFill>
                  <a:srgbClr val="FFFFFF"/>
                </a:solidFill>
                <a:latin typeface="Segoe UI"/>
                <a:cs typeface="Segoe UI"/>
              </a:rPr>
              <a:t> </a:t>
            </a:r>
            <a:r>
              <a:rPr sz="1100" spc="-20" dirty="0">
                <a:solidFill>
                  <a:srgbClr val="FFFFFF"/>
                </a:solidFill>
                <a:latin typeface="Segoe UI"/>
                <a:cs typeface="Segoe UI"/>
              </a:rPr>
              <a:t>data</a:t>
            </a:r>
            <a:endParaRPr sz="1100">
              <a:latin typeface="Segoe UI"/>
              <a:cs typeface="Segoe UI"/>
            </a:endParaRPr>
          </a:p>
        </p:txBody>
      </p:sp>
      <p:sp>
        <p:nvSpPr>
          <p:cNvPr id="20" name="object 20"/>
          <p:cNvSpPr txBox="1"/>
          <p:nvPr/>
        </p:nvSpPr>
        <p:spPr>
          <a:xfrm>
            <a:off x="6599681" y="3302888"/>
            <a:ext cx="1904364" cy="361315"/>
          </a:xfrm>
          <a:prstGeom prst="rect">
            <a:avLst/>
          </a:prstGeom>
        </p:spPr>
        <p:txBody>
          <a:bodyPr vert="horz" wrap="square" lIns="0" tIns="13335" rIns="0" bIns="0" rtlCol="0">
            <a:spAutoFit/>
          </a:bodyPr>
          <a:lstStyle/>
          <a:p>
            <a:pPr marL="12700" marR="5080" indent="73025">
              <a:lnSpc>
                <a:spcPct val="100000"/>
              </a:lnSpc>
              <a:spcBef>
                <a:spcPts val="105"/>
              </a:spcBef>
            </a:pPr>
            <a:r>
              <a:rPr sz="1100" dirty="0">
                <a:solidFill>
                  <a:srgbClr val="FFFFFF"/>
                </a:solidFill>
                <a:latin typeface="Segoe UI"/>
                <a:cs typeface="Segoe UI"/>
              </a:rPr>
              <a:t>Convert</a:t>
            </a:r>
            <a:r>
              <a:rPr sz="1100" spc="-30" dirty="0">
                <a:solidFill>
                  <a:srgbClr val="FFFFFF"/>
                </a:solidFill>
                <a:latin typeface="Segoe UI"/>
                <a:cs typeface="Segoe UI"/>
              </a:rPr>
              <a:t> </a:t>
            </a:r>
            <a:r>
              <a:rPr sz="1100" dirty="0">
                <a:solidFill>
                  <a:srgbClr val="FFFFFF"/>
                </a:solidFill>
                <a:latin typeface="Segoe UI"/>
                <a:cs typeface="Segoe UI"/>
              </a:rPr>
              <a:t>natural</a:t>
            </a:r>
            <a:r>
              <a:rPr sz="1100" spc="-30" dirty="0">
                <a:solidFill>
                  <a:srgbClr val="FFFFFF"/>
                </a:solidFill>
                <a:latin typeface="Segoe UI"/>
                <a:cs typeface="Segoe UI"/>
              </a:rPr>
              <a:t> </a:t>
            </a:r>
            <a:r>
              <a:rPr sz="1100" dirty="0">
                <a:solidFill>
                  <a:srgbClr val="FFFFFF"/>
                </a:solidFill>
                <a:latin typeface="Segoe UI"/>
                <a:cs typeface="Segoe UI"/>
              </a:rPr>
              <a:t>language</a:t>
            </a:r>
            <a:r>
              <a:rPr sz="1100" spc="-25" dirty="0">
                <a:solidFill>
                  <a:srgbClr val="FFFFFF"/>
                </a:solidFill>
                <a:latin typeface="Segoe UI"/>
                <a:cs typeface="Segoe UI"/>
              </a:rPr>
              <a:t> to </a:t>
            </a:r>
            <a:r>
              <a:rPr sz="1100" dirty="0">
                <a:solidFill>
                  <a:srgbClr val="FFFFFF"/>
                </a:solidFill>
                <a:latin typeface="Segoe UI"/>
                <a:cs typeface="Segoe UI"/>
              </a:rPr>
              <a:t>query</a:t>
            </a:r>
            <a:r>
              <a:rPr sz="1100" spc="-35" dirty="0">
                <a:solidFill>
                  <a:srgbClr val="FFFFFF"/>
                </a:solidFill>
                <a:latin typeface="Segoe UI"/>
                <a:cs typeface="Segoe UI"/>
              </a:rPr>
              <a:t> </a:t>
            </a:r>
            <a:r>
              <a:rPr sz="1100" dirty="0">
                <a:solidFill>
                  <a:srgbClr val="FFFFFF"/>
                </a:solidFill>
                <a:latin typeface="Segoe UI"/>
                <a:cs typeface="Segoe UI"/>
              </a:rPr>
              <a:t>proprietary</a:t>
            </a:r>
            <a:r>
              <a:rPr sz="1100" spc="-25" dirty="0">
                <a:solidFill>
                  <a:srgbClr val="FFFFFF"/>
                </a:solidFill>
                <a:latin typeface="Segoe UI"/>
                <a:cs typeface="Segoe UI"/>
              </a:rPr>
              <a:t> </a:t>
            </a:r>
            <a:r>
              <a:rPr sz="1100" dirty="0">
                <a:solidFill>
                  <a:srgbClr val="FFFFFF"/>
                </a:solidFill>
                <a:latin typeface="Segoe UI"/>
                <a:cs typeface="Segoe UI"/>
              </a:rPr>
              <a:t>data</a:t>
            </a:r>
            <a:r>
              <a:rPr sz="1100" spc="-40" dirty="0">
                <a:solidFill>
                  <a:srgbClr val="FFFFFF"/>
                </a:solidFill>
                <a:latin typeface="Segoe UI"/>
                <a:cs typeface="Segoe UI"/>
              </a:rPr>
              <a:t> </a:t>
            </a:r>
            <a:r>
              <a:rPr sz="1100" spc="-10" dirty="0">
                <a:solidFill>
                  <a:srgbClr val="FFFFFF"/>
                </a:solidFill>
                <a:latin typeface="Segoe UI"/>
                <a:cs typeface="Segoe UI"/>
              </a:rPr>
              <a:t>models</a:t>
            </a:r>
            <a:endParaRPr sz="1100">
              <a:latin typeface="Segoe UI"/>
              <a:cs typeface="Segoe UI"/>
            </a:endParaRPr>
          </a:p>
        </p:txBody>
      </p:sp>
      <p:sp>
        <p:nvSpPr>
          <p:cNvPr id="21" name="object 21"/>
          <p:cNvSpPr txBox="1"/>
          <p:nvPr/>
        </p:nvSpPr>
        <p:spPr>
          <a:xfrm>
            <a:off x="6887718" y="4023486"/>
            <a:ext cx="1328420" cy="193675"/>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FFFFFF"/>
                </a:solidFill>
                <a:latin typeface="Segoe UI"/>
                <a:cs typeface="Segoe UI"/>
              </a:rPr>
              <a:t>Code</a:t>
            </a:r>
            <a:r>
              <a:rPr sz="1100" spc="-20" dirty="0">
                <a:solidFill>
                  <a:srgbClr val="FFFFFF"/>
                </a:solidFill>
                <a:latin typeface="Segoe UI"/>
                <a:cs typeface="Segoe UI"/>
              </a:rPr>
              <a:t> </a:t>
            </a:r>
            <a:r>
              <a:rPr sz="1100" spc="-10" dirty="0">
                <a:solidFill>
                  <a:srgbClr val="FFFFFF"/>
                </a:solidFill>
                <a:latin typeface="Segoe UI"/>
                <a:cs typeface="Segoe UI"/>
              </a:rPr>
              <a:t>documentation</a:t>
            </a:r>
            <a:endParaRPr sz="1100">
              <a:latin typeface="Segoe UI"/>
              <a:cs typeface="Segoe UI"/>
            </a:endParaRPr>
          </a:p>
        </p:txBody>
      </p:sp>
      <p:pic>
        <p:nvPicPr>
          <p:cNvPr id="22" name="object 22"/>
          <p:cNvPicPr/>
          <p:nvPr/>
        </p:nvPicPr>
        <p:blipFill>
          <a:blip r:embed="rId10" cstate="print"/>
          <a:stretch>
            <a:fillRect/>
          </a:stretch>
        </p:blipFill>
        <p:spPr>
          <a:xfrm>
            <a:off x="9552431" y="1991867"/>
            <a:ext cx="484632" cy="414496"/>
          </a:xfrm>
          <a:prstGeom prst="rect">
            <a:avLst/>
          </a:prstGeom>
        </p:spPr>
      </p:pic>
      <p:sp>
        <p:nvSpPr>
          <p:cNvPr id="23" name="object 23"/>
          <p:cNvSpPr txBox="1"/>
          <p:nvPr/>
        </p:nvSpPr>
        <p:spPr>
          <a:xfrm>
            <a:off x="10243566" y="1939798"/>
            <a:ext cx="869315" cy="488315"/>
          </a:xfrm>
          <a:prstGeom prst="rect">
            <a:avLst/>
          </a:prstGeom>
        </p:spPr>
        <p:txBody>
          <a:bodyPr vert="horz" wrap="square" lIns="0" tIns="39370" rIns="0" bIns="0" rtlCol="0">
            <a:spAutoFit/>
          </a:bodyPr>
          <a:lstStyle/>
          <a:p>
            <a:pPr marL="12700" marR="5080">
              <a:lnSpc>
                <a:spcPts val="1730"/>
              </a:lnSpc>
              <a:spcBef>
                <a:spcPts val="310"/>
              </a:spcBef>
            </a:pPr>
            <a:r>
              <a:rPr sz="1600" b="1" spc="-10" dirty="0">
                <a:solidFill>
                  <a:srgbClr val="FFFFFF"/>
                </a:solidFill>
                <a:latin typeface="Segoe UI Semibold"/>
                <a:cs typeface="Segoe UI Semibold"/>
              </a:rPr>
              <a:t>Semantic search</a:t>
            </a:r>
            <a:endParaRPr sz="1600">
              <a:latin typeface="Segoe UI Semibold"/>
              <a:cs typeface="Segoe UI Semibold"/>
            </a:endParaRPr>
          </a:p>
        </p:txBody>
      </p:sp>
      <p:sp>
        <p:nvSpPr>
          <p:cNvPr id="24" name="object 24"/>
          <p:cNvSpPr txBox="1"/>
          <p:nvPr/>
        </p:nvSpPr>
        <p:spPr>
          <a:xfrm>
            <a:off x="9586721" y="2665857"/>
            <a:ext cx="1748155" cy="361315"/>
          </a:xfrm>
          <a:prstGeom prst="rect">
            <a:avLst/>
          </a:prstGeom>
        </p:spPr>
        <p:txBody>
          <a:bodyPr vert="horz" wrap="square" lIns="0" tIns="13335" rIns="0" bIns="0" rtlCol="0">
            <a:spAutoFit/>
          </a:bodyPr>
          <a:lstStyle/>
          <a:p>
            <a:pPr marL="393700" marR="5080" indent="-381000">
              <a:lnSpc>
                <a:spcPct val="100000"/>
              </a:lnSpc>
              <a:spcBef>
                <a:spcPts val="105"/>
              </a:spcBef>
            </a:pPr>
            <a:r>
              <a:rPr sz="1100" dirty="0">
                <a:solidFill>
                  <a:srgbClr val="FFFFFF"/>
                </a:solidFill>
                <a:latin typeface="Segoe UI"/>
                <a:cs typeface="Segoe UI"/>
              </a:rPr>
              <a:t>Search</a:t>
            </a:r>
            <a:r>
              <a:rPr sz="1100" spc="-20" dirty="0">
                <a:solidFill>
                  <a:srgbClr val="FFFFFF"/>
                </a:solidFill>
                <a:latin typeface="Segoe UI"/>
                <a:cs typeface="Segoe UI"/>
              </a:rPr>
              <a:t> </a:t>
            </a:r>
            <a:r>
              <a:rPr sz="1100" dirty="0">
                <a:solidFill>
                  <a:srgbClr val="FFFFFF"/>
                </a:solidFill>
                <a:latin typeface="Segoe UI"/>
                <a:cs typeface="Segoe UI"/>
              </a:rPr>
              <a:t>reviews</a:t>
            </a:r>
            <a:r>
              <a:rPr sz="1100" spc="-20" dirty="0">
                <a:solidFill>
                  <a:srgbClr val="FFFFFF"/>
                </a:solidFill>
                <a:latin typeface="Segoe UI"/>
                <a:cs typeface="Segoe UI"/>
              </a:rPr>
              <a:t> </a:t>
            </a:r>
            <a:r>
              <a:rPr sz="1100" dirty="0">
                <a:solidFill>
                  <a:srgbClr val="FFFFFF"/>
                </a:solidFill>
                <a:latin typeface="Segoe UI"/>
                <a:cs typeface="Segoe UI"/>
              </a:rPr>
              <a:t>for</a:t>
            </a:r>
            <a:r>
              <a:rPr sz="1100" spc="-25" dirty="0">
                <a:solidFill>
                  <a:srgbClr val="FFFFFF"/>
                </a:solidFill>
                <a:latin typeface="Segoe UI"/>
                <a:cs typeface="Segoe UI"/>
              </a:rPr>
              <a:t> </a:t>
            </a:r>
            <a:r>
              <a:rPr sz="1100" dirty="0">
                <a:solidFill>
                  <a:srgbClr val="FFFFFF"/>
                </a:solidFill>
                <a:latin typeface="Segoe UI"/>
                <a:cs typeface="Segoe UI"/>
              </a:rPr>
              <a:t>a</a:t>
            </a:r>
            <a:r>
              <a:rPr sz="1100" spc="-20" dirty="0">
                <a:solidFill>
                  <a:srgbClr val="FFFFFF"/>
                </a:solidFill>
                <a:latin typeface="Segoe UI"/>
                <a:cs typeface="Segoe UI"/>
              </a:rPr>
              <a:t> </a:t>
            </a:r>
            <a:r>
              <a:rPr sz="1100" spc="-10" dirty="0">
                <a:solidFill>
                  <a:srgbClr val="FFFFFF"/>
                </a:solidFill>
                <a:latin typeface="Segoe UI"/>
                <a:cs typeface="Segoe UI"/>
              </a:rPr>
              <a:t>specific product/service</a:t>
            </a:r>
            <a:endParaRPr sz="1100">
              <a:latin typeface="Segoe UI"/>
              <a:cs typeface="Segoe UI"/>
            </a:endParaRPr>
          </a:p>
        </p:txBody>
      </p:sp>
      <p:sp>
        <p:nvSpPr>
          <p:cNvPr id="25" name="object 25"/>
          <p:cNvSpPr txBox="1"/>
          <p:nvPr/>
        </p:nvSpPr>
        <p:spPr>
          <a:xfrm>
            <a:off x="9640061" y="3302888"/>
            <a:ext cx="1640839" cy="361315"/>
          </a:xfrm>
          <a:prstGeom prst="rect">
            <a:avLst/>
          </a:prstGeom>
        </p:spPr>
        <p:txBody>
          <a:bodyPr vert="horz" wrap="square" lIns="0" tIns="13335" rIns="0" bIns="0" rtlCol="0">
            <a:spAutoFit/>
          </a:bodyPr>
          <a:lstStyle/>
          <a:p>
            <a:pPr marL="247015" marR="5080" indent="-234950">
              <a:lnSpc>
                <a:spcPct val="100000"/>
              </a:lnSpc>
              <a:spcBef>
                <a:spcPts val="105"/>
              </a:spcBef>
            </a:pPr>
            <a:r>
              <a:rPr sz="1100" spc="-10" dirty="0">
                <a:solidFill>
                  <a:srgbClr val="FFFFFF"/>
                </a:solidFill>
                <a:latin typeface="Segoe UI"/>
                <a:cs typeface="Segoe UI"/>
              </a:rPr>
              <a:t>Information</a:t>
            </a:r>
            <a:r>
              <a:rPr sz="1100" spc="-15" dirty="0">
                <a:solidFill>
                  <a:srgbClr val="FFFFFF"/>
                </a:solidFill>
                <a:latin typeface="Segoe UI"/>
                <a:cs typeface="Segoe UI"/>
              </a:rPr>
              <a:t> </a:t>
            </a:r>
            <a:r>
              <a:rPr sz="1100" dirty="0">
                <a:solidFill>
                  <a:srgbClr val="FFFFFF"/>
                </a:solidFill>
                <a:latin typeface="Segoe UI"/>
                <a:cs typeface="Segoe UI"/>
              </a:rPr>
              <a:t>discovery</a:t>
            </a:r>
            <a:r>
              <a:rPr sz="1100" spc="-20" dirty="0">
                <a:solidFill>
                  <a:srgbClr val="FFFFFF"/>
                </a:solidFill>
                <a:latin typeface="Segoe UI"/>
                <a:cs typeface="Segoe UI"/>
              </a:rPr>
              <a:t> </a:t>
            </a:r>
            <a:r>
              <a:rPr sz="1100" spc="-25" dirty="0">
                <a:solidFill>
                  <a:srgbClr val="FFFFFF"/>
                </a:solidFill>
                <a:latin typeface="Segoe UI"/>
                <a:cs typeface="Segoe UI"/>
              </a:rPr>
              <a:t>and </a:t>
            </a:r>
            <a:r>
              <a:rPr sz="1100" dirty="0">
                <a:solidFill>
                  <a:srgbClr val="FFFFFF"/>
                </a:solidFill>
                <a:latin typeface="Segoe UI"/>
                <a:cs typeface="Segoe UI"/>
              </a:rPr>
              <a:t>knowledge</a:t>
            </a:r>
            <a:r>
              <a:rPr sz="1100" spc="-45" dirty="0">
                <a:solidFill>
                  <a:srgbClr val="FFFFFF"/>
                </a:solidFill>
                <a:latin typeface="Segoe UI"/>
                <a:cs typeface="Segoe UI"/>
              </a:rPr>
              <a:t> </a:t>
            </a:r>
            <a:r>
              <a:rPr sz="1100" spc="-10" dirty="0">
                <a:solidFill>
                  <a:srgbClr val="FFFFFF"/>
                </a:solidFill>
                <a:latin typeface="Segoe UI"/>
                <a:cs typeface="Segoe UI"/>
              </a:rPr>
              <a:t>mining</a:t>
            </a:r>
            <a:endParaRPr sz="1100">
              <a:latin typeface="Segoe UI"/>
              <a:cs typeface="Segoe UI"/>
            </a:endParaRPr>
          </a:p>
        </p:txBody>
      </p:sp>
      <p:sp>
        <p:nvSpPr>
          <p:cNvPr id="26" name="object 26"/>
          <p:cNvSpPr txBox="1"/>
          <p:nvPr/>
        </p:nvSpPr>
        <p:spPr>
          <a:xfrm>
            <a:off x="1191869" y="5313426"/>
            <a:ext cx="9834245" cy="1102360"/>
          </a:xfrm>
          <a:prstGeom prst="rect">
            <a:avLst/>
          </a:prstGeom>
        </p:spPr>
        <p:txBody>
          <a:bodyPr vert="horz" wrap="square" lIns="0" tIns="12700" rIns="0" bIns="0" rtlCol="0">
            <a:spAutoFit/>
          </a:bodyPr>
          <a:lstStyle/>
          <a:p>
            <a:pPr marL="1905" algn="ctr">
              <a:lnSpc>
                <a:spcPct val="100000"/>
              </a:lnSpc>
              <a:spcBef>
                <a:spcPts val="100"/>
              </a:spcBef>
            </a:pPr>
            <a:r>
              <a:rPr sz="1200" b="1" dirty="0">
                <a:solidFill>
                  <a:srgbClr val="FFFFFF"/>
                </a:solidFill>
                <a:latin typeface="Segoe UI Semibold"/>
                <a:cs typeface="Segoe UI Semibold"/>
              </a:rPr>
              <a:t>End</a:t>
            </a:r>
            <a:r>
              <a:rPr sz="1200" b="1" spc="-25" dirty="0">
                <a:solidFill>
                  <a:srgbClr val="FFFFFF"/>
                </a:solidFill>
                <a:latin typeface="Segoe UI Semibold"/>
                <a:cs typeface="Segoe UI Semibold"/>
              </a:rPr>
              <a:t> </a:t>
            </a:r>
            <a:r>
              <a:rPr sz="1200" b="1" dirty="0">
                <a:solidFill>
                  <a:srgbClr val="FFFFFF"/>
                </a:solidFill>
                <a:latin typeface="Segoe UI Semibold"/>
                <a:cs typeface="Segoe UI Semibold"/>
              </a:rPr>
              <a:t>to</a:t>
            </a:r>
            <a:r>
              <a:rPr sz="1200" b="1" spc="-30" dirty="0">
                <a:solidFill>
                  <a:srgbClr val="FFFFFF"/>
                </a:solidFill>
                <a:latin typeface="Segoe UI Semibold"/>
                <a:cs typeface="Segoe UI Semibold"/>
              </a:rPr>
              <a:t> </a:t>
            </a:r>
            <a:r>
              <a:rPr sz="1200" b="1" dirty="0">
                <a:solidFill>
                  <a:srgbClr val="FFFFFF"/>
                </a:solidFill>
                <a:latin typeface="Segoe UI Semibold"/>
                <a:cs typeface="Segoe UI Semibold"/>
              </a:rPr>
              <a:t>end</a:t>
            </a:r>
            <a:r>
              <a:rPr sz="1200" b="1" spc="-25" dirty="0">
                <a:solidFill>
                  <a:srgbClr val="FFFFFF"/>
                </a:solidFill>
                <a:latin typeface="Segoe UI Semibold"/>
                <a:cs typeface="Segoe UI Semibold"/>
              </a:rPr>
              <a:t> </a:t>
            </a:r>
            <a:r>
              <a:rPr sz="1200" b="1" dirty="0">
                <a:solidFill>
                  <a:srgbClr val="FFFFFF"/>
                </a:solidFill>
                <a:latin typeface="Segoe UI Semibold"/>
                <a:cs typeface="Segoe UI Semibold"/>
              </a:rPr>
              <a:t>call</a:t>
            </a:r>
            <a:r>
              <a:rPr sz="1200" b="1" spc="-35" dirty="0">
                <a:solidFill>
                  <a:srgbClr val="FFFFFF"/>
                </a:solidFill>
                <a:latin typeface="Segoe UI Semibold"/>
                <a:cs typeface="Segoe UI Semibold"/>
              </a:rPr>
              <a:t> </a:t>
            </a:r>
            <a:r>
              <a:rPr sz="1200" b="1" dirty="0">
                <a:solidFill>
                  <a:srgbClr val="FFFFFF"/>
                </a:solidFill>
                <a:latin typeface="Segoe UI Semibold"/>
                <a:cs typeface="Segoe UI Semibold"/>
              </a:rPr>
              <a:t>center</a:t>
            </a:r>
            <a:r>
              <a:rPr sz="1200" b="1" spc="-10" dirty="0">
                <a:solidFill>
                  <a:srgbClr val="FFFFFF"/>
                </a:solidFill>
                <a:latin typeface="Segoe UI Semibold"/>
                <a:cs typeface="Segoe UI Semibold"/>
              </a:rPr>
              <a:t> </a:t>
            </a:r>
            <a:r>
              <a:rPr sz="1200" b="1" dirty="0">
                <a:solidFill>
                  <a:srgbClr val="FFFFFF"/>
                </a:solidFill>
                <a:latin typeface="Segoe UI Semibold"/>
                <a:cs typeface="Segoe UI Semibold"/>
              </a:rPr>
              <a:t>analytics:</a:t>
            </a:r>
            <a:r>
              <a:rPr sz="1200" b="1" spc="-15" dirty="0">
                <a:solidFill>
                  <a:srgbClr val="FFFFFF"/>
                </a:solidFill>
                <a:latin typeface="Segoe UI Semibold"/>
                <a:cs typeface="Segoe UI Semibold"/>
              </a:rPr>
              <a:t> </a:t>
            </a:r>
            <a:r>
              <a:rPr sz="1200" spc="-10" dirty="0">
                <a:solidFill>
                  <a:srgbClr val="FFFFFF"/>
                </a:solidFill>
                <a:latin typeface="Segoe UI"/>
                <a:cs typeface="Segoe UI"/>
              </a:rPr>
              <a:t>classification,</a:t>
            </a:r>
            <a:r>
              <a:rPr sz="1200" spc="-25" dirty="0">
                <a:solidFill>
                  <a:srgbClr val="FFFFFF"/>
                </a:solidFill>
                <a:latin typeface="Segoe UI"/>
                <a:cs typeface="Segoe UI"/>
              </a:rPr>
              <a:t> </a:t>
            </a:r>
            <a:r>
              <a:rPr sz="1200" dirty="0">
                <a:solidFill>
                  <a:srgbClr val="FFFFFF"/>
                </a:solidFill>
                <a:latin typeface="Segoe UI"/>
                <a:cs typeface="Segoe UI"/>
              </a:rPr>
              <a:t>sentiment,</a:t>
            </a:r>
            <a:r>
              <a:rPr sz="1200" spc="-20" dirty="0">
                <a:solidFill>
                  <a:srgbClr val="FFFFFF"/>
                </a:solidFill>
                <a:latin typeface="Segoe UI"/>
                <a:cs typeface="Segoe UI"/>
              </a:rPr>
              <a:t> </a:t>
            </a:r>
            <a:r>
              <a:rPr sz="1200" dirty="0">
                <a:solidFill>
                  <a:srgbClr val="FFFFFF"/>
                </a:solidFill>
                <a:latin typeface="Segoe UI"/>
                <a:cs typeface="Segoe UI"/>
              </a:rPr>
              <a:t>entity</a:t>
            </a:r>
            <a:r>
              <a:rPr sz="1200" spc="-35" dirty="0">
                <a:solidFill>
                  <a:srgbClr val="FFFFFF"/>
                </a:solidFill>
                <a:latin typeface="Segoe UI"/>
                <a:cs typeface="Segoe UI"/>
              </a:rPr>
              <a:t> </a:t>
            </a:r>
            <a:r>
              <a:rPr sz="1200" dirty="0">
                <a:solidFill>
                  <a:srgbClr val="FFFFFF"/>
                </a:solidFill>
                <a:latin typeface="Segoe UI"/>
                <a:cs typeface="Segoe UI"/>
              </a:rPr>
              <a:t>extraction,</a:t>
            </a:r>
            <a:r>
              <a:rPr sz="1200" spc="-50" dirty="0">
                <a:solidFill>
                  <a:srgbClr val="FFFFFF"/>
                </a:solidFill>
                <a:latin typeface="Segoe UI"/>
                <a:cs typeface="Segoe UI"/>
              </a:rPr>
              <a:t> </a:t>
            </a:r>
            <a:r>
              <a:rPr sz="1200" dirty="0">
                <a:solidFill>
                  <a:srgbClr val="FFFFFF"/>
                </a:solidFill>
                <a:latin typeface="Segoe UI"/>
                <a:cs typeface="Segoe UI"/>
              </a:rPr>
              <a:t>summarization</a:t>
            </a:r>
            <a:r>
              <a:rPr sz="1200" spc="-35" dirty="0">
                <a:solidFill>
                  <a:srgbClr val="FFFFFF"/>
                </a:solidFill>
                <a:latin typeface="Segoe UI"/>
                <a:cs typeface="Segoe UI"/>
              </a:rPr>
              <a:t> </a:t>
            </a:r>
            <a:r>
              <a:rPr sz="1200" dirty="0">
                <a:solidFill>
                  <a:srgbClr val="FFFFFF"/>
                </a:solidFill>
                <a:latin typeface="Segoe UI"/>
                <a:cs typeface="Segoe UI"/>
              </a:rPr>
              <a:t>and</a:t>
            </a:r>
            <a:r>
              <a:rPr sz="1200" spc="-25" dirty="0">
                <a:solidFill>
                  <a:srgbClr val="FFFFFF"/>
                </a:solidFill>
                <a:latin typeface="Segoe UI"/>
                <a:cs typeface="Segoe UI"/>
              </a:rPr>
              <a:t> </a:t>
            </a:r>
            <a:r>
              <a:rPr sz="1200" dirty="0">
                <a:solidFill>
                  <a:srgbClr val="FFFFFF"/>
                </a:solidFill>
                <a:latin typeface="Segoe UI"/>
                <a:cs typeface="Segoe UI"/>
              </a:rPr>
              <a:t>email</a:t>
            </a:r>
            <a:r>
              <a:rPr sz="1200" spc="-25" dirty="0">
                <a:solidFill>
                  <a:srgbClr val="FFFFFF"/>
                </a:solidFill>
                <a:latin typeface="Segoe UI"/>
                <a:cs typeface="Segoe UI"/>
              </a:rPr>
              <a:t> </a:t>
            </a:r>
            <a:r>
              <a:rPr sz="1200" spc="-10" dirty="0">
                <a:solidFill>
                  <a:srgbClr val="FFFFFF"/>
                </a:solidFill>
                <a:latin typeface="Segoe UI"/>
                <a:cs typeface="Segoe UI"/>
              </a:rPr>
              <a:t>generation</a:t>
            </a:r>
            <a:endParaRPr sz="1200">
              <a:latin typeface="Segoe UI"/>
              <a:cs typeface="Segoe UI"/>
            </a:endParaRPr>
          </a:p>
          <a:p>
            <a:pPr>
              <a:lnSpc>
                <a:spcPct val="100000"/>
              </a:lnSpc>
              <a:spcBef>
                <a:spcPts val="480"/>
              </a:spcBef>
            </a:pPr>
            <a:endParaRPr sz="1200">
              <a:latin typeface="Segoe UI"/>
              <a:cs typeface="Segoe UI"/>
            </a:endParaRPr>
          </a:p>
          <a:p>
            <a:pPr algn="ctr">
              <a:lnSpc>
                <a:spcPct val="100000"/>
              </a:lnSpc>
            </a:pPr>
            <a:r>
              <a:rPr sz="1200" b="1" dirty="0">
                <a:solidFill>
                  <a:srgbClr val="FFFFFF"/>
                </a:solidFill>
                <a:latin typeface="Segoe UI Semibold"/>
                <a:cs typeface="Segoe UI Semibold"/>
              </a:rPr>
              <a:t>Customer</a:t>
            </a:r>
            <a:r>
              <a:rPr sz="1200" b="1" spc="-25" dirty="0">
                <a:solidFill>
                  <a:srgbClr val="FFFFFF"/>
                </a:solidFill>
                <a:latin typeface="Segoe UI Semibold"/>
                <a:cs typeface="Segoe UI Semibold"/>
              </a:rPr>
              <a:t> </a:t>
            </a:r>
            <a:r>
              <a:rPr sz="1200" b="1" dirty="0">
                <a:solidFill>
                  <a:srgbClr val="FFFFFF"/>
                </a:solidFill>
                <a:latin typeface="Segoe UI Semibold"/>
                <a:cs typeface="Segoe UI Semibold"/>
              </a:rPr>
              <a:t>360:</a:t>
            </a:r>
            <a:r>
              <a:rPr sz="1200" b="1" spc="-35" dirty="0">
                <a:solidFill>
                  <a:srgbClr val="FFFFFF"/>
                </a:solidFill>
                <a:latin typeface="Segoe UI Semibold"/>
                <a:cs typeface="Segoe UI Semibold"/>
              </a:rPr>
              <a:t> </a:t>
            </a:r>
            <a:r>
              <a:rPr sz="1200" spc="-10" dirty="0">
                <a:solidFill>
                  <a:srgbClr val="FFFFFF"/>
                </a:solidFill>
                <a:latin typeface="Segoe UI"/>
                <a:cs typeface="Segoe UI"/>
              </a:rPr>
              <a:t>hyper-personalisation</a:t>
            </a:r>
            <a:r>
              <a:rPr sz="1200" spc="-60" dirty="0">
                <a:solidFill>
                  <a:srgbClr val="FFFFFF"/>
                </a:solidFill>
                <a:latin typeface="Segoe UI"/>
                <a:cs typeface="Segoe UI"/>
              </a:rPr>
              <a:t> </a:t>
            </a:r>
            <a:r>
              <a:rPr sz="1200" dirty="0">
                <a:solidFill>
                  <a:srgbClr val="FFFFFF"/>
                </a:solidFill>
                <a:latin typeface="Segoe UI"/>
                <a:cs typeface="Segoe UI"/>
              </a:rPr>
              <a:t>using</a:t>
            </a:r>
            <a:r>
              <a:rPr sz="1200" spc="-35" dirty="0">
                <a:solidFill>
                  <a:srgbClr val="FFFFFF"/>
                </a:solidFill>
                <a:latin typeface="Segoe UI"/>
                <a:cs typeface="Segoe UI"/>
              </a:rPr>
              <a:t> </a:t>
            </a:r>
            <a:r>
              <a:rPr sz="1200" dirty="0">
                <a:solidFill>
                  <a:srgbClr val="FFFFFF"/>
                </a:solidFill>
                <a:latin typeface="Segoe UI"/>
                <a:cs typeface="Segoe UI"/>
              </a:rPr>
              <a:t>timely</a:t>
            </a:r>
            <a:r>
              <a:rPr sz="1200" spc="-25" dirty="0">
                <a:solidFill>
                  <a:srgbClr val="FFFFFF"/>
                </a:solidFill>
                <a:latin typeface="Segoe UI"/>
                <a:cs typeface="Segoe UI"/>
              </a:rPr>
              <a:t> </a:t>
            </a:r>
            <a:r>
              <a:rPr sz="1200" dirty="0">
                <a:solidFill>
                  <a:srgbClr val="FFFFFF"/>
                </a:solidFill>
                <a:latin typeface="Segoe UI"/>
                <a:cs typeface="Segoe UI"/>
              </a:rPr>
              <a:t>summarization</a:t>
            </a:r>
            <a:r>
              <a:rPr sz="1200" spc="-35" dirty="0">
                <a:solidFill>
                  <a:srgbClr val="FFFFFF"/>
                </a:solidFill>
                <a:latin typeface="Segoe UI"/>
                <a:cs typeface="Segoe UI"/>
              </a:rPr>
              <a:t> </a:t>
            </a:r>
            <a:r>
              <a:rPr sz="1200" dirty="0">
                <a:solidFill>
                  <a:srgbClr val="FFFFFF"/>
                </a:solidFill>
                <a:latin typeface="Segoe UI"/>
                <a:cs typeface="Segoe UI"/>
              </a:rPr>
              <a:t>of</a:t>
            </a:r>
            <a:r>
              <a:rPr sz="1200" spc="-35" dirty="0">
                <a:solidFill>
                  <a:srgbClr val="FFFFFF"/>
                </a:solidFill>
                <a:latin typeface="Segoe UI"/>
                <a:cs typeface="Segoe UI"/>
              </a:rPr>
              <a:t> </a:t>
            </a:r>
            <a:r>
              <a:rPr sz="1200" dirty="0">
                <a:solidFill>
                  <a:srgbClr val="FFFFFF"/>
                </a:solidFill>
                <a:latin typeface="Segoe UI"/>
                <a:cs typeface="Segoe UI"/>
              </a:rPr>
              <a:t>customer</a:t>
            </a:r>
            <a:r>
              <a:rPr sz="1200" spc="-20" dirty="0">
                <a:solidFill>
                  <a:srgbClr val="FFFFFF"/>
                </a:solidFill>
                <a:latin typeface="Segoe UI"/>
                <a:cs typeface="Segoe UI"/>
              </a:rPr>
              <a:t> </a:t>
            </a:r>
            <a:r>
              <a:rPr sz="1200" dirty="0">
                <a:solidFill>
                  <a:srgbClr val="FFFFFF"/>
                </a:solidFill>
                <a:latin typeface="Segoe UI"/>
                <a:cs typeface="Segoe UI"/>
              </a:rPr>
              <a:t>queries</a:t>
            </a:r>
            <a:r>
              <a:rPr sz="1200" spc="-30" dirty="0">
                <a:solidFill>
                  <a:srgbClr val="FFFFFF"/>
                </a:solidFill>
                <a:latin typeface="Segoe UI"/>
                <a:cs typeface="Segoe UI"/>
              </a:rPr>
              <a:t> </a:t>
            </a:r>
            <a:r>
              <a:rPr sz="1200" dirty="0">
                <a:solidFill>
                  <a:srgbClr val="FFFFFF"/>
                </a:solidFill>
                <a:latin typeface="Segoe UI"/>
                <a:cs typeface="Segoe UI"/>
              </a:rPr>
              <a:t>&amp;</a:t>
            </a:r>
            <a:r>
              <a:rPr sz="1200" spc="-30" dirty="0">
                <a:solidFill>
                  <a:srgbClr val="FFFFFF"/>
                </a:solidFill>
                <a:latin typeface="Segoe UI"/>
                <a:cs typeface="Segoe UI"/>
              </a:rPr>
              <a:t> </a:t>
            </a:r>
            <a:r>
              <a:rPr sz="1200" dirty="0">
                <a:solidFill>
                  <a:srgbClr val="FFFFFF"/>
                </a:solidFill>
                <a:latin typeface="Segoe UI"/>
                <a:cs typeface="Segoe UI"/>
              </a:rPr>
              <a:t>trends,</a:t>
            </a:r>
            <a:r>
              <a:rPr sz="1200" spc="-25" dirty="0">
                <a:solidFill>
                  <a:srgbClr val="FFFFFF"/>
                </a:solidFill>
                <a:latin typeface="Segoe UI"/>
                <a:cs typeface="Segoe UI"/>
              </a:rPr>
              <a:t> </a:t>
            </a:r>
            <a:r>
              <a:rPr sz="1200" dirty="0">
                <a:solidFill>
                  <a:srgbClr val="FFFFFF"/>
                </a:solidFill>
                <a:latin typeface="Segoe UI"/>
                <a:cs typeface="Segoe UI"/>
              </a:rPr>
              <a:t>search,</a:t>
            </a:r>
            <a:r>
              <a:rPr sz="1200" spc="-35" dirty="0">
                <a:solidFill>
                  <a:srgbClr val="FFFFFF"/>
                </a:solidFill>
                <a:latin typeface="Segoe UI"/>
                <a:cs typeface="Segoe UI"/>
              </a:rPr>
              <a:t> </a:t>
            </a:r>
            <a:r>
              <a:rPr sz="1200" dirty="0">
                <a:solidFill>
                  <a:srgbClr val="FFFFFF"/>
                </a:solidFill>
                <a:latin typeface="Segoe UI"/>
                <a:cs typeface="Segoe UI"/>
              </a:rPr>
              <a:t>and</a:t>
            </a:r>
            <a:r>
              <a:rPr sz="1200" spc="-20" dirty="0">
                <a:solidFill>
                  <a:srgbClr val="FFFFFF"/>
                </a:solidFill>
                <a:latin typeface="Segoe UI"/>
                <a:cs typeface="Segoe UI"/>
              </a:rPr>
              <a:t> </a:t>
            </a:r>
            <a:r>
              <a:rPr sz="1200" dirty="0">
                <a:solidFill>
                  <a:srgbClr val="FFFFFF"/>
                </a:solidFill>
                <a:latin typeface="Segoe UI"/>
                <a:cs typeface="Segoe UI"/>
              </a:rPr>
              <a:t>content</a:t>
            </a:r>
            <a:r>
              <a:rPr sz="1200" spc="-50" dirty="0">
                <a:solidFill>
                  <a:srgbClr val="FFFFFF"/>
                </a:solidFill>
                <a:latin typeface="Segoe UI"/>
                <a:cs typeface="Segoe UI"/>
              </a:rPr>
              <a:t> </a:t>
            </a:r>
            <a:r>
              <a:rPr sz="1200" spc="-10" dirty="0">
                <a:solidFill>
                  <a:srgbClr val="FFFFFF"/>
                </a:solidFill>
                <a:latin typeface="Segoe UI"/>
                <a:cs typeface="Segoe UI"/>
              </a:rPr>
              <a:t>generation</a:t>
            </a:r>
            <a:endParaRPr sz="1200">
              <a:latin typeface="Segoe UI"/>
              <a:cs typeface="Segoe UI"/>
            </a:endParaRPr>
          </a:p>
          <a:p>
            <a:pPr>
              <a:lnSpc>
                <a:spcPct val="100000"/>
              </a:lnSpc>
              <a:spcBef>
                <a:spcPts val="480"/>
              </a:spcBef>
            </a:pPr>
            <a:endParaRPr sz="1200">
              <a:latin typeface="Segoe UI"/>
              <a:cs typeface="Segoe UI"/>
            </a:endParaRPr>
          </a:p>
          <a:p>
            <a:pPr algn="ctr">
              <a:lnSpc>
                <a:spcPct val="100000"/>
              </a:lnSpc>
              <a:spcBef>
                <a:spcPts val="5"/>
              </a:spcBef>
            </a:pPr>
            <a:r>
              <a:rPr sz="1200" b="1" dirty="0">
                <a:solidFill>
                  <a:srgbClr val="FFFFFF"/>
                </a:solidFill>
                <a:latin typeface="Segoe UI Semibold"/>
                <a:cs typeface="Segoe UI Semibold"/>
              </a:rPr>
              <a:t>Business</a:t>
            </a:r>
            <a:r>
              <a:rPr sz="1200" b="1" spc="-30" dirty="0">
                <a:solidFill>
                  <a:srgbClr val="FFFFFF"/>
                </a:solidFill>
                <a:latin typeface="Segoe UI Semibold"/>
                <a:cs typeface="Segoe UI Semibold"/>
              </a:rPr>
              <a:t> </a:t>
            </a:r>
            <a:r>
              <a:rPr sz="1200" b="1" dirty="0">
                <a:solidFill>
                  <a:srgbClr val="FFFFFF"/>
                </a:solidFill>
                <a:latin typeface="Segoe UI Semibold"/>
                <a:cs typeface="Segoe UI Semibold"/>
              </a:rPr>
              <a:t>process</a:t>
            </a:r>
            <a:r>
              <a:rPr sz="1200" b="1" spc="-30" dirty="0">
                <a:solidFill>
                  <a:srgbClr val="FFFFFF"/>
                </a:solidFill>
                <a:latin typeface="Segoe UI Semibold"/>
                <a:cs typeface="Segoe UI Semibold"/>
              </a:rPr>
              <a:t> </a:t>
            </a:r>
            <a:r>
              <a:rPr sz="1200" b="1" dirty="0">
                <a:solidFill>
                  <a:srgbClr val="FFFFFF"/>
                </a:solidFill>
                <a:latin typeface="Segoe UI Semibold"/>
                <a:cs typeface="Segoe UI Semibold"/>
              </a:rPr>
              <a:t>automation:</a:t>
            </a:r>
            <a:r>
              <a:rPr sz="1200" b="1" spc="-35" dirty="0">
                <a:solidFill>
                  <a:srgbClr val="FFFFFF"/>
                </a:solidFill>
                <a:latin typeface="Segoe UI Semibold"/>
                <a:cs typeface="Segoe UI Semibold"/>
              </a:rPr>
              <a:t> </a:t>
            </a:r>
            <a:r>
              <a:rPr sz="1200" dirty="0">
                <a:solidFill>
                  <a:srgbClr val="FFFFFF"/>
                </a:solidFill>
                <a:latin typeface="Segoe UI"/>
                <a:cs typeface="Segoe UI"/>
              </a:rPr>
              <a:t>search</a:t>
            </a:r>
            <a:r>
              <a:rPr sz="1200" spc="-35" dirty="0">
                <a:solidFill>
                  <a:srgbClr val="FFFFFF"/>
                </a:solidFill>
                <a:latin typeface="Segoe UI"/>
                <a:cs typeface="Segoe UI"/>
              </a:rPr>
              <a:t> </a:t>
            </a:r>
            <a:r>
              <a:rPr sz="1200" dirty="0">
                <a:solidFill>
                  <a:srgbClr val="FFFFFF"/>
                </a:solidFill>
                <a:latin typeface="Segoe UI"/>
                <a:cs typeface="Segoe UI"/>
              </a:rPr>
              <a:t>through</a:t>
            </a:r>
            <a:r>
              <a:rPr sz="1200" spc="-60" dirty="0">
                <a:solidFill>
                  <a:srgbClr val="FFFFFF"/>
                </a:solidFill>
                <a:latin typeface="Segoe UI"/>
                <a:cs typeface="Segoe UI"/>
              </a:rPr>
              <a:t> </a:t>
            </a:r>
            <a:r>
              <a:rPr sz="1200" dirty="0">
                <a:solidFill>
                  <a:srgbClr val="FFFFFF"/>
                </a:solidFill>
                <a:latin typeface="Segoe UI"/>
                <a:cs typeface="Segoe UI"/>
              </a:rPr>
              <a:t>structured</a:t>
            </a:r>
            <a:r>
              <a:rPr sz="1200" spc="-40" dirty="0">
                <a:solidFill>
                  <a:srgbClr val="FFFFFF"/>
                </a:solidFill>
                <a:latin typeface="Segoe UI"/>
                <a:cs typeface="Segoe UI"/>
              </a:rPr>
              <a:t> </a:t>
            </a:r>
            <a:r>
              <a:rPr sz="1200" dirty="0">
                <a:solidFill>
                  <a:srgbClr val="FFFFFF"/>
                </a:solidFill>
                <a:latin typeface="Segoe UI"/>
                <a:cs typeface="Segoe UI"/>
              </a:rPr>
              <a:t>&amp;</a:t>
            </a:r>
            <a:r>
              <a:rPr sz="1200" spc="-30" dirty="0">
                <a:solidFill>
                  <a:srgbClr val="FFFFFF"/>
                </a:solidFill>
                <a:latin typeface="Segoe UI"/>
                <a:cs typeface="Segoe UI"/>
              </a:rPr>
              <a:t> </a:t>
            </a:r>
            <a:r>
              <a:rPr sz="1200" spc="-10" dirty="0">
                <a:solidFill>
                  <a:srgbClr val="FFFFFF"/>
                </a:solidFill>
                <a:latin typeface="Segoe UI"/>
                <a:cs typeface="Segoe UI"/>
              </a:rPr>
              <a:t>unstructured</a:t>
            </a:r>
            <a:r>
              <a:rPr sz="1200" spc="-55" dirty="0">
                <a:solidFill>
                  <a:srgbClr val="FFFFFF"/>
                </a:solidFill>
                <a:latin typeface="Segoe UI"/>
                <a:cs typeface="Segoe UI"/>
              </a:rPr>
              <a:t> </a:t>
            </a:r>
            <a:r>
              <a:rPr sz="1200" dirty="0">
                <a:solidFill>
                  <a:srgbClr val="FFFFFF"/>
                </a:solidFill>
                <a:latin typeface="Segoe UI"/>
                <a:cs typeface="Segoe UI"/>
              </a:rPr>
              <a:t>documentation,</a:t>
            </a:r>
            <a:r>
              <a:rPr sz="1200" spc="-45" dirty="0">
                <a:solidFill>
                  <a:srgbClr val="FFFFFF"/>
                </a:solidFill>
                <a:latin typeface="Segoe UI"/>
                <a:cs typeface="Segoe UI"/>
              </a:rPr>
              <a:t> </a:t>
            </a:r>
            <a:r>
              <a:rPr sz="1200" dirty="0">
                <a:solidFill>
                  <a:srgbClr val="FFFFFF"/>
                </a:solidFill>
                <a:latin typeface="Segoe UI"/>
                <a:cs typeface="Segoe UI"/>
              </a:rPr>
              <a:t>generate</a:t>
            </a:r>
            <a:r>
              <a:rPr sz="1200" spc="-30" dirty="0">
                <a:solidFill>
                  <a:srgbClr val="FFFFFF"/>
                </a:solidFill>
                <a:latin typeface="Segoe UI"/>
                <a:cs typeface="Segoe UI"/>
              </a:rPr>
              <a:t> </a:t>
            </a:r>
            <a:r>
              <a:rPr sz="1200" dirty="0">
                <a:solidFill>
                  <a:srgbClr val="FFFFFF"/>
                </a:solidFill>
                <a:latin typeface="Segoe UI"/>
                <a:cs typeface="Segoe UI"/>
              </a:rPr>
              <a:t>code</a:t>
            </a:r>
            <a:r>
              <a:rPr sz="1200" spc="-30" dirty="0">
                <a:solidFill>
                  <a:srgbClr val="FFFFFF"/>
                </a:solidFill>
                <a:latin typeface="Segoe UI"/>
                <a:cs typeface="Segoe UI"/>
              </a:rPr>
              <a:t> </a:t>
            </a:r>
            <a:r>
              <a:rPr sz="1200" dirty="0">
                <a:solidFill>
                  <a:srgbClr val="FFFFFF"/>
                </a:solidFill>
                <a:latin typeface="Segoe UI"/>
                <a:cs typeface="Segoe UI"/>
              </a:rPr>
              <a:t>to</a:t>
            </a:r>
            <a:r>
              <a:rPr sz="1200" spc="-25" dirty="0">
                <a:solidFill>
                  <a:srgbClr val="FFFFFF"/>
                </a:solidFill>
                <a:latin typeface="Segoe UI"/>
                <a:cs typeface="Segoe UI"/>
              </a:rPr>
              <a:t> </a:t>
            </a:r>
            <a:r>
              <a:rPr sz="1200" dirty="0">
                <a:solidFill>
                  <a:srgbClr val="FFFFFF"/>
                </a:solidFill>
                <a:latin typeface="Segoe UI"/>
                <a:cs typeface="Segoe UI"/>
              </a:rPr>
              <a:t>query</a:t>
            </a:r>
            <a:r>
              <a:rPr sz="1200" spc="-45" dirty="0">
                <a:solidFill>
                  <a:srgbClr val="FFFFFF"/>
                </a:solidFill>
                <a:latin typeface="Segoe UI"/>
                <a:cs typeface="Segoe UI"/>
              </a:rPr>
              <a:t> </a:t>
            </a:r>
            <a:r>
              <a:rPr sz="1200" dirty="0">
                <a:solidFill>
                  <a:srgbClr val="FFFFFF"/>
                </a:solidFill>
                <a:latin typeface="Segoe UI"/>
                <a:cs typeface="Segoe UI"/>
              </a:rPr>
              <a:t>data</a:t>
            </a:r>
            <a:r>
              <a:rPr sz="1200" spc="-15" dirty="0">
                <a:solidFill>
                  <a:srgbClr val="FFFFFF"/>
                </a:solidFill>
                <a:latin typeface="Segoe UI"/>
                <a:cs typeface="Segoe UI"/>
              </a:rPr>
              <a:t> </a:t>
            </a:r>
            <a:r>
              <a:rPr sz="1200" dirty="0">
                <a:solidFill>
                  <a:srgbClr val="FFFFFF"/>
                </a:solidFill>
                <a:latin typeface="Segoe UI"/>
                <a:cs typeface="Segoe UI"/>
              </a:rPr>
              <a:t>models,</a:t>
            </a:r>
            <a:r>
              <a:rPr sz="1200" spc="-15" dirty="0">
                <a:solidFill>
                  <a:srgbClr val="FFFFFF"/>
                </a:solidFill>
                <a:latin typeface="Segoe UI"/>
                <a:cs typeface="Segoe UI"/>
              </a:rPr>
              <a:t> </a:t>
            </a:r>
            <a:r>
              <a:rPr sz="1200" dirty="0">
                <a:solidFill>
                  <a:srgbClr val="FFFFFF"/>
                </a:solidFill>
                <a:latin typeface="Segoe UI"/>
                <a:cs typeface="Segoe UI"/>
              </a:rPr>
              <a:t>content</a:t>
            </a:r>
            <a:r>
              <a:rPr sz="1200" spc="-50" dirty="0">
                <a:solidFill>
                  <a:srgbClr val="FFFFFF"/>
                </a:solidFill>
                <a:latin typeface="Segoe UI"/>
                <a:cs typeface="Segoe UI"/>
              </a:rPr>
              <a:t> </a:t>
            </a:r>
            <a:r>
              <a:rPr sz="1200" spc="-10" dirty="0">
                <a:solidFill>
                  <a:srgbClr val="FFFFFF"/>
                </a:solidFill>
                <a:latin typeface="Segoe UI"/>
                <a:cs typeface="Segoe UI"/>
              </a:rPr>
              <a:t>generation</a:t>
            </a:r>
            <a:endParaRPr sz="1200">
              <a:latin typeface="Segoe UI"/>
              <a:cs typeface="Segoe UI"/>
            </a:endParaRPr>
          </a:p>
        </p:txBody>
      </p:sp>
      <p:pic>
        <p:nvPicPr>
          <p:cNvPr id="27" name="object 27"/>
          <p:cNvPicPr/>
          <p:nvPr/>
        </p:nvPicPr>
        <p:blipFill>
          <a:blip r:embed="rId11" cstate="print"/>
          <a:stretch>
            <a:fillRect/>
          </a:stretch>
        </p:blipFill>
        <p:spPr>
          <a:xfrm>
            <a:off x="3639439" y="1088136"/>
            <a:ext cx="4930902" cy="3445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3F7EC-00DF-3FF6-8EBF-A0F1233E5EE7}"/>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B46136D5-C741-1C68-45C0-CAF809CB93AC}"/>
              </a:ext>
            </a:extLst>
          </p:cNvPr>
          <p:cNvPicPr/>
          <p:nvPr/>
        </p:nvPicPr>
        <p:blipFill>
          <a:blip r:embed="rId2" cstate="print"/>
          <a:stretch>
            <a:fillRect/>
          </a:stretch>
        </p:blipFill>
        <p:spPr>
          <a:xfrm>
            <a:off x="593178" y="563752"/>
            <a:ext cx="3816769" cy="446024"/>
          </a:xfrm>
          <a:prstGeom prst="rect">
            <a:avLst/>
          </a:prstGeom>
        </p:spPr>
      </p:pic>
      <p:sp>
        <p:nvSpPr>
          <p:cNvPr id="3" name="object 3">
            <a:extLst>
              <a:ext uri="{FF2B5EF4-FFF2-40B4-BE49-F238E27FC236}">
                <a16:creationId xmlns:a16="http://schemas.microsoft.com/office/drawing/2014/main" id="{5AC0350E-62FF-26EA-BC40-C102E4E2F02C}"/>
              </a:ext>
            </a:extLst>
          </p:cNvPr>
          <p:cNvSpPr txBox="1"/>
          <p:nvPr/>
        </p:nvSpPr>
        <p:spPr>
          <a:xfrm>
            <a:off x="1028801" y="1332759"/>
            <a:ext cx="5897245" cy="3837304"/>
          </a:xfrm>
          <a:prstGeom prst="rect">
            <a:avLst/>
          </a:prstGeom>
        </p:spPr>
        <p:txBody>
          <a:bodyPr vert="horz" wrap="square" lIns="0" tIns="88900" rIns="0" bIns="0" rtlCol="0">
            <a:spAutoFit/>
          </a:bodyPr>
          <a:lstStyle/>
          <a:p>
            <a:pPr marL="297815" indent="-285115">
              <a:lnSpc>
                <a:spcPct val="100000"/>
              </a:lnSpc>
              <a:spcBef>
                <a:spcPts val="700"/>
              </a:spcBef>
              <a:buClr>
                <a:srgbClr val="FFFFFF"/>
              </a:buClr>
              <a:buSzPct val="90000"/>
              <a:buFont typeface="Courier New"/>
              <a:buChar char="o"/>
              <a:tabLst>
                <a:tab pos="297815" algn="l"/>
              </a:tabLst>
            </a:pPr>
            <a:r>
              <a:rPr sz="2000" dirty="0">
                <a:solidFill>
                  <a:srgbClr val="FFFFFF"/>
                </a:solidFill>
                <a:latin typeface="Calibri"/>
                <a:cs typeface="Calibri"/>
              </a:rPr>
              <a:t>Security</a:t>
            </a:r>
            <a:r>
              <a:rPr sz="2000" spc="-25" dirty="0">
                <a:solidFill>
                  <a:srgbClr val="FFFFFF"/>
                </a:solidFill>
                <a:latin typeface="Calibri"/>
                <a:cs typeface="Calibri"/>
              </a:rPr>
              <a:t> </a:t>
            </a:r>
            <a:r>
              <a:rPr sz="2000" dirty="0">
                <a:solidFill>
                  <a:srgbClr val="FFFFFF"/>
                </a:solidFill>
                <a:latin typeface="Calibri"/>
                <a:cs typeface="Calibri"/>
              </a:rPr>
              <a:t>–</a:t>
            </a:r>
            <a:r>
              <a:rPr sz="2000" spc="-5" dirty="0">
                <a:solidFill>
                  <a:srgbClr val="FFFFFF"/>
                </a:solidFill>
                <a:latin typeface="Calibri"/>
                <a:cs typeface="Calibri"/>
              </a:rPr>
              <a:t> </a:t>
            </a:r>
            <a:r>
              <a:rPr sz="2000" dirty="0">
                <a:solidFill>
                  <a:srgbClr val="FFFFFF"/>
                </a:solidFill>
                <a:latin typeface="Calibri"/>
                <a:cs typeface="Calibri"/>
              </a:rPr>
              <a:t>AAD</a:t>
            </a:r>
            <a:r>
              <a:rPr sz="2000" spc="-15" dirty="0">
                <a:solidFill>
                  <a:srgbClr val="FFFFFF"/>
                </a:solidFill>
                <a:latin typeface="Calibri"/>
                <a:cs typeface="Calibri"/>
              </a:rPr>
              <a:t> </a:t>
            </a:r>
            <a:r>
              <a:rPr sz="2000" spc="-20" dirty="0">
                <a:solidFill>
                  <a:srgbClr val="FFFFFF"/>
                </a:solidFill>
                <a:latin typeface="Calibri"/>
                <a:cs typeface="Calibri"/>
              </a:rPr>
              <a:t>RBAC</a:t>
            </a:r>
            <a:endParaRPr sz="2000">
              <a:latin typeface="Calibri"/>
              <a:cs typeface="Calibri"/>
            </a:endParaRPr>
          </a:p>
          <a:p>
            <a:pPr marL="298450" indent="-285750">
              <a:lnSpc>
                <a:spcPct val="100000"/>
              </a:lnSpc>
              <a:spcBef>
                <a:spcPts val="605"/>
              </a:spcBef>
              <a:buSzPct val="90000"/>
              <a:buFont typeface="Courier New"/>
              <a:buChar char="o"/>
              <a:tabLst>
                <a:tab pos="298450" algn="l"/>
              </a:tabLst>
            </a:pPr>
            <a:r>
              <a:rPr sz="2000" dirty="0">
                <a:solidFill>
                  <a:srgbClr val="FFFFFF"/>
                </a:solidFill>
                <a:latin typeface="Calibri"/>
                <a:cs typeface="Calibri"/>
              </a:rPr>
              <a:t>Security</a:t>
            </a:r>
            <a:r>
              <a:rPr sz="2000" spc="-60" dirty="0">
                <a:solidFill>
                  <a:srgbClr val="FFFFFF"/>
                </a:solidFill>
                <a:latin typeface="Calibri"/>
                <a:cs typeface="Calibri"/>
              </a:rPr>
              <a:t> </a:t>
            </a:r>
            <a:r>
              <a:rPr sz="2000" dirty="0">
                <a:solidFill>
                  <a:srgbClr val="FFFFFF"/>
                </a:solidFill>
                <a:latin typeface="Calibri"/>
                <a:cs typeface="Calibri"/>
              </a:rPr>
              <a:t>–</a:t>
            </a:r>
            <a:r>
              <a:rPr sz="2000" spc="-55" dirty="0">
                <a:solidFill>
                  <a:srgbClr val="FFFFFF"/>
                </a:solidFill>
                <a:latin typeface="Calibri"/>
                <a:cs typeface="Calibri"/>
              </a:rPr>
              <a:t> </a:t>
            </a:r>
            <a:r>
              <a:rPr sz="2000" dirty="0">
                <a:solidFill>
                  <a:srgbClr val="FFFFFF"/>
                </a:solidFill>
                <a:latin typeface="Calibri"/>
                <a:cs typeface="Calibri"/>
              </a:rPr>
              <a:t>secure</a:t>
            </a:r>
            <a:r>
              <a:rPr sz="2000" spc="-55" dirty="0">
                <a:solidFill>
                  <a:srgbClr val="FFFFFF"/>
                </a:solidFill>
                <a:latin typeface="Calibri"/>
                <a:cs typeface="Calibri"/>
              </a:rPr>
              <a:t> </a:t>
            </a:r>
            <a:r>
              <a:rPr sz="2000" dirty="0">
                <a:solidFill>
                  <a:srgbClr val="FFFFFF"/>
                </a:solidFill>
                <a:latin typeface="Calibri"/>
                <a:cs typeface="Calibri"/>
              </a:rPr>
              <a:t>access</a:t>
            </a:r>
            <a:r>
              <a:rPr sz="2000" spc="-55" dirty="0">
                <a:solidFill>
                  <a:srgbClr val="FFFFFF"/>
                </a:solidFill>
                <a:latin typeface="Calibri"/>
                <a:cs typeface="Calibri"/>
              </a:rPr>
              <a:t> </a:t>
            </a:r>
            <a:r>
              <a:rPr sz="2000" dirty="0">
                <a:solidFill>
                  <a:srgbClr val="FFFFFF"/>
                </a:solidFill>
                <a:latin typeface="Calibri"/>
                <a:cs typeface="Calibri"/>
              </a:rPr>
              <a:t>via</a:t>
            </a:r>
            <a:r>
              <a:rPr sz="2000" spc="-45" dirty="0">
                <a:solidFill>
                  <a:srgbClr val="FFFFFF"/>
                </a:solidFill>
                <a:latin typeface="Calibri"/>
                <a:cs typeface="Calibri"/>
              </a:rPr>
              <a:t> </a:t>
            </a:r>
            <a:r>
              <a:rPr sz="2000" dirty="0">
                <a:solidFill>
                  <a:srgbClr val="FFFFFF"/>
                </a:solidFill>
                <a:latin typeface="Calibri"/>
                <a:cs typeface="Calibri"/>
              </a:rPr>
              <a:t>Microsoft</a:t>
            </a:r>
            <a:r>
              <a:rPr sz="2000" spc="-55" dirty="0">
                <a:solidFill>
                  <a:srgbClr val="FFFFFF"/>
                </a:solidFill>
                <a:latin typeface="Calibri"/>
                <a:cs typeface="Calibri"/>
              </a:rPr>
              <a:t> </a:t>
            </a:r>
            <a:r>
              <a:rPr sz="2000" dirty="0">
                <a:solidFill>
                  <a:srgbClr val="FFFFFF"/>
                </a:solidFill>
                <a:latin typeface="Calibri"/>
                <a:cs typeface="Calibri"/>
              </a:rPr>
              <a:t>private</a:t>
            </a:r>
            <a:r>
              <a:rPr sz="2000" spc="-45" dirty="0">
                <a:solidFill>
                  <a:srgbClr val="FFFFFF"/>
                </a:solidFill>
                <a:latin typeface="Calibri"/>
                <a:cs typeface="Calibri"/>
              </a:rPr>
              <a:t> </a:t>
            </a:r>
            <a:r>
              <a:rPr sz="2000" spc="-10" dirty="0">
                <a:solidFill>
                  <a:srgbClr val="FFFFFF"/>
                </a:solidFill>
                <a:latin typeface="Calibri"/>
                <a:cs typeface="Calibri"/>
              </a:rPr>
              <a:t>network</a:t>
            </a:r>
            <a:endParaRPr sz="2000">
              <a:latin typeface="Calibri"/>
              <a:cs typeface="Calibri"/>
            </a:endParaRPr>
          </a:p>
          <a:p>
            <a:pPr>
              <a:lnSpc>
                <a:spcPct val="100000"/>
              </a:lnSpc>
              <a:spcBef>
                <a:spcPts val="1155"/>
              </a:spcBef>
              <a:buClr>
                <a:srgbClr val="FFFFFF"/>
              </a:buClr>
              <a:buFont typeface="Courier New"/>
              <a:buChar char="o"/>
            </a:pPr>
            <a:endParaRPr sz="2000">
              <a:latin typeface="Calibri"/>
              <a:cs typeface="Calibri"/>
            </a:endParaRPr>
          </a:p>
          <a:p>
            <a:pPr marL="298450" indent="-285750">
              <a:lnSpc>
                <a:spcPct val="100000"/>
              </a:lnSpc>
              <a:spcBef>
                <a:spcPts val="5"/>
              </a:spcBef>
              <a:buSzPct val="90000"/>
              <a:buFont typeface="Courier New"/>
              <a:buChar char="o"/>
              <a:tabLst>
                <a:tab pos="298450" algn="l"/>
              </a:tabLst>
            </a:pPr>
            <a:r>
              <a:rPr sz="2000" dirty="0">
                <a:solidFill>
                  <a:srgbClr val="FFFFFF"/>
                </a:solidFill>
                <a:latin typeface="Calibri"/>
                <a:cs typeface="Calibri"/>
              </a:rPr>
              <a:t>Latency</a:t>
            </a:r>
            <a:r>
              <a:rPr sz="2000" spc="-35" dirty="0">
                <a:solidFill>
                  <a:srgbClr val="FFFFFF"/>
                </a:solidFill>
                <a:latin typeface="Calibri"/>
                <a:cs typeface="Calibri"/>
              </a:rPr>
              <a:t> </a:t>
            </a:r>
            <a:r>
              <a:rPr sz="2000" dirty="0">
                <a:solidFill>
                  <a:srgbClr val="FFFFFF"/>
                </a:solidFill>
                <a:latin typeface="Calibri"/>
                <a:cs typeface="Calibri"/>
              </a:rPr>
              <a:t>-</a:t>
            </a:r>
            <a:r>
              <a:rPr sz="2000" spc="-30" dirty="0">
                <a:solidFill>
                  <a:srgbClr val="FFFFFF"/>
                </a:solidFill>
                <a:latin typeface="Calibri"/>
                <a:cs typeface="Calibri"/>
              </a:rPr>
              <a:t> </a:t>
            </a:r>
            <a:r>
              <a:rPr sz="2000" dirty="0">
                <a:solidFill>
                  <a:srgbClr val="FFFFFF"/>
                </a:solidFill>
                <a:latin typeface="Calibri"/>
                <a:cs typeface="Calibri"/>
              </a:rPr>
              <a:t>DC</a:t>
            </a:r>
            <a:r>
              <a:rPr sz="2000" spc="-55" dirty="0">
                <a:solidFill>
                  <a:srgbClr val="FFFFFF"/>
                </a:solidFill>
                <a:latin typeface="Calibri"/>
                <a:cs typeface="Calibri"/>
              </a:rPr>
              <a:t> </a:t>
            </a:r>
            <a:r>
              <a:rPr sz="2000" spc="-10" dirty="0">
                <a:solidFill>
                  <a:srgbClr val="FFFFFF"/>
                </a:solidFill>
                <a:latin typeface="Calibri"/>
                <a:cs typeface="Calibri"/>
              </a:rPr>
              <a:t>location</a:t>
            </a:r>
            <a:endParaRPr sz="2000">
              <a:latin typeface="Calibri"/>
              <a:cs typeface="Calibri"/>
            </a:endParaRPr>
          </a:p>
          <a:p>
            <a:pPr>
              <a:lnSpc>
                <a:spcPct val="100000"/>
              </a:lnSpc>
              <a:spcBef>
                <a:spcPts val="1160"/>
              </a:spcBef>
              <a:buClr>
                <a:srgbClr val="FFFFFF"/>
              </a:buClr>
              <a:buFont typeface="Courier New"/>
              <a:buChar char="o"/>
            </a:pPr>
            <a:endParaRPr sz="2000">
              <a:latin typeface="Calibri"/>
              <a:cs typeface="Calibri"/>
            </a:endParaRPr>
          </a:p>
          <a:p>
            <a:pPr marL="298450" indent="-285750">
              <a:lnSpc>
                <a:spcPct val="100000"/>
              </a:lnSpc>
              <a:buSzPct val="90000"/>
              <a:buFont typeface="Courier New"/>
              <a:buChar char="o"/>
              <a:tabLst>
                <a:tab pos="298450" algn="l"/>
              </a:tabLst>
            </a:pPr>
            <a:r>
              <a:rPr sz="2000" spc="-10" dirty="0">
                <a:solidFill>
                  <a:srgbClr val="FFFFFF"/>
                </a:solidFill>
                <a:latin typeface="Calibri"/>
                <a:cs typeface="Calibri"/>
              </a:rPr>
              <a:t>Privacy/compliance</a:t>
            </a:r>
            <a:r>
              <a:rPr sz="2000" spc="-35" dirty="0">
                <a:solidFill>
                  <a:srgbClr val="FFFFFF"/>
                </a:solidFill>
                <a:latin typeface="Calibri"/>
                <a:cs typeface="Calibri"/>
              </a:rPr>
              <a:t> </a:t>
            </a:r>
            <a:r>
              <a:rPr sz="2000" dirty="0">
                <a:solidFill>
                  <a:srgbClr val="FFFFFF"/>
                </a:solidFill>
                <a:latin typeface="Calibri"/>
                <a:cs typeface="Calibri"/>
              </a:rPr>
              <a:t>–</a:t>
            </a:r>
            <a:r>
              <a:rPr sz="2000" spc="-20" dirty="0">
                <a:solidFill>
                  <a:srgbClr val="FFFFFF"/>
                </a:solidFill>
                <a:latin typeface="Calibri"/>
                <a:cs typeface="Calibri"/>
              </a:rPr>
              <a:t> </a:t>
            </a:r>
            <a:r>
              <a:rPr sz="2000" dirty="0">
                <a:solidFill>
                  <a:srgbClr val="FFFFFF"/>
                </a:solidFill>
                <a:latin typeface="Calibri"/>
                <a:cs typeface="Calibri"/>
              </a:rPr>
              <a:t>opt</a:t>
            </a:r>
            <a:r>
              <a:rPr sz="2000" spc="-35" dirty="0">
                <a:solidFill>
                  <a:srgbClr val="FFFFFF"/>
                </a:solidFill>
                <a:latin typeface="Calibri"/>
                <a:cs typeface="Calibri"/>
              </a:rPr>
              <a:t> </a:t>
            </a:r>
            <a:r>
              <a:rPr sz="2000" dirty="0">
                <a:solidFill>
                  <a:srgbClr val="FFFFFF"/>
                </a:solidFill>
                <a:latin typeface="Calibri"/>
                <a:cs typeface="Calibri"/>
              </a:rPr>
              <a:t>out</a:t>
            </a:r>
            <a:r>
              <a:rPr sz="2000" spc="-40" dirty="0">
                <a:solidFill>
                  <a:srgbClr val="FFFFFF"/>
                </a:solidFill>
                <a:latin typeface="Calibri"/>
                <a:cs typeface="Calibri"/>
              </a:rPr>
              <a:t> </a:t>
            </a:r>
            <a:r>
              <a:rPr sz="2000" dirty="0">
                <a:solidFill>
                  <a:srgbClr val="FFFFFF"/>
                </a:solidFill>
                <a:latin typeface="Calibri"/>
                <a:cs typeface="Calibri"/>
              </a:rPr>
              <a:t>from</a:t>
            </a:r>
            <a:r>
              <a:rPr sz="2000" spc="-20" dirty="0">
                <a:solidFill>
                  <a:srgbClr val="FFFFFF"/>
                </a:solidFill>
                <a:latin typeface="Calibri"/>
                <a:cs typeface="Calibri"/>
              </a:rPr>
              <a:t> </a:t>
            </a:r>
            <a:r>
              <a:rPr sz="2000" dirty="0">
                <a:solidFill>
                  <a:srgbClr val="FFFFFF"/>
                </a:solidFill>
                <a:latin typeface="Calibri"/>
                <a:cs typeface="Calibri"/>
              </a:rPr>
              <a:t>data</a:t>
            </a:r>
            <a:r>
              <a:rPr sz="2000" spc="-25" dirty="0">
                <a:solidFill>
                  <a:srgbClr val="FFFFFF"/>
                </a:solidFill>
                <a:latin typeface="Calibri"/>
                <a:cs typeface="Calibri"/>
              </a:rPr>
              <a:t> </a:t>
            </a:r>
            <a:r>
              <a:rPr sz="2000" dirty="0">
                <a:solidFill>
                  <a:srgbClr val="FFFFFF"/>
                </a:solidFill>
                <a:latin typeface="Calibri"/>
                <a:cs typeface="Calibri"/>
              </a:rPr>
              <a:t>being</a:t>
            </a:r>
            <a:r>
              <a:rPr sz="2000" spc="-25" dirty="0">
                <a:solidFill>
                  <a:srgbClr val="FFFFFF"/>
                </a:solidFill>
                <a:latin typeface="Calibri"/>
                <a:cs typeface="Calibri"/>
              </a:rPr>
              <a:t> </a:t>
            </a:r>
            <a:r>
              <a:rPr sz="2000" spc="-10" dirty="0">
                <a:solidFill>
                  <a:srgbClr val="FFFFFF"/>
                </a:solidFill>
                <a:latin typeface="Calibri"/>
                <a:cs typeface="Calibri"/>
              </a:rPr>
              <a:t>stored</a:t>
            </a:r>
            <a:endParaRPr sz="2000">
              <a:latin typeface="Calibri"/>
              <a:cs typeface="Calibri"/>
            </a:endParaRPr>
          </a:p>
          <a:p>
            <a:pPr marL="298450" indent="-285750">
              <a:lnSpc>
                <a:spcPct val="100000"/>
              </a:lnSpc>
              <a:spcBef>
                <a:spcPts val="600"/>
              </a:spcBef>
              <a:buSzPct val="90000"/>
              <a:buFont typeface="Courier New"/>
              <a:buChar char="o"/>
              <a:tabLst>
                <a:tab pos="298450" algn="l"/>
              </a:tabLst>
            </a:pPr>
            <a:r>
              <a:rPr sz="2000" spc="-10" dirty="0">
                <a:solidFill>
                  <a:srgbClr val="FFFFFF"/>
                </a:solidFill>
                <a:latin typeface="Calibri"/>
                <a:cs typeface="Calibri"/>
              </a:rPr>
              <a:t>Privacy/compliance</a:t>
            </a:r>
            <a:r>
              <a:rPr sz="2000" spc="-40" dirty="0">
                <a:solidFill>
                  <a:srgbClr val="FFFFFF"/>
                </a:solidFill>
                <a:latin typeface="Calibri"/>
                <a:cs typeface="Calibri"/>
              </a:rPr>
              <a:t> </a:t>
            </a:r>
            <a:r>
              <a:rPr sz="2000" dirty="0">
                <a:solidFill>
                  <a:srgbClr val="FFFFFF"/>
                </a:solidFill>
                <a:latin typeface="Calibri"/>
                <a:cs typeface="Calibri"/>
              </a:rPr>
              <a:t>–</a:t>
            </a:r>
            <a:r>
              <a:rPr sz="2000" spc="-25" dirty="0">
                <a:solidFill>
                  <a:srgbClr val="FFFFFF"/>
                </a:solidFill>
                <a:latin typeface="Calibri"/>
                <a:cs typeface="Calibri"/>
              </a:rPr>
              <a:t> </a:t>
            </a:r>
            <a:r>
              <a:rPr sz="2000" dirty="0">
                <a:solidFill>
                  <a:srgbClr val="FFFFFF"/>
                </a:solidFill>
                <a:latin typeface="Calibri"/>
                <a:cs typeface="Calibri"/>
              </a:rPr>
              <a:t>Azure</a:t>
            </a:r>
            <a:r>
              <a:rPr sz="2000" spc="-40" dirty="0">
                <a:solidFill>
                  <a:srgbClr val="FFFFFF"/>
                </a:solidFill>
                <a:latin typeface="Calibri"/>
                <a:cs typeface="Calibri"/>
              </a:rPr>
              <a:t> </a:t>
            </a:r>
            <a:r>
              <a:rPr sz="2000" dirty="0">
                <a:solidFill>
                  <a:srgbClr val="FFFFFF"/>
                </a:solidFill>
                <a:latin typeface="Calibri"/>
                <a:cs typeface="Calibri"/>
              </a:rPr>
              <a:t>compliance</a:t>
            </a:r>
            <a:r>
              <a:rPr sz="2000" spc="-35" dirty="0">
                <a:solidFill>
                  <a:srgbClr val="FFFFFF"/>
                </a:solidFill>
                <a:latin typeface="Calibri"/>
                <a:cs typeface="Calibri"/>
              </a:rPr>
              <a:t> </a:t>
            </a:r>
            <a:r>
              <a:rPr sz="2000" spc="-10" dirty="0">
                <a:solidFill>
                  <a:srgbClr val="FFFFFF"/>
                </a:solidFill>
                <a:latin typeface="Calibri"/>
                <a:cs typeface="Calibri"/>
              </a:rPr>
              <a:t>certifications</a:t>
            </a:r>
            <a:endParaRPr sz="2000">
              <a:latin typeface="Calibri"/>
              <a:cs typeface="Calibri"/>
            </a:endParaRPr>
          </a:p>
          <a:p>
            <a:pPr>
              <a:lnSpc>
                <a:spcPct val="100000"/>
              </a:lnSpc>
              <a:spcBef>
                <a:spcPts val="1160"/>
              </a:spcBef>
              <a:buClr>
                <a:srgbClr val="FFFFFF"/>
              </a:buClr>
              <a:buFont typeface="Courier New"/>
              <a:buChar char="o"/>
            </a:pPr>
            <a:endParaRPr sz="2000">
              <a:latin typeface="Calibri"/>
              <a:cs typeface="Calibri"/>
            </a:endParaRPr>
          </a:p>
          <a:p>
            <a:pPr marL="298450" indent="-285750">
              <a:lnSpc>
                <a:spcPct val="100000"/>
              </a:lnSpc>
              <a:buSzPct val="90000"/>
              <a:buFont typeface="Courier New"/>
              <a:buChar char="o"/>
              <a:tabLst>
                <a:tab pos="298450" algn="l"/>
              </a:tabLst>
            </a:pPr>
            <a:r>
              <a:rPr sz="2000" dirty="0">
                <a:solidFill>
                  <a:srgbClr val="FFFFFF"/>
                </a:solidFill>
                <a:latin typeface="Calibri"/>
                <a:cs typeface="Calibri"/>
              </a:rPr>
              <a:t>Monitoring</a:t>
            </a:r>
            <a:r>
              <a:rPr sz="2000" spc="-60" dirty="0">
                <a:solidFill>
                  <a:srgbClr val="FFFFFF"/>
                </a:solidFill>
                <a:latin typeface="Calibri"/>
                <a:cs typeface="Calibri"/>
              </a:rPr>
              <a:t> </a:t>
            </a:r>
            <a:r>
              <a:rPr sz="2000" dirty="0">
                <a:solidFill>
                  <a:srgbClr val="FFFFFF"/>
                </a:solidFill>
                <a:latin typeface="Calibri"/>
                <a:cs typeface="Calibri"/>
              </a:rPr>
              <a:t>–</a:t>
            </a:r>
            <a:r>
              <a:rPr sz="2000" spc="-45" dirty="0">
                <a:solidFill>
                  <a:srgbClr val="FFFFFF"/>
                </a:solidFill>
                <a:latin typeface="Calibri"/>
                <a:cs typeface="Calibri"/>
              </a:rPr>
              <a:t> </a:t>
            </a:r>
            <a:r>
              <a:rPr sz="2000" spc="-10" dirty="0">
                <a:solidFill>
                  <a:srgbClr val="FFFFFF"/>
                </a:solidFill>
                <a:latin typeface="Calibri"/>
                <a:cs typeface="Calibri"/>
              </a:rPr>
              <a:t>integrates</a:t>
            </a:r>
            <a:r>
              <a:rPr sz="2000" spc="-30" dirty="0">
                <a:solidFill>
                  <a:srgbClr val="FFFFFF"/>
                </a:solidFill>
                <a:latin typeface="Calibri"/>
                <a:cs typeface="Calibri"/>
              </a:rPr>
              <a:t> </a:t>
            </a:r>
            <a:r>
              <a:rPr sz="2000" dirty="0">
                <a:solidFill>
                  <a:srgbClr val="FFFFFF"/>
                </a:solidFill>
                <a:latin typeface="Calibri"/>
                <a:cs typeface="Calibri"/>
              </a:rPr>
              <a:t>with</a:t>
            </a:r>
            <a:r>
              <a:rPr sz="2000" spc="-45" dirty="0">
                <a:solidFill>
                  <a:srgbClr val="FFFFFF"/>
                </a:solidFill>
                <a:latin typeface="Calibri"/>
                <a:cs typeface="Calibri"/>
              </a:rPr>
              <a:t> </a:t>
            </a:r>
            <a:r>
              <a:rPr sz="2000" dirty="0">
                <a:solidFill>
                  <a:srgbClr val="FFFFFF"/>
                </a:solidFill>
                <a:latin typeface="Calibri"/>
                <a:cs typeface="Calibri"/>
              </a:rPr>
              <a:t>Azure</a:t>
            </a:r>
            <a:r>
              <a:rPr sz="2000" spc="-55" dirty="0">
                <a:solidFill>
                  <a:srgbClr val="FFFFFF"/>
                </a:solidFill>
                <a:latin typeface="Calibri"/>
                <a:cs typeface="Calibri"/>
              </a:rPr>
              <a:t> </a:t>
            </a:r>
            <a:r>
              <a:rPr sz="2000" spc="-10" dirty="0">
                <a:solidFill>
                  <a:srgbClr val="FFFFFF"/>
                </a:solidFill>
                <a:latin typeface="Calibri"/>
                <a:cs typeface="Calibri"/>
              </a:rPr>
              <a:t>Monitor</a:t>
            </a:r>
            <a:endParaRPr sz="2000">
              <a:latin typeface="Calibri"/>
              <a:cs typeface="Calibri"/>
            </a:endParaRPr>
          </a:p>
          <a:p>
            <a:pPr marL="298450" indent="-285750">
              <a:lnSpc>
                <a:spcPct val="100000"/>
              </a:lnSpc>
              <a:spcBef>
                <a:spcPts val="600"/>
              </a:spcBef>
              <a:buSzPct val="90000"/>
              <a:buFont typeface="Courier New"/>
              <a:buChar char="o"/>
              <a:tabLst>
                <a:tab pos="298450" algn="l"/>
              </a:tabLst>
            </a:pPr>
            <a:r>
              <a:rPr sz="2000" dirty="0">
                <a:solidFill>
                  <a:srgbClr val="FFFFFF"/>
                </a:solidFill>
                <a:latin typeface="Calibri"/>
                <a:cs typeface="Calibri"/>
              </a:rPr>
              <a:t>Harmful</a:t>
            </a:r>
            <a:r>
              <a:rPr sz="2000" spc="-60" dirty="0">
                <a:solidFill>
                  <a:srgbClr val="FFFFFF"/>
                </a:solidFill>
                <a:latin typeface="Calibri"/>
                <a:cs typeface="Calibri"/>
              </a:rPr>
              <a:t> </a:t>
            </a:r>
            <a:r>
              <a:rPr sz="2000" spc="-10" dirty="0">
                <a:solidFill>
                  <a:srgbClr val="FFFFFF"/>
                </a:solidFill>
                <a:latin typeface="Calibri"/>
                <a:cs typeface="Calibri"/>
              </a:rPr>
              <a:t>content</a:t>
            </a:r>
            <a:r>
              <a:rPr sz="2000" spc="-75" dirty="0">
                <a:solidFill>
                  <a:srgbClr val="FFFFFF"/>
                </a:solidFill>
                <a:latin typeface="Calibri"/>
                <a:cs typeface="Calibri"/>
              </a:rPr>
              <a:t> </a:t>
            </a:r>
            <a:r>
              <a:rPr sz="2000" spc="-10" dirty="0">
                <a:solidFill>
                  <a:srgbClr val="FFFFFF"/>
                </a:solidFill>
                <a:latin typeface="Calibri"/>
                <a:cs typeface="Calibri"/>
              </a:rPr>
              <a:t>filtering</a:t>
            </a:r>
            <a:endParaRPr sz="2000">
              <a:latin typeface="Calibri"/>
              <a:cs typeface="Calibri"/>
            </a:endParaRPr>
          </a:p>
        </p:txBody>
      </p:sp>
    </p:spTree>
    <p:extLst>
      <p:ext uri="{BB962C8B-B14F-4D97-AF65-F5344CB8AC3E}">
        <p14:creationId xmlns:p14="http://schemas.microsoft.com/office/powerpoint/2010/main" val="35659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AE0EA-C55F-9EF4-DA9C-6665849184AD}"/>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F77B3151-F5B2-2B19-67EE-2ADC1F145136}"/>
              </a:ext>
            </a:extLst>
          </p:cNvPr>
          <p:cNvPicPr/>
          <p:nvPr/>
        </p:nvPicPr>
        <p:blipFill>
          <a:blip r:embed="rId2" cstate="print"/>
          <a:stretch>
            <a:fillRect/>
          </a:stretch>
        </p:blipFill>
        <p:spPr>
          <a:xfrm>
            <a:off x="593178" y="563752"/>
            <a:ext cx="3816769" cy="446024"/>
          </a:xfrm>
          <a:prstGeom prst="rect">
            <a:avLst/>
          </a:prstGeom>
        </p:spPr>
      </p:pic>
      <p:pic>
        <p:nvPicPr>
          <p:cNvPr id="12290" name="Picture 2" descr="Why use Azure OpenAI when you have OpenAI?">
            <a:extLst>
              <a:ext uri="{FF2B5EF4-FFF2-40B4-BE49-F238E27FC236}">
                <a16:creationId xmlns:a16="http://schemas.microsoft.com/office/drawing/2014/main" id="{0CF7C649-1989-FD99-DCFB-93B75D638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0897" y="1277871"/>
            <a:ext cx="6705600" cy="5532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093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4C381-A1FE-57F2-274C-217D2429DB1F}"/>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6E03641B-63F5-E40F-EB3B-42C0277D9DE3}"/>
              </a:ext>
            </a:extLst>
          </p:cNvPr>
          <p:cNvPicPr/>
          <p:nvPr/>
        </p:nvPicPr>
        <p:blipFill>
          <a:blip r:embed="rId2" cstate="print"/>
          <a:stretch>
            <a:fillRect/>
          </a:stretch>
        </p:blipFill>
        <p:spPr>
          <a:xfrm>
            <a:off x="593178" y="563752"/>
            <a:ext cx="3816769" cy="446024"/>
          </a:xfrm>
          <a:prstGeom prst="rect">
            <a:avLst/>
          </a:prstGeom>
        </p:spPr>
      </p:pic>
      <p:sp>
        <p:nvSpPr>
          <p:cNvPr id="3" name="object 3">
            <a:extLst>
              <a:ext uri="{FF2B5EF4-FFF2-40B4-BE49-F238E27FC236}">
                <a16:creationId xmlns:a16="http://schemas.microsoft.com/office/drawing/2014/main" id="{D81ABC00-4333-6B2F-EDAC-83A429C4B5B0}"/>
              </a:ext>
            </a:extLst>
          </p:cNvPr>
          <p:cNvSpPr txBox="1"/>
          <p:nvPr/>
        </p:nvSpPr>
        <p:spPr>
          <a:xfrm>
            <a:off x="1028801" y="1332759"/>
            <a:ext cx="5897245" cy="3837304"/>
          </a:xfrm>
          <a:prstGeom prst="rect">
            <a:avLst/>
          </a:prstGeom>
        </p:spPr>
        <p:txBody>
          <a:bodyPr vert="horz" wrap="square" lIns="0" tIns="88900" rIns="0" bIns="0" rtlCol="0">
            <a:spAutoFit/>
          </a:bodyPr>
          <a:lstStyle/>
          <a:p>
            <a:pPr marL="297815" indent="-285115">
              <a:lnSpc>
                <a:spcPct val="100000"/>
              </a:lnSpc>
              <a:spcBef>
                <a:spcPts val="700"/>
              </a:spcBef>
              <a:buClr>
                <a:srgbClr val="FFFFFF"/>
              </a:buClr>
              <a:buSzPct val="90000"/>
              <a:buFont typeface="Courier New"/>
              <a:buChar char="o"/>
              <a:tabLst>
                <a:tab pos="297815" algn="l"/>
              </a:tabLst>
            </a:pPr>
            <a:r>
              <a:rPr sz="2000" dirty="0">
                <a:solidFill>
                  <a:srgbClr val="FFFFFF"/>
                </a:solidFill>
                <a:latin typeface="Calibri"/>
                <a:cs typeface="Calibri"/>
              </a:rPr>
              <a:t>Security</a:t>
            </a:r>
            <a:r>
              <a:rPr sz="2000" spc="-25" dirty="0">
                <a:solidFill>
                  <a:srgbClr val="FFFFFF"/>
                </a:solidFill>
                <a:latin typeface="Calibri"/>
                <a:cs typeface="Calibri"/>
              </a:rPr>
              <a:t> </a:t>
            </a:r>
            <a:r>
              <a:rPr sz="2000" dirty="0">
                <a:solidFill>
                  <a:srgbClr val="FFFFFF"/>
                </a:solidFill>
                <a:latin typeface="Calibri"/>
                <a:cs typeface="Calibri"/>
              </a:rPr>
              <a:t>–</a:t>
            </a:r>
            <a:r>
              <a:rPr sz="2000" spc="-5" dirty="0">
                <a:solidFill>
                  <a:srgbClr val="FFFFFF"/>
                </a:solidFill>
                <a:latin typeface="Calibri"/>
                <a:cs typeface="Calibri"/>
              </a:rPr>
              <a:t> </a:t>
            </a:r>
            <a:r>
              <a:rPr sz="2000" dirty="0">
                <a:solidFill>
                  <a:srgbClr val="FFFFFF"/>
                </a:solidFill>
                <a:latin typeface="Calibri"/>
                <a:cs typeface="Calibri"/>
              </a:rPr>
              <a:t>AAD</a:t>
            </a:r>
            <a:r>
              <a:rPr sz="2000" spc="-15" dirty="0">
                <a:solidFill>
                  <a:srgbClr val="FFFFFF"/>
                </a:solidFill>
                <a:latin typeface="Calibri"/>
                <a:cs typeface="Calibri"/>
              </a:rPr>
              <a:t> </a:t>
            </a:r>
            <a:r>
              <a:rPr sz="2000" spc="-20" dirty="0">
                <a:solidFill>
                  <a:srgbClr val="FFFFFF"/>
                </a:solidFill>
                <a:latin typeface="Calibri"/>
                <a:cs typeface="Calibri"/>
              </a:rPr>
              <a:t>RBAC</a:t>
            </a:r>
            <a:endParaRPr sz="2000">
              <a:latin typeface="Calibri"/>
              <a:cs typeface="Calibri"/>
            </a:endParaRPr>
          </a:p>
          <a:p>
            <a:pPr marL="298450" indent="-285750">
              <a:lnSpc>
                <a:spcPct val="100000"/>
              </a:lnSpc>
              <a:spcBef>
                <a:spcPts val="605"/>
              </a:spcBef>
              <a:buSzPct val="90000"/>
              <a:buFont typeface="Courier New"/>
              <a:buChar char="o"/>
              <a:tabLst>
                <a:tab pos="298450" algn="l"/>
              </a:tabLst>
            </a:pPr>
            <a:r>
              <a:rPr sz="2000" dirty="0">
                <a:solidFill>
                  <a:srgbClr val="FFFFFF"/>
                </a:solidFill>
                <a:latin typeface="Calibri"/>
                <a:cs typeface="Calibri"/>
              </a:rPr>
              <a:t>Security</a:t>
            </a:r>
            <a:r>
              <a:rPr sz="2000" spc="-60" dirty="0">
                <a:solidFill>
                  <a:srgbClr val="FFFFFF"/>
                </a:solidFill>
                <a:latin typeface="Calibri"/>
                <a:cs typeface="Calibri"/>
              </a:rPr>
              <a:t> </a:t>
            </a:r>
            <a:r>
              <a:rPr sz="2000" dirty="0">
                <a:solidFill>
                  <a:srgbClr val="FFFFFF"/>
                </a:solidFill>
                <a:latin typeface="Calibri"/>
                <a:cs typeface="Calibri"/>
              </a:rPr>
              <a:t>–</a:t>
            </a:r>
            <a:r>
              <a:rPr sz="2000" spc="-55" dirty="0">
                <a:solidFill>
                  <a:srgbClr val="FFFFFF"/>
                </a:solidFill>
                <a:latin typeface="Calibri"/>
                <a:cs typeface="Calibri"/>
              </a:rPr>
              <a:t> </a:t>
            </a:r>
            <a:r>
              <a:rPr sz="2000" dirty="0">
                <a:solidFill>
                  <a:srgbClr val="FFFFFF"/>
                </a:solidFill>
                <a:latin typeface="Calibri"/>
                <a:cs typeface="Calibri"/>
              </a:rPr>
              <a:t>secure</a:t>
            </a:r>
            <a:r>
              <a:rPr sz="2000" spc="-55" dirty="0">
                <a:solidFill>
                  <a:srgbClr val="FFFFFF"/>
                </a:solidFill>
                <a:latin typeface="Calibri"/>
                <a:cs typeface="Calibri"/>
              </a:rPr>
              <a:t> </a:t>
            </a:r>
            <a:r>
              <a:rPr sz="2000" dirty="0">
                <a:solidFill>
                  <a:srgbClr val="FFFFFF"/>
                </a:solidFill>
                <a:latin typeface="Calibri"/>
                <a:cs typeface="Calibri"/>
              </a:rPr>
              <a:t>access</a:t>
            </a:r>
            <a:r>
              <a:rPr sz="2000" spc="-55" dirty="0">
                <a:solidFill>
                  <a:srgbClr val="FFFFFF"/>
                </a:solidFill>
                <a:latin typeface="Calibri"/>
                <a:cs typeface="Calibri"/>
              </a:rPr>
              <a:t> </a:t>
            </a:r>
            <a:r>
              <a:rPr sz="2000" dirty="0">
                <a:solidFill>
                  <a:srgbClr val="FFFFFF"/>
                </a:solidFill>
                <a:latin typeface="Calibri"/>
                <a:cs typeface="Calibri"/>
              </a:rPr>
              <a:t>via</a:t>
            </a:r>
            <a:r>
              <a:rPr sz="2000" spc="-45" dirty="0">
                <a:solidFill>
                  <a:srgbClr val="FFFFFF"/>
                </a:solidFill>
                <a:latin typeface="Calibri"/>
                <a:cs typeface="Calibri"/>
              </a:rPr>
              <a:t> </a:t>
            </a:r>
            <a:r>
              <a:rPr sz="2000" dirty="0">
                <a:solidFill>
                  <a:srgbClr val="FFFFFF"/>
                </a:solidFill>
                <a:latin typeface="Calibri"/>
                <a:cs typeface="Calibri"/>
              </a:rPr>
              <a:t>Microsoft</a:t>
            </a:r>
            <a:r>
              <a:rPr sz="2000" spc="-55" dirty="0">
                <a:solidFill>
                  <a:srgbClr val="FFFFFF"/>
                </a:solidFill>
                <a:latin typeface="Calibri"/>
                <a:cs typeface="Calibri"/>
              </a:rPr>
              <a:t> </a:t>
            </a:r>
            <a:r>
              <a:rPr sz="2000" dirty="0">
                <a:solidFill>
                  <a:srgbClr val="FFFFFF"/>
                </a:solidFill>
                <a:latin typeface="Calibri"/>
                <a:cs typeface="Calibri"/>
              </a:rPr>
              <a:t>private</a:t>
            </a:r>
            <a:r>
              <a:rPr sz="2000" spc="-45" dirty="0">
                <a:solidFill>
                  <a:srgbClr val="FFFFFF"/>
                </a:solidFill>
                <a:latin typeface="Calibri"/>
                <a:cs typeface="Calibri"/>
              </a:rPr>
              <a:t> </a:t>
            </a:r>
            <a:r>
              <a:rPr sz="2000" spc="-10" dirty="0">
                <a:solidFill>
                  <a:srgbClr val="FFFFFF"/>
                </a:solidFill>
                <a:latin typeface="Calibri"/>
                <a:cs typeface="Calibri"/>
              </a:rPr>
              <a:t>network</a:t>
            </a:r>
            <a:endParaRPr sz="2000">
              <a:latin typeface="Calibri"/>
              <a:cs typeface="Calibri"/>
            </a:endParaRPr>
          </a:p>
          <a:p>
            <a:pPr>
              <a:lnSpc>
                <a:spcPct val="100000"/>
              </a:lnSpc>
              <a:spcBef>
                <a:spcPts val="1155"/>
              </a:spcBef>
              <a:buClr>
                <a:srgbClr val="FFFFFF"/>
              </a:buClr>
              <a:buFont typeface="Courier New"/>
              <a:buChar char="o"/>
            </a:pPr>
            <a:endParaRPr sz="2000">
              <a:latin typeface="Calibri"/>
              <a:cs typeface="Calibri"/>
            </a:endParaRPr>
          </a:p>
          <a:p>
            <a:pPr marL="298450" indent="-285750">
              <a:lnSpc>
                <a:spcPct val="100000"/>
              </a:lnSpc>
              <a:spcBef>
                <a:spcPts val="5"/>
              </a:spcBef>
              <a:buSzPct val="90000"/>
              <a:buFont typeface="Courier New"/>
              <a:buChar char="o"/>
              <a:tabLst>
                <a:tab pos="298450" algn="l"/>
              </a:tabLst>
            </a:pPr>
            <a:r>
              <a:rPr sz="2000" dirty="0">
                <a:solidFill>
                  <a:srgbClr val="FFFFFF"/>
                </a:solidFill>
                <a:latin typeface="Calibri"/>
                <a:cs typeface="Calibri"/>
              </a:rPr>
              <a:t>Latency</a:t>
            </a:r>
            <a:r>
              <a:rPr sz="2000" spc="-35" dirty="0">
                <a:solidFill>
                  <a:srgbClr val="FFFFFF"/>
                </a:solidFill>
                <a:latin typeface="Calibri"/>
                <a:cs typeface="Calibri"/>
              </a:rPr>
              <a:t> </a:t>
            </a:r>
            <a:r>
              <a:rPr sz="2000" dirty="0">
                <a:solidFill>
                  <a:srgbClr val="FFFFFF"/>
                </a:solidFill>
                <a:latin typeface="Calibri"/>
                <a:cs typeface="Calibri"/>
              </a:rPr>
              <a:t>-</a:t>
            </a:r>
            <a:r>
              <a:rPr sz="2000" spc="-30" dirty="0">
                <a:solidFill>
                  <a:srgbClr val="FFFFFF"/>
                </a:solidFill>
                <a:latin typeface="Calibri"/>
                <a:cs typeface="Calibri"/>
              </a:rPr>
              <a:t> </a:t>
            </a:r>
            <a:r>
              <a:rPr sz="2000" dirty="0">
                <a:solidFill>
                  <a:srgbClr val="FFFFFF"/>
                </a:solidFill>
                <a:latin typeface="Calibri"/>
                <a:cs typeface="Calibri"/>
              </a:rPr>
              <a:t>DC</a:t>
            </a:r>
            <a:r>
              <a:rPr sz="2000" spc="-55" dirty="0">
                <a:solidFill>
                  <a:srgbClr val="FFFFFF"/>
                </a:solidFill>
                <a:latin typeface="Calibri"/>
                <a:cs typeface="Calibri"/>
              </a:rPr>
              <a:t> </a:t>
            </a:r>
            <a:r>
              <a:rPr sz="2000" spc="-10" dirty="0">
                <a:solidFill>
                  <a:srgbClr val="FFFFFF"/>
                </a:solidFill>
                <a:latin typeface="Calibri"/>
                <a:cs typeface="Calibri"/>
              </a:rPr>
              <a:t>location</a:t>
            </a:r>
            <a:endParaRPr sz="2000">
              <a:latin typeface="Calibri"/>
              <a:cs typeface="Calibri"/>
            </a:endParaRPr>
          </a:p>
          <a:p>
            <a:pPr>
              <a:lnSpc>
                <a:spcPct val="100000"/>
              </a:lnSpc>
              <a:spcBef>
                <a:spcPts val="1160"/>
              </a:spcBef>
              <a:buClr>
                <a:srgbClr val="FFFFFF"/>
              </a:buClr>
              <a:buFont typeface="Courier New"/>
              <a:buChar char="o"/>
            </a:pPr>
            <a:endParaRPr sz="2000">
              <a:latin typeface="Calibri"/>
              <a:cs typeface="Calibri"/>
            </a:endParaRPr>
          </a:p>
          <a:p>
            <a:pPr marL="298450" indent="-285750">
              <a:lnSpc>
                <a:spcPct val="100000"/>
              </a:lnSpc>
              <a:buSzPct val="90000"/>
              <a:buFont typeface="Courier New"/>
              <a:buChar char="o"/>
              <a:tabLst>
                <a:tab pos="298450" algn="l"/>
              </a:tabLst>
            </a:pPr>
            <a:r>
              <a:rPr sz="2000" spc="-10" dirty="0">
                <a:solidFill>
                  <a:srgbClr val="FFFFFF"/>
                </a:solidFill>
                <a:latin typeface="Calibri"/>
                <a:cs typeface="Calibri"/>
              </a:rPr>
              <a:t>Privacy/compliance</a:t>
            </a:r>
            <a:r>
              <a:rPr sz="2000" spc="-35" dirty="0">
                <a:solidFill>
                  <a:srgbClr val="FFFFFF"/>
                </a:solidFill>
                <a:latin typeface="Calibri"/>
                <a:cs typeface="Calibri"/>
              </a:rPr>
              <a:t> </a:t>
            </a:r>
            <a:r>
              <a:rPr sz="2000" dirty="0">
                <a:solidFill>
                  <a:srgbClr val="FFFFFF"/>
                </a:solidFill>
                <a:latin typeface="Calibri"/>
                <a:cs typeface="Calibri"/>
              </a:rPr>
              <a:t>–</a:t>
            </a:r>
            <a:r>
              <a:rPr sz="2000" spc="-20" dirty="0">
                <a:solidFill>
                  <a:srgbClr val="FFFFFF"/>
                </a:solidFill>
                <a:latin typeface="Calibri"/>
                <a:cs typeface="Calibri"/>
              </a:rPr>
              <a:t> </a:t>
            </a:r>
            <a:r>
              <a:rPr sz="2000" dirty="0">
                <a:solidFill>
                  <a:srgbClr val="FFFFFF"/>
                </a:solidFill>
                <a:latin typeface="Calibri"/>
                <a:cs typeface="Calibri"/>
              </a:rPr>
              <a:t>opt</a:t>
            </a:r>
            <a:r>
              <a:rPr sz="2000" spc="-35" dirty="0">
                <a:solidFill>
                  <a:srgbClr val="FFFFFF"/>
                </a:solidFill>
                <a:latin typeface="Calibri"/>
                <a:cs typeface="Calibri"/>
              </a:rPr>
              <a:t> </a:t>
            </a:r>
            <a:r>
              <a:rPr sz="2000" dirty="0">
                <a:solidFill>
                  <a:srgbClr val="FFFFFF"/>
                </a:solidFill>
                <a:latin typeface="Calibri"/>
                <a:cs typeface="Calibri"/>
              </a:rPr>
              <a:t>out</a:t>
            </a:r>
            <a:r>
              <a:rPr sz="2000" spc="-40" dirty="0">
                <a:solidFill>
                  <a:srgbClr val="FFFFFF"/>
                </a:solidFill>
                <a:latin typeface="Calibri"/>
                <a:cs typeface="Calibri"/>
              </a:rPr>
              <a:t> </a:t>
            </a:r>
            <a:r>
              <a:rPr sz="2000" dirty="0">
                <a:solidFill>
                  <a:srgbClr val="FFFFFF"/>
                </a:solidFill>
                <a:latin typeface="Calibri"/>
                <a:cs typeface="Calibri"/>
              </a:rPr>
              <a:t>from</a:t>
            </a:r>
            <a:r>
              <a:rPr sz="2000" spc="-20" dirty="0">
                <a:solidFill>
                  <a:srgbClr val="FFFFFF"/>
                </a:solidFill>
                <a:latin typeface="Calibri"/>
                <a:cs typeface="Calibri"/>
              </a:rPr>
              <a:t> </a:t>
            </a:r>
            <a:r>
              <a:rPr sz="2000" dirty="0">
                <a:solidFill>
                  <a:srgbClr val="FFFFFF"/>
                </a:solidFill>
                <a:latin typeface="Calibri"/>
                <a:cs typeface="Calibri"/>
              </a:rPr>
              <a:t>data</a:t>
            </a:r>
            <a:r>
              <a:rPr sz="2000" spc="-25" dirty="0">
                <a:solidFill>
                  <a:srgbClr val="FFFFFF"/>
                </a:solidFill>
                <a:latin typeface="Calibri"/>
                <a:cs typeface="Calibri"/>
              </a:rPr>
              <a:t> </a:t>
            </a:r>
            <a:r>
              <a:rPr sz="2000" dirty="0">
                <a:solidFill>
                  <a:srgbClr val="FFFFFF"/>
                </a:solidFill>
                <a:latin typeface="Calibri"/>
                <a:cs typeface="Calibri"/>
              </a:rPr>
              <a:t>being</a:t>
            </a:r>
            <a:r>
              <a:rPr sz="2000" spc="-25" dirty="0">
                <a:solidFill>
                  <a:srgbClr val="FFFFFF"/>
                </a:solidFill>
                <a:latin typeface="Calibri"/>
                <a:cs typeface="Calibri"/>
              </a:rPr>
              <a:t> </a:t>
            </a:r>
            <a:r>
              <a:rPr sz="2000" spc="-10" dirty="0">
                <a:solidFill>
                  <a:srgbClr val="FFFFFF"/>
                </a:solidFill>
                <a:latin typeface="Calibri"/>
                <a:cs typeface="Calibri"/>
              </a:rPr>
              <a:t>stored</a:t>
            </a:r>
            <a:endParaRPr sz="2000">
              <a:latin typeface="Calibri"/>
              <a:cs typeface="Calibri"/>
            </a:endParaRPr>
          </a:p>
          <a:p>
            <a:pPr marL="298450" indent="-285750">
              <a:lnSpc>
                <a:spcPct val="100000"/>
              </a:lnSpc>
              <a:spcBef>
                <a:spcPts val="600"/>
              </a:spcBef>
              <a:buSzPct val="90000"/>
              <a:buFont typeface="Courier New"/>
              <a:buChar char="o"/>
              <a:tabLst>
                <a:tab pos="298450" algn="l"/>
              </a:tabLst>
            </a:pPr>
            <a:r>
              <a:rPr sz="2000" spc="-10" dirty="0">
                <a:solidFill>
                  <a:srgbClr val="FFFFFF"/>
                </a:solidFill>
                <a:latin typeface="Calibri"/>
                <a:cs typeface="Calibri"/>
              </a:rPr>
              <a:t>Privacy/compliance</a:t>
            </a:r>
            <a:r>
              <a:rPr sz="2000" spc="-40" dirty="0">
                <a:solidFill>
                  <a:srgbClr val="FFFFFF"/>
                </a:solidFill>
                <a:latin typeface="Calibri"/>
                <a:cs typeface="Calibri"/>
              </a:rPr>
              <a:t> </a:t>
            </a:r>
            <a:r>
              <a:rPr sz="2000" dirty="0">
                <a:solidFill>
                  <a:srgbClr val="FFFFFF"/>
                </a:solidFill>
                <a:latin typeface="Calibri"/>
                <a:cs typeface="Calibri"/>
              </a:rPr>
              <a:t>–</a:t>
            </a:r>
            <a:r>
              <a:rPr sz="2000" spc="-25" dirty="0">
                <a:solidFill>
                  <a:srgbClr val="FFFFFF"/>
                </a:solidFill>
                <a:latin typeface="Calibri"/>
                <a:cs typeface="Calibri"/>
              </a:rPr>
              <a:t> </a:t>
            </a:r>
            <a:r>
              <a:rPr sz="2000" dirty="0">
                <a:solidFill>
                  <a:srgbClr val="FFFFFF"/>
                </a:solidFill>
                <a:latin typeface="Calibri"/>
                <a:cs typeface="Calibri"/>
              </a:rPr>
              <a:t>Azure</a:t>
            </a:r>
            <a:r>
              <a:rPr sz="2000" spc="-40" dirty="0">
                <a:solidFill>
                  <a:srgbClr val="FFFFFF"/>
                </a:solidFill>
                <a:latin typeface="Calibri"/>
                <a:cs typeface="Calibri"/>
              </a:rPr>
              <a:t> </a:t>
            </a:r>
            <a:r>
              <a:rPr sz="2000" dirty="0">
                <a:solidFill>
                  <a:srgbClr val="FFFFFF"/>
                </a:solidFill>
                <a:latin typeface="Calibri"/>
                <a:cs typeface="Calibri"/>
              </a:rPr>
              <a:t>compliance</a:t>
            </a:r>
            <a:r>
              <a:rPr sz="2000" spc="-35" dirty="0">
                <a:solidFill>
                  <a:srgbClr val="FFFFFF"/>
                </a:solidFill>
                <a:latin typeface="Calibri"/>
                <a:cs typeface="Calibri"/>
              </a:rPr>
              <a:t> </a:t>
            </a:r>
            <a:r>
              <a:rPr sz="2000" spc="-10" dirty="0">
                <a:solidFill>
                  <a:srgbClr val="FFFFFF"/>
                </a:solidFill>
                <a:latin typeface="Calibri"/>
                <a:cs typeface="Calibri"/>
              </a:rPr>
              <a:t>certifications</a:t>
            </a:r>
            <a:endParaRPr sz="2000">
              <a:latin typeface="Calibri"/>
              <a:cs typeface="Calibri"/>
            </a:endParaRPr>
          </a:p>
          <a:p>
            <a:pPr>
              <a:lnSpc>
                <a:spcPct val="100000"/>
              </a:lnSpc>
              <a:spcBef>
                <a:spcPts val="1160"/>
              </a:spcBef>
              <a:buClr>
                <a:srgbClr val="FFFFFF"/>
              </a:buClr>
              <a:buFont typeface="Courier New"/>
              <a:buChar char="o"/>
            </a:pPr>
            <a:endParaRPr sz="2000">
              <a:latin typeface="Calibri"/>
              <a:cs typeface="Calibri"/>
            </a:endParaRPr>
          </a:p>
          <a:p>
            <a:pPr marL="298450" indent="-285750">
              <a:lnSpc>
                <a:spcPct val="100000"/>
              </a:lnSpc>
              <a:buSzPct val="90000"/>
              <a:buFont typeface="Courier New"/>
              <a:buChar char="o"/>
              <a:tabLst>
                <a:tab pos="298450" algn="l"/>
              </a:tabLst>
            </a:pPr>
            <a:r>
              <a:rPr sz="2000" dirty="0">
                <a:solidFill>
                  <a:srgbClr val="FFFFFF"/>
                </a:solidFill>
                <a:latin typeface="Calibri"/>
                <a:cs typeface="Calibri"/>
              </a:rPr>
              <a:t>Monitoring</a:t>
            </a:r>
            <a:r>
              <a:rPr sz="2000" spc="-60" dirty="0">
                <a:solidFill>
                  <a:srgbClr val="FFFFFF"/>
                </a:solidFill>
                <a:latin typeface="Calibri"/>
                <a:cs typeface="Calibri"/>
              </a:rPr>
              <a:t> </a:t>
            </a:r>
            <a:r>
              <a:rPr sz="2000" dirty="0">
                <a:solidFill>
                  <a:srgbClr val="FFFFFF"/>
                </a:solidFill>
                <a:latin typeface="Calibri"/>
                <a:cs typeface="Calibri"/>
              </a:rPr>
              <a:t>–</a:t>
            </a:r>
            <a:r>
              <a:rPr sz="2000" spc="-45" dirty="0">
                <a:solidFill>
                  <a:srgbClr val="FFFFFF"/>
                </a:solidFill>
                <a:latin typeface="Calibri"/>
                <a:cs typeface="Calibri"/>
              </a:rPr>
              <a:t> </a:t>
            </a:r>
            <a:r>
              <a:rPr sz="2000" spc="-10" dirty="0">
                <a:solidFill>
                  <a:srgbClr val="FFFFFF"/>
                </a:solidFill>
                <a:latin typeface="Calibri"/>
                <a:cs typeface="Calibri"/>
              </a:rPr>
              <a:t>integrates</a:t>
            </a:r>
            <a:r>
              <a:rPr sz="2000" spc="-30" dirty="0">
                <a:solidFill>
                  <a:srgbClr val="FFFFFF"/>
                </a:solidFill>
                <a:latin typeface="Calibri"/>
                <a:cs typeface="Calibri"/>
              </a:rPr>
              <a:t> </a:t>
            </a:r>
            <a:r>
              <a:rPr sz="2000" dirty="0">
                <a:solidFill>
                  <a:srgbClr val="FFFFFF"/>
                </a:solidFill>
                <a:latin typeface="Calibri"/>
                <a:cs typeface="Calibri"/>
              </a:rPr>
              <a:t>with</a:t>
            </a:r>
            <a:r>
              <a:rPr sz="2000" spc="-45" dirty="0">
                <a:solidFill>
                  <a:srgbClr val="FFFFFF"/>
                </a:solidFill>
                <a:latin typeface="Calibri"/>
                <a:cs typeface="Calibri"/>
              </a:rPr>
              <a:t> </a:t>
            </a:r>
            <a:r>
              <a:rPr sz="2000" dirty="0">
                <a:solidFill>
                  <a:srgbClr val="FFFFFF"/>
                </a:solidFill>
                <a:latin typeface="Calibri"/>
                <a:cs typeface="Calibri"/>
              </a:rPr>
              <a:t>Azure</a:t>
            </a:r>
            <a:r>
              <a:rPr sz="2000" spc="-55" dirty="0">
                <a:solidFill>
                  <a:srgbClr val="FFFFFF"/>
                </a:solidFill>
                <a:latin typeface="Calibri"/>
                <a:cs typeface="Calibri"/>
              </a:rPr>
              <a:t> </a:t>
            </a:r>
            <a:r>
              <a:rPr sz="2000" spc="-10" dirty="0">
                <a:solidFill>
                  <a:srgbClr val="FFFFFF"/>
                </a:solidFill>
                <a:latin typeface="Calibri"/>
                <a:cs typeface="Calibri"/>
              </a:rPr>
              <a:t>Monitor</a:t>
            </a:r>
            <a:endParaRPr sz="2000">
              <a:latin typeface="Calibri"/>
              <a:cs typeface="Calibri"/>
            </a:endParaRPr>
          </a:p>
          <a:p>
            <a:pPr marL="298450" indent="-285750">
              <a:lnSpc>
                <a:spcPct val="100000"/>
              </a:lnSpc>
              <a:spcBef>
                <a:spcPts val="600"/>
              </a:spcBef>
              <a:buSzPct val="90000"/>
              <a:buFont typeface="Courier New"/>
              <a:buChar char="o"/>
              <a:tabLst>
                <a:tab pos="298450" algn="l"/>
              </a:tabLst>
            </a:pPr>
            <a:r>
              <a:rPr sz="2000" dirty="0">
                <a:solidFill>
                  <a:srgbClr val="FFFFFF"/>
                </a:solidFill>
                <a:latin typeface="Calibri"/>
                <a:cs typeface="Calibri"/>
              </a:rPr>
              <a:t>Harmful</a:t>
            </a:r>
            <a:r>
              <a:rPr sz="2000" spc="-60" dirty="0">
                <a:solidFill>
                  <a:srgbClr val="FFFFFF"/>
                </a:solidFill>
                <a:latin typeface="Calibri"/>
                <a:cs typeface="Calibri"/>
              </a:rPr>
              <a:t> </a:t>
            </a:r>
            <a:r>
              <a:rPr sz="2000" spc="-10" dirty="0">
                <a:solidFill>
                  <a:srgbClr val="FFFFFF"/>
                </a:solidFill>
                <a:latin typeface="Calibri"/>
                <a:cs typeface="Calibri"/>
              </a:rPr>
              <a:t>content</a:t>
            </a:r>
            <a:r>
              <a:rPr sz="2000" spc="-75" dirty="0">
                <a:solidFill>
                  <a:srgbClr val="FFFFFF"/>
                </a:solidFill>
                <a:latin typeface="Calibri"/>
                <a:cs typeface="Calibri"/>
              </a:rPr>
              <a:t> </a:t>
            </a:r>
            <a:r>
              <a:rPr sz="2000" spc="-10" dirty="0">
                <a:solidFill>
                  <a:srgbClr val="FFFFFF"/>
                </a:solidFill>
                <a:latin typeface="Calibri"/>
                <a:cs typeface="Calibri"/>
              </a:rPr>
              <a:t>filtering</a:t>
            </a:r>
            <a:endParaRPr sz="2000">
              <a:latin typeface="Calibri"/>
              <a:cs typeface="Calibri"/>
            </a:endParaRPr>
          </a:p>
        </p:txBody>
      </p:sp>
    </p:spTree>
    <p:extLst>
      <p:ext uri="{BB962C8B-B14F-4D97-AF65-F5344CB8AC3E}">
        <p14:creationId xmlns:p14="http://schemas.microsoft.com/office/powerpoint/2010/main" val="2027318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0566-2F2D-F5F5-E5A5-D3B92CCAEA8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8FCC440-3FF6-F2A2-BDBC-DC5270ADF84F}"/>
              </a:ext>
            </a:extLst>
          </p:cNvPr>
          <p:cNvSpPr txBox="1">
            <a:spLocks noGrp="1"/>
          </p:cNvSpPr>
          <p:nvPr>
            <p:ph type="title"/>
          </p:nvPr>
        </p:nvSpPr>
        <p:spPr>
          <a:prstGeom prst="rect">
            <a:avLst/>
          </a:prstGeom>
        </p:spPr>
        <p:txBody>
          <a:bodyPr vert="horz" wrap="square" lIns="0" tIns="12065" rIns="0" bIns="0" rtlCol="0">
            <a:spAutoFit/>
          </a:bodyPr>
          <a:lstStyle/>
          <a:p>
            <a:pPr marL="3964304">
              <a:lnSpc>
                <a:spcPct val="100000"/>
              </a:lnSpc>
              <a:spcBef>
                <a:spcPts val="95"/>
              </a:spcBef>
            </a:pPr>
            <a:r>
              <a:rPr sz="4000" dirty="0">
                <a:solidFill>
                  <a:srgbClr val="50E6FF"/>
                </a:solidFill>
              </a:rPr>
              <a:t>Generative</a:t>
            </a:r>
            <a:r>
              <a:rPr sz="4000" spc="-254" dirty="0">
                <a:solidFill>
                  <a:srgbClr val="50E6FF"/>
                </a:solidFill>
              </a:rPr>
              <a:t> </a:t>
            </a:r>
            <a:r>
              <a:rPr sz="4000" spc="-25" dirty="0">
                <a:solidFill>
                  <a:srgbClr val="50E6FF"/>
                </a:solidFill>
              </a:rPr>
              <a:t>AI</a:t>
            </a:r>
            <a:endParaRPr sz="4000"/>
          </a:p>
        </p:txBody>
      </p:sp>
      <p:sp>
        <p:nvSpPr>
          <p:cNvPr id="3" name="object 3">
            <a:extLst>
              <a:ext uri="{FF2B5EF4-FFF2-40B4-BE49-F238E27FC236}">
                <a16:creationId xmlns:a16="http://schemas.microsoft.com/office/drawing/2014/main" id="{C29B5C24-799A-FF4A-B7A5-12EEAC2CC2C7}"/>
              </a:ext>
            </a:extLst>
          </p:cNvPr>
          <p:cNvSpPr/>
          <p:nvPr/>
        </p:nvSpPr>
        <p:spPr>
          <a:xfrm>
            <a:off x="2549651" y="1926335"/>
            <a:ext cx="2178050" cy="494030"/>
          </a:xfrm>
          <a:custGeom>
            <a:avLst/>
            <a:gdLst/>
            <a:ahLst/>
            <a:cxnLst/>
            <a:rect l="l" t="t" r="r" b="b"/>
            <a:pathLst>
              <a:path w="2178050" h="494030">
                <a:moveTo>
                  <a:pt x="2140839" y="0"/>
                </a:moveTo>
                <a:lnTo>
                  <a:pt x="36956" y="0"/>
                </a:lnTo>
                <a:lnTo>
                  <a:pt x="22556" y="2899"/>
                </a:lnTo>
                <a:lnTo>
                  <a:pt x="10810" y="10810"/>
                </a:lnTo>
                <a:lnTo>
                  <a:pt x="2899" y="22556"/>
                </a:lnTo>
                <a:lnTo>
                  <a:pt x="0" y="36956"/>
                </a:lnTo>
                <a:lnTo>
                  <a:pt x="0" y="456818"/>
                </a:lnTo>
                <a:lnTo>
                  <a:pt x="2899" y="471219"/>
                </a:lnTo>
                <a:lnTo>
                  <a:pt x="10810" y="482965"/>
                </a:lnTo>
                <a:lnTo>
                  <a:pt x="22556" y="490876"/>
                </a:lnTo>
                <a:lnTo>
                  <a:pt x="36956" y="493775"/>
                </a:lnTo>
                <a:lnTo>
                  <a:pt x="2140839" y="493775"/>
                </a:lnTo>
                <a:lnTo>
                  <a:pt x="2155239" y="490876"/>
                </a:lnTo>
                <a:lnTo>
                  <a:pt x="2166985" y="482965"/>
                </a:lnTo>
                <a:lnTo>
                  <a:pt x="2174896" y="471219"/>
                </a:lnTo>
                <a:lnTo>
                  <a:pt x="2177796" y="456818"/>
                </a:lnTo>
                <a:lnTo>
                  <a:pt x="2177796" y="36956"/>
                </a:lnTo>
                <a:lnTo>
                  <a:pt x="2174896" y="22556"/>
                </a:lnTo>
                <a:lnTo>
                  <a:pt x="2166985" y="10810"/>
                </a:lnTo>
                <a:lnTo>
                  <a:pt x="2155239" y="2899"/>
                </a:lnTo>
                <a:lnTo>
                  <a:pt x="2140839" y="0"/>
                </a:lnTo>
                <a:close/>
              </a:path>
            </a:pathLst>
          </a:custGeom>
          <a:solidFill>
            <a:srgbClr val="0078D3"/>
          </a:solidFill>
        </p:spPr>
        <p:txBody>
          <a:bodyPr wrap="square" lIns="0" tIns="0" rIns="0" bIns="0" rtlCol="0"/>
          <a:lstStyle/>
          <a:p>
            <a:endParaRPr/>
          </a:p>
        </p:txBody>
      </p:sp>
      <p:sp>
        <p:nvSpPr>
          <p:cNvPr id="4" name="object 4">
            <a:extLst>
              <a:ext uri="{FF2B5EF4-FFF2-40B4-BE49-F238E27FC236}">
                <a16:creationId xmlns:a16="http://schemas.microsoft.com/office/drawing/2014/main" id="{0D0E0D99-AFF0-C00D-C615-4913E63B3888}"/>
              </a:ext>
            </a:extLst>
          </p:cNvPr>
          <p:cNvSpPr txBox="1"/>
          <p:nvPr/>
        </p:nvSpPr>
        <p:spPr>
          <a:xfrm>
            <a:off x="3284601" y="2000453"/>
            <a:ext cx="716280" cy="331470"/>
          </a:xfrm>
          <a:prstGeom prst="rect">
            <a:avLst/>
          </a:prstGeom>
        </p:spPr>
        <p:txBody>
          <a:bodyPr vert="horz" wrap="square" lIns="0" tIns="13335" rIns="0" bIns="0" rtlCol="0">
            <a:spAutoFit/>
          </a:bodyPr>
          <a:lstStyle/>
          <a:p>
            <a:pPr marL="12700">
              <a:lnSpc>
                <a:spcPct val="100000"/>
              </a:lnSpc>
              <a:spcBef>
                <a:spcPts val="105"/>
              </a:spcBef>
            </a:pPr>
            <a:r>
              <a:rPr sz="2000" b="1" spc="-70" dirty="0">
                <a:solidFill>
                  <a:srgbClr val="FFFFFF"/>
                </a:solidFill>
                <a:latin typeface="Segoe UI Semibold"/>
                <a:cs typeface="Segoe UI Semibold"/>
              </a:rPr>
              <a:t>GPT-</a:t>
            </a:r>
            <a:r>
              <a:rPr sz="2000" b="1" spc="-50" dirty="0">
                <a:solidFill>
                  <a:srgbClr val="FFFFFF"/>
                </a:solidFill>
                <a:latin typeface="Segoe UI Semibold"/>
                <a:cs typeface="Segoe UI Semibold"/>
              </a:rPr>
              <a:t>4</a:t>
            </a:r>
            <a:endParaRPr sz="2000">
              <a:latin typeface="Segoe UI Semibold"/>
              <a:cs typeface="Segoe UI Semibold"/>
            </a:endParaRPr>
          </a:p>
        </p:txBody>
      </p:sp>
      <p:sp>
        <p:nvSpPr>
          <p:cNvPr id="5" name="object 5">
            <a:extLst>
              <a:ext uri="{FF2B5EF4-FFF2-40B4-BE49-F238E27FC236}">
                <a16:creationId xmlns:a16="http://schemas.microsoft.com/office/drawing/2014/main" id="{BA88022B-2916-1757-23FF-503DB29D7C22}"/>
              </a:ext>
            </a:extLst>
          </p:cNvPr>
          <p:cNvSpPr txBox="1"/>
          <p:nvPr/>
        </p:nvSpPr>
        <p:spPr>
          <a:xfrm>
            <a:off x="2306573" y="2624073"/>
            <a:ext cx="668655"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FFFFF"/>
                </a:solidFill>
                <a:latin typeface="Courier New"/>
                <a:cs typeface="Courier New"/>
              </a:rPr>
              <a:t>Prompt:</a:t>
            </a:r>
            <a:endParaRPr sz="1200">
              <a:latin typeface="Courier New"/>
              <a:cs typeface="Courier New"/>
            </a:endParaRPr>
          </a:p>
        </p:txBody>
      </p:sp>
      <p:sp>
        <p:nvSpPr>
          <p:cNvPr id="6" name="object 6">
            <a:extLst>
              <a:ext uri="{FF2B5EF4-FFF2-40B4-BE49-F238E27FC236}">
                <a16:creationId xmlns:a16="http://schemas.microsoft.com/office/drawing/2014/main" id="{632E0C2A-CE61-6533-1530-E99B0BA06938}"/>
              </a:ext>
            </a:extLst>
          </p:cNvPr>
          <p:cNvSpPr txBox="1"/>
          <p:nvPr/>
        </p:nvSpPr>
        <p:spPr>
          <a:xfrm>
            <a:off x="2306573" y="3035934"/>
            <a:ext cx="2416810" cy="391160"/>
          </a:xfrm>
          <a:prstGeom prst="rect">
            <a:avLst/>
          </a:prstGeom>
        </p:spPr>
        <p:txBody>
          <a:bodyPr vert="horz" wrap="square" lIns="0" tIns="12700" rIns="0" bIns="0" rtlCol="0">
            <a:spAutoFit/>
          </a:bodyPr>
          <a:lstStyle/>
          <a:p>
            <a:pPr marL="12700" marR="5080">
              <a:lnSpc>
                <a:spcPct val="100000"/>
              </a:lnSpc>
              <a:spcBef>
                <a:spcPts val="100"/>
              </a:spcBef>
            </a:pPr>
            <a:r>
              <a:rPr sz="1200" dirty="0">
                <a:solidFill>
                  <a:srgbClr val="FFFFFF"/>
                </a:solidFill>
                <a:latin typeface="Courier New"/>
                <a:cs typeface="Courier New"/>
              </a:rPr>
              <a:t>Write</a:t>
            </a:r>
            <a:r>
              <a:rPr sz="1200" spc="-20" dirty="0">
                <a:solidFill>
                  <a:srgbClr val="FFFFFF"/>
                </a:solidFill>
                <a:latin typeface="Courier New"/>
                <a:cs typeface="Courier New"/>
              </a:rPr>
              <a:t> </a:t>
            </a:r>
            <a:r>
              <a:rPr sz="1200" dirty="0">
                <a:solidFill>
                  <a:srgbClr val="FFFFFF"/>
                </a:solidFill>
                <a:latin typeface="Courier New"/>
                <a:cs typeface="Courier New"/>
              </a:rPr>
              <a:t>a</a:t>
            </a:r>
            <a:r>
              <a:rPr sz="1200" spc="-20" dirty="0">
                <a:solidFill>
                  <a:srgbClr val="FFFFFF"/>
                </a:solidFill>
                <a:latin typeface="Courier New"/>
                <a:cs typeface="Courier New"/>
              </a:rPr>
              <a:t> </a:t>
            </a:r>
            <a:r>
              <a:rPr sz="1200" dirty="0">
                <a:solidFill>
                  <a:srgbClr val="FFFFFF"/>
                </a:solidFill>
                <a:latin typeface="Courier New"/>
                <a:cs typeface="Courier New"/>
              </a:rPr>
              <a:t>tagline</a:t>
            </a:r>
            <a:r>
              <a:rPr sz="1200" spc="-15" dirty="0">
                <a:solidFill>
                  <a:srgbClr val="FFFFFF"/>
                </a:solidFill>
                <a:latin typeface="Courier New"/>
                <a:cs typeface="Courier New"/>
              </a:rPr>
              <a:t> </a:t>
            </a:r>
            <a:r>
              <a:rPr sz="1200" dirty="0">
                <a:solidFill>
                  <a:srgbClr val="FFFFFF"/>
                </a:solidFill>
                <a:latin typeface="Courier New"/>
                <a:cs typeface="Courier New"/>
              </a:rPr>
              <a:t>for</a:t>
            </a:r>
            <a:r>
              <a:rPr sz="1200" spc="-20" dirty="0">
                <a:solidFill>
                  <a:srgbClr val="FFFFFF"/>
                </a:solidFill>
                <a:latin typeface="Courier New"/>
                <a:cs typeface="Courier New"/>
              </a:rPr>
              <a:t> </a:t>
            </a:r>
            <a:r>
              <a:rPr sz="1200" dirty="0">
                <a:solidFill>
                  <a:srgbClr val="FFFFFF"/>
                </a:solidFill>
                <a:latin typeface="Courier New"/>
                <a:cs typeface="Courier New"/>
              </a:rPr>
              <a:t>an</a:t>
            </a:r>
            <a:r>
              <a:rPr sz="1200" spc="-20" dirty="0">
                <a:solidFill>
                  <a:srgbClr val="FFFFFF"/>
                </a:solidFill>
                <a:latin typeface="Courier New"/>
                <a:cs typeface="Courier New"/>
              </a:rPr>
              <a:t> </a:t>
            </a:r>
            <a:r>
              <a:rPr sz="1200" spc="-25" dirty="0">
                <a:solidFill>
                  <a:srgbClr val="FFFFFF"/>
                </a:solidFill>
                <a:latin typeface="Courier New"/>
                <a:cs typeface="Courier New"/>
              </a:rPr>
              <a:t>ice </a:t>
            </a:r>
            <a:r>
              <a:rPr sz="1200" dirty="0">
                <a:solidFill>
                  <a:srgbClr val="FFFFFF"/>
                </a:solidFill>
                <a:latin typeface="Courier New"/>
                <a:cs typeface="Courier New"/>
              </a:rPr>
              <a:t>cream</a:t>
            </a:r>
            <a:r>
              <a:rPr sz="1200" spc="-35" dirty="0">
                <a:solidFill>
                  <a:srgbClr val="FFFFFF"/>
                </a:solidFill>
                <a:latin typeface="Courier New"/>
                <a:cs typeface="Courier New"/>
              </a:rPr>
              <a:t> </a:t>
            </a:r>
            <a:r>
              <a:rPr sz="1200" spc="-10" dirty="0">
                <a:solidFill>
                  <a:srgbClr val="FFFFFF"/>
                </a:solidFill>
                <a:latin typeface="Courier New"/>
                <a:cs typeface="Courier New"/>
              </a:rPr>
              <a:t>shop.</a:t>
            </a:r>
            <a:endParaRPr sz="1200">
              <a:latin typeface="Courier New"/>
              <a:cs typeface="Courier New"/>
            </a:endParaRPr>
          </a:p>
        </p:txBody>
      </p:sp>
      <p:sp>
        <p:nvSpPr>
          <p:cNvPr id="7" name="object 7">
            <a:extLst>
              <a:ext uri="{FF2B5EF4-FFF2-40B4-BE49-F238E27FC236}">
                <a16:creationId xmlns:a16="http://schemas.microsoft.com/office/drawing/2014/main" id="{E8D29C7C-1211-1F05-EC9F-C9B15DB2B379}"/>
              </a:ext>
            </a:extLst>
          </p:cNvPr>
          <p:cNvSpPr txBox="1"/>
          <p:nvPr/>
        </p:nvSpPr>
        <p:spPr>
          <a:xfrm>
            <a:off x="2306573" y="3630295"/>
            <a:ext cx="852805"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FFFFF"/>
                </a:solidFill>
                <a:latin typeface="Courier New"/>
                <a:cs typeface="Courier New"/>
              </a:rPr>
              <a:t>Response:</a:t>
            </a:r>
            <a:endParaRPr sz="1200">
              <a:latin typeface="Courier New"/>
              <a:cs typeface="Courier New"/>
            </a:endParaRPr>
          </a:p>
        </p:txBody>
      </p:sp>
      <p:sp>
        <p:nvSpPr>
          <p:cNvPr id="8" name="object 8">
            <a:extLst>
              <a:ext uri="{FF2B5EF4-FFF2-40B4-BE49-F238E27FC236}">
                <a16:creationId xmlns:a16="http://schemas.microsoft.com/office/drawing/2014/main" id="{CE9A6A0E-0EA8-24A8-F2F7-A36960F49EE8}"/>
              </a:ext>
            </a:extLst>
          </p:cNvPr>
          <p:cNvSpPr txBox="1"/>
          <p:nvPr/>
        </p:nvSpPr>
        <p:spPr>
          <a:xfrm>
            <a:off x="2318892" y="4043045"/>
            <a:ext cx="2209800" cy="201295"/>
          </a:xfrm>
          <a:prstGeom prst="rect">
            <a:avLst/>
          </a:prstGeom>
          <a:solidFill>
            <a:srgbClr val="00FF00"/>
          </a:solidFill>
        </p:spPr>
        <p:txBody>
          <a:bodyPr vert="horz" wrap="square" lIns="0" tIns="11430" rIns="0" bIns="0" rtlCol="0">
            <a:spAutoFit/>
          </a:bodyPr>
          <a:lstStyle/>
          <a:p>
            <a:pPr>
              <a:lnSpc>
                <a:spcPct val="100000"/>
              </a:lnSpc>
              <a:spcBef>
                <a:spcPts val="90"/>
              </a:spcBef>
            </a:pPr>
            <a:r>
              <a:rPr sz="1200" dirty="0">
                <a:latin typeface="Courier New"/>
                <a:cs typeface="Courier New"/>
              </a:rPr>
              <a:t>We</a:t>
            </a:r>
            <a:r>
              <a:rPr sz="1200" spc="-15" dirty="0">
                <a:latin typeface="Courier New"/>
                <a:cs typeface="Courier New"/>
              </a:rPr>
              <a:t> </a:t>
            </a:r>
            <a:r>
              <a:rPr sz="1200" dirty="0">
                <a:latin typeface="Courier New"/>
                <a:cs typeface="Courier New"/>
              </a:rPr>
              <a:t>serve</a:t>
            </a:r>
            <a:r>
              <a:rPr sz="1200" spc="-10" dirty="0">
                <a:latin typeface="Courier New"/>
                <a:cs typeface="Courier New"/>
              </a:rPr>
              <a:t> </a:t>
            </a:r>
            <a:r>
              <a:rPr sz="1200" dirty="0">
                <a:latin typeface="Courier New"/>
                <a:cs typeface="Courier New"/>
              </a:rPr>
              <a:t>up</a:t>
            </a:r>
            <a:r>
              <a:rPr sz="1200" spc="-30" dirty="0">
                <a:latin typeface="Courier New"/>
                <a:cs typeface="Courier New"/>
              </a:rPr>
              <a:t> </a:t>
            </a:r>
            <a:r>
              <a:rPr sz="1200" dirty="0">
                <a:latin typeface="Courier New"/>
                <a:cs typeface="Courier New"/>
              </a:rPr>
              <a:t>smiles</a:t>
            </a:r>
            <a:r>
              <a:rPr sz="1200" spc="-10" dirty="0">
                <a:latin typeface="Courier New"/>
                <a:cs typeface="Courier New"/>
              </a:rPr>
              <a:t> </a:t>
            </a:r>
            <a:r>
              <a:rPr sz="1200" spc="-20" dirty="0">
                <a:latin typeface="Courier New"/>
                <a:cs typeface="Courier New"/>
              </a:rPr>
              <a:t>with</a:t>
            </a:r>
            <a:endParaRPr sz="1200">
              <a:latin typeface="Courier New"/>
              <a:cs typeface="Courier New"/>
            </a:endParaRPr>
          </a:p>
        </p:txBody>
      </p:sp>
      <p:sp>
        <p:nvSpPr>
          <p:cNvPr id="9" name="object 9">
            <a:extLst>
              <a:ext uri="{FF2B5EF4-FFF2-40B4-BE49-F238E27FC236}">
                <a16:creationId xmlns:a16="http://schemas.microsoft.com/office/drawing/2014/main" id="{439D92D5-8595-DEE4-779D-7293613E69DC}"/>
              </a:ext>
            </a:extLst>
          </p:cNvPr>
          <p:cNvSpPr txBox="1"/>
          <p:nvPr/>
        </p:nvSpPr>
        <p:spPr>
          <a:xfrm>
            <a:off x="2318892" y="4244213"/>
            <a:ext cx="1104900" cy="184785"/>
          </a:xfrm>
          <a:prstGeom prst="rect">
            <a:avLst/>
          </a:prstGeom>
          <a:solidFill>
            <a:srgbClr val="00FF00"/>
          </a:solidFill>
        </p:spPr>
        <p:txBody>
          <a:bodyPr vert="horz" wrap="square" lIns="0" tIns="0" rIns="0" bIns="0" rtlCol="0">
            <a:spAutoFit/>
          </a:bodyPr>
          <a:lstStyle/>
          <a:p>
            <a:pPr>
              <a:lnSpc>
                <a:spcPts val="1400"/>
              </a:lnSpc>
            </a:pPr>
            <a:r>
              <a:rPr sz="1200" dirty="0">
                <a:latin typeface="Courier New"/>
                <a:cs typeface="Courier New"/>
              </a:rPr>
              <a:t>every</a:t>
            </a:r>
            <a:r>
              <a:rPr sz="1200" spc="-45" dirty="0">
                <a:latin typeface="Courier New"/>
                <a:cs typeface="Courier New"/>
              </a:rPr>
              <a:t> </a:t>
            </a:r>
            <a:r>
              <a:rPr sz="1200" spc="-10" dirty="0">
                <a:latin typeface="Courier New"/>
                <a:cs typeface="Courier New"/>
              </a:rPr>
              <a:t>scoop!</a:t>
            </a:r>
            <a:endParaRPr sz="1200">
              <a:latin typeface="Courier New"/>
              <a:cs typeface="Courier New"/>
            </a:endParaRPr>
          </a:p>
        </p:txBody>
      </p:sp>
      <p:sp>
        <p:nvSpPr>
          <p:cNvPr id="10" name="object 10">
            <a:extLst>
              <a:ext uri="{FF2B5EF4-FFF2-40B4-BE49-F238E27FC236}">
                <a16:creationId xmlns:a16="http://schemas.microsoft.com/office/drawing/2014/main" id="{5390E1F8-2947-AB9B-E726-772B4CE4AC49}"/>
              </a:ext>
            </a:extLst>
          </p:cNvPr>
          <p:cNvSpPr/>
          <p:nvPr/>
        </p:nvSpPr>
        <p:spPr>
          <a:xfrm>
            <a:off x="5285232" y="1915667"/>
            <a:ext cx="2178050" cy="494030"/>
          </a:xfrm>
          <a:custGeom>
            <a:avLst/>
            <a:gdLst/>
            <a:ahLst/>
            <a:cxnLst/>
            <a:rect l="l" t="t" r="r" b="b"/>
            <a:pathLst>
              <a:path w="2178050" h="494030">
                <a:moveTo>
                  <a:pt x="2140839" y="0"/>
                </a:moveTo>
                <a:lnTo>
                  <a:pt x="36956" y="0"/>
                </a:lnTo>
                <a:lnTo>
                  <a:pt x="22556" y="2899"/>
                </a:lnTo>
                <a:lnTo>
                  <a:pt x="10810" y="10810"/>
                </a:lnTo>
                <a:lnTo>
                  <a:pt x="2899" y="22556"/>
                </a:lnTo>
                <a:lnTo>
                  <a:pt x="0" y="36957"/>
                </a:lnTo>
                <a:lnTo>
                  <a:pt x="0" y="456819"/>
                </a:lnTo>
                <a:lnTo>
                  <a:pt x="2899" y="471219"/>
                </a:lnTo>
                <a:lnTo>
                  <a:pt x="10810" y="482965"/>
                </a:lnTo>
                <a:lnTo>
                  <a:pt x="22556" y="490876"/>
                </a:lnTo>
                <a:lnTo>
                  <a:pt x="36956" y="493776"/>
                </a:lnTo>
                <a:lnTo>
                  <a:pt x="2140839" y="493776"/>
                </a:lnTo>
                <a:lnTo>
                  <a:pt x="2155239" y="490876"/>
                </a:lnTo>
                <a:lnTo>
                  <a:pt x="2166985" y="482965"/>
                </a:lnTo>
                <a:lnTo>
                  <a:pt x="2174896" y="471219"/>
                </a:lnTo>
                <a:lnTo>
                  <a:pt x="2177795" y="456819"/>
                </a:lnTo>
                <a:lnTo>
                  <a:pt x="2177795" y="36957"/>
                </a:lnTo>
                <a:lnTo>
                  <a:pt x="2174896" y="22556"/>
                </a:lnTo>
                <a:lnTo>
                  <a:pt x="2166985" y="10810"/>
                </a:lnTo>
                <a:lnTo>
                  <a:pt x="2155239" y="2899"/>
                </a:lnTo>
                <a:lnTo>
                  <a:pt x="2140839" y="0"/>
                </a:lnTo>
                <a:close/>
              </a:path>
            </a:pathLst>
          </a:custGeom>
          <a:solidFill>
            <a:srgbClr val="0F7B0F"/>
          </a:solidFill>
        </p:spPr>
        <p:txBody>
          <a:bodyPr wrap="square" lIns="0" tIns="0" rIns="0" bIns="0" rtlCol="0"/>
          <a:lstStyle/>
          <a:p>
            <a:endParaRPr/>
          </a:p>
        </p:txBody>
      </p:sp>
      <p:sp>
        <p:nvSpPr>
          <p:cNvPr id="11" name="object 11">
            <a:extLst>
              <a:ext uri="{FF2B5EF4-FFF2-40B4-BE49-F238E27FC236}">
                <a16:creationId xmlns:a16="http://schemas.microsoft.com/office/drawing/2014/main" id="{B3D67F77-12BE-14B7-58EB-AA2DB7776E8E}"/>
              </a:ext>
            </a:extLst>
          </p:cNvPr>
          <p:cNvSpPr txBox="1"/>
          <p:nvPr/>
        </p:nvSpPr>
        <p:spPr>
          <a:xfrm>
            <a:off x="5985764" y="1990089"/>
            <a:ext cx="787400" cy="330835"/>
          </a:xfrm>
          <a:prstGeom prst="rect">
            <a:avLst/>
          </a:prstGeom>
        </p:spPr>
        <p:txBody>
          <a:bodyPr vert="horz" wrap="square" lIns="0" tIns="13335" rIns="0" bIns="0" rtlCol="0">
            <a:spAutoFit/>
          </a:bodyPr>
          <a:lstStyle/>
          <a:p>
            <a:pPr marL="12700">
              <a:lnSpc>
                <a:spcPct val="100000"/>
              </a:lnSpc>
              <a:spcBef>
                <a:spcPts val="105"/>
              </a:spcBef>
            </a:pPr>
            <a:r>
              <a:rPr sz="2000" b="1" spc="-40" dirty="0">
                <a:solidFill>
                  <a:srgbClr val="FFFFFF"/>
                </a:solidFill>
                <a:latin typeface="Segoe UI Semibold"/>
                <a:cs typeface="Segoe UI Semibold"/>
              </a:rPr>
              <a:t>DALL·E</a:t>
            </a:r>
            <a:endParaRPr sz="2000">
              <a:latin typeface="Segoe UI Semibold"/>
              <a:cs typeface="Segoe UI Semibold"/>
            </a:endParaRPr>
          </a:p>
        </p:txBody>
      </p:sp>
      <p:sp>
        <p:nvSpPr>
          <p:cNvPr id="12" name="object 12">
            <a:extLst>
              <a:ext uri="{FF2B5EF4-FFF2-40B4-BE49-F238E27FC236}">
                <a16:creationId xmlns:a16="http://schemas.microsoft.com/office/drawing/2014/main" id="{C664584E-03D9-609A-ADF4-67FD33BE2994}"/>
              </a:ext>
            </a:extLst>
          </p:cNvPr>
          <p:cNvSpPr txBox="1"/>
          <p:nvPr/>
        </p:nvSpPr>
        <p:spPr>
          <a:xfrm>
            <a:off x="5070475" y="2613405"/>
            <a:ext cx="250952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ourier New"/>
                <a:cs typeface="Courier New"/>
              </a:rPr>
              <a:t>Prompt:</a:t>
            </a:r>
            <a:r>
              <a:rPr sz="1200" spc="-30" dirty="0">
                <a:solidFill>
                  <a:srgbClr val="FFFFFF"/>
                </a:solidFill>
                <a:latin typeface="Courier New"/>
                <a:cs typeface="Courier New"/>
              </a:rPr>
              <a:t> </a:t>
            </a:r>
            <a:r>
              <a:rPr sz="1200" dirty="0">
                <a:solidFill>
                  <a:srgbClr val="FFFFFF"/>
                </a:solidFill>
                <a:latin typeface="Courier New"/>
                <a:cs typeface="Courier New"/>
              </a:rPr>
              <a:t>A</a:t>
            </a:r>
            <a:r>
              <a:rPr sz="1200" spc="-25" dirty="0">
                <a:solidFill>
                  <a:srgbClr val="FFFFFF"/>
                </a:solidFill>
                <a:latin typeface="Courier New"/>
                <a:cs typeface="Courier New"/>
              </a:rPr>
              <a:t> </a:t>
            </a:r>
            <a:r>
              <a:rPr sz="1200" dirty="0">
                <a:solidFill>
                  <a:srgbClr val="FFFFFF"/>
                </a:solidFill>
                <a:latin typeface="Courier New"/>
                <a:cs typeface="Courier New"/>
              </a:rPr>
              <a:t>white</a:t>
            </a:r>
            <a:r>
              <a:rPr sz="1200" spc="-20" dirty="0">
                <a:solidFill>
                  <a:srgbClr val="FFFFFF"/>
                </a:solidFill>
                <a:latin typeface="Courier New"/>
                <a:cs typeface="Courier New"/>
              </a:rPr>
              <a:t> </a:t>
            </a:r>
            <a:r>
              <a:rPr sz="1200" dirty="0">
                <a:solidFill>
                  <a:srgbClr val="FFFFFF"/>
                </a:solidFill>
                <a:latin typeface="Courier New"/>
                <a:cs typeface="Courier New"/>
              </a:rPr>
              <a:t>Siamese</a:t>
            </a:r>
            <a:r>
              <a:rPr sz="1200" spc="-25" dirty="0">
                <a:solidFill>
                  <a:srgbClr val="FFFFFF"/>
                </a:solidFill>
                <a:latin typeface="Courier New"/>
                <a:cs typeface="Courier New"/>
              </a:rPr>
              <a:t> cat</a:t>
            </a:r>
            <a:endParaRPr sz="1200">
              <a:latin typeface="Courier New"/>
              <a:cs typeface="Courier New"/>
            </a:endParaRPr>
          </a:p>
        </p:txBody>
      </p:sp>
      <p:sp>
        <p:nvSpPr>
          <p:cNvPr id="13" name="object 13">
            <a:extLst>
              <a:ext uri="{FF2B5EF4-FFF2-40B4-BE49-F238E27FC236}">
                <a16:creationId xmlns:a16="http://schemas.microsoft.com/office/drawing/2014/main" id="{E8296BAA-008E-8F99-E786-0571D8A3AAC6}"/>
              </a:ext>
            </a:extLst>
          </p:cNvPr>
          <p:cNvSpPr txBox="1"/>
          <p:nvPr/>
        </p:nvSpPr>
        <p:spPr>
          <a:xfrm>
            <a:off x="5070475" y="3024885"/>
            <a:ext cx="852805"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FFFFF"/>
                </a:solidFill>
                <a:latin typeface="Courier New"/>
                <a:cs typeface="Courier New"/>
              </a:rPr>
              <a:t>Response:</a:t>
            </a:r>
            <a:endParaRPr sz="1200">
              <a:latin typeface="Courier New"/>
              <a:cs typeface="Courier New"/>
            </a:endParaRPr>
          </a:p>
        </p:txBody>
      </p:sp>
      <p:pic>
        <p:nvPicPr>
          <p:cNvPr id="14" name="object 14">
            <a:extLst>
              <a:ext uri="{FF2B5EF4-FFF2-40B4-BE49-F238E27FC236}">
                <a16:creationId xmlns:a16="http://schemas.microsoft.com/office/drawing/2014/main" id="{B7853356-B45A-480C-191E-2EA4CF0C318F}"/>
              </a:ext>
            </a:extLst>
          </p:cNvPr>
          <p:cNvPicPr/>
          <p:nvPr/>
        </p:nvPicPr>
        <p:blipFill>
          <a:blip r:embed="rId2" cstate="print"/>
          <a:stretch>
            <a:fillRect/>
          </a:stretch>
        </p:blipFill>
        <p:spPr>
          <a:xfrm>
            <a:off x="5247132" y="3473196"/>
            <a:ext cx="2253995" cy="2253995"/>
          </a:xfrm>
          <a:prstGeom prst="rect">
            <a:avLst/>
          </a:prstGeom>
        </p:spPr>
      </p:pic>
      <p:sp>
        <p:nvSpPr>
          <p:cNvPr id="15" name="object 15">
            <a:extLst>
              <a:ext uri="{FF2B5EF4-FFF2-40B4-BE49-F238E27FC236}">
                <a16:creationId xmlns:a16="http://schemas.microsoft.com/office/drawing/2014/main" id="{E92B9298-1D48-C547-C58A-C8EF199ABE48}"/>
              </a:ext>
            </a:extLst>
          </p:cNvPr>
          <p:cNvSpPr/>
          <p:nvPr/>
        </p:nvSpPr>
        <p:spPr>
          <a:xfrm>
            <a:off x="8036052" y="1915667"/>
            <a:ext cx="2178050" cy="494030"/>
          </a:xfrm>
          <a:custGeom>
            <a:avLst/>
            <a:gdLst/>
            <a:ahLst/>
            <a:cxnLst/>
            <a:rect l="l" t="t" r="r" b="b"/>
            <a:pathLst>
              <a:path w="2178050" h="494030">
                <a:moveTo>
                  <a:pt x="2140839" y="0"/>
                </a:moveTo>
                <a:lnTo>
                  <a:pt x="36956" y="0"/>
                </a:lnTo>
                <a:lnTo>
                  <a:pt x="22556" y="2899"/>
                </a:lnTo>
                <a:lnTo>
                  <a:pt x="10810" y="10810"/>
                </a:lnTo>
                <a:lnTo>
                  <a:pt x="2899" y="22556"/>
                </a:lnTo>
                <a:lnTo>
                  <a:pt x="0" y="36957"/>
                </a:lnTo>
                <a:lnTo>
                  <a:pt x="0" y="456819"/>
                </a:lnTo>
                <a:lnTo>
                  <a:pt x="2899" y="471219"/>
                </a:lnTo>
                <a:lnTo>
                  <a:pt x="10810" y="482965"/>
                </a:lnTo>
                <a:lnTo>
                  <a:pt x="22556" y="490876"/>
                </a:lnTo>
                <a:lnTo>
                  <a:pt x="36956" y="493776"/>
                </a:lnTo>
                <a:lnTo>
                  <a:pt x="2140839" y="493776"/>
                </a:lnTo>
                <a:lnTo>
                  <a:pt x="2155239" y="490876"/>
                </a:lnTo>
                <a:lnTo>
                  <a:pt x="2166985" y="482965"/>
                </a:lnTo>
                <a:lnTo>
                  <a:pt x="2174896" y="471219"/>
                </a:lnTo>
                <a:lnTo>
                  <a:pt x="2177796" y="456819"/>
                </a:lnTo>
                <a:lnTo>
                  <a:pt x="2177796" y="36957"/>
                </a:lnTo>
                <a:lnTo>
                  <a:pt x="2174896" y="22556"/>
                </a:lnTo>
                <a:lnTo>
                  <a:pt x="2166985" y="10810"/>
                </a:lnTo>
                <a:lnTo>
                  <a:pt x="2155239" y="2899"/>
                </a:lnTo>
                <a:lnTo>
                  <a:pt x="2140839" y="0"/>
                </a:lnTo>
                <a:close/>
              </a:path>
            </a:pathLst>
          </a:custGeom>
          <a:solidFill>
            <a:srgbClr val="008575"/>
          </a:solidFill>
        </p:spPr>
        <p:txBody>
          <a:bodyPr wrap="square" lIns="0" tIns="0" rIns="0" bIns="0" rtlCol="0"/>
          <a:lstStyle/>
          <a:p>
            <a:endParaRPr/>
          </a:p>
        </p:txBody>
      </p:sp>
      <p:sp>
        <p:nvSpPr>
          <p:cNvPr id="16" name="object 16">
            <a:extLst>
              <a:ext uri="{FF2B5EF4-FFF2-40B4-BE49-F238E27FC236}">
                <a16:creationId xmlns:a16="http://schemas.microsoft.com/office/drawing/2014/main" id="{38D9C36A-E450-4457-4A4A-5DC8ED33ED63}"/>
              </a:ext>
            </a:extLst>
          </p:cNvPr>
          <p:cNvSpPr txBox="1"/>
          <p:nvPr/>
        </p:nvSpPr>
        <p:spPr>
          <a:xfrm>
            <a:off x="8635110" y="1990089"/>
            <a:ext cx="988060" cy="330835"/>
          </a:xfrm>
          <a:prstGeom prst="rect">
            <a:avLst/>
          </a:prstGeom>
        </p:spPr>
        <p:txBody>
          <a:bodyPr vert="horz" wrap="square" lIns="0" tIns="13335" rIns="0" bIns="0" rtlCol="0">
            <a:spAutoFit/>
          </a:bodyPr>
          <a:lstStyle/>
          <a:p>
            <a:pPr marL="12700">
              <a:lnSpc>
                <a:spcPct val="100000"/>
              </a:lnSpc>
              <a:spcBef>
                <a:spcPts val="105"/>
              </a:spcBef>
            </a:pPr>
            <a:r>
              <a:rPr sz="2000" b="1" spc="-40" dirty="0">
                <a:solidFill>
                  <a:srgbClr val="FFFFFF"/>
                </a:solidFill>
                <a:latin typeface="Segoe UI Semibold"/>
                <a:cs typeface="Segoe UI Semibold"/>
              </a:rPr>
              <a:t>ChatGPT</a:t>
            </a:r>
            <a:endParaRPr sz="2000">
              <a:latin typeface="Segoe UI Semibold"/>
              <a:cs typeface="Segoe UI Semibold"/>
            </a:endParaRPr>
          </a:p>
        </p:txBody>
      </p:sp>
      <p:sp>
        <p:nvSpPr>
          <p:cNvPr id="17" name="object 17">
            <a:extLst>
              <a:ext uri="{FF2B5EF4-FFF2-40B4-BE49-F238E27FC236}">
                <a16:creationId xmlns:a16="http://schemas.microsoft.com/office/drawing/2014/main" id="{24746EA5-1B26-EBD6-5056-406AC1E26A94}"/>
              </a:ext>
            </a:extLst>
          </p:cNvPr>
          <p:cNvSpPr/>
          <p:nvPr/>
        </p:nvSpPr>
        <p:spPr>
          <a:xfrm>
            <a:off x="8327135" y="2633472"/>
            <a:ext cx="2194560" cy="463550"/>
          </a:xfrm>
          <a:custGeom>
            <a:avLst/>
            <a:gdLst/>
            <a:ahLst/>
            <a:cxnLst/>
            <a:rect l="l" t="t" r="r" b="b"/>
            <a:pathLst>
              <a:path w="2194559" h="463550">
                <a:moveTo>
                  <a:pt x="1828800" y="368807"/>
                </a:moveTo>
                <a:lnTo>
                  <a:pt x="1280160" y="368807"/>
                </a:lnTo>
                <a:lnTo>
                  <a:pt x="1828292" y="463041"/>
                </a:lnTo>
                <a:lnTo>
                  <a:pt x="1828800" y="368807"/>
                </a:lnTo>
                <a:close/>
              </a:path>
              <a:path w="2194559" h="463550">
                <a:moveTo>
                  <a:pt x="2133092" y="0"/>
                </a:moveTo>
                <a:lnTo>
                  <a:pt x="61468" y="0"/>
                </a:lnTo>
                <a:lnTo>
                  <a:pt x="37558" y="4835"/>
                </a:lnTo>
                <a:lnTo>
                  <a:pt x="18018" y="18018"/>
                </a:lnTo>
                <a:lnTo>
                  <a:pt x="4835" y="37558"/>
                </a:lnTo>
                <a:lnTo>
                  <a:pt x="0" y="61467"/>
                </a:lnTo>
                <a:lnTo>
                  <a:pt x="0" y="307339"/>
                </a:lnTo>
                <a:lnTo>
                  <a:pt x="4835" y="331249"/>
                </a:lnTo>
                <a:lnTo>
                  <a:pt x="18018" y="350789"/>
                </a:lnTo>
                <a:lnTo>
                  <a:pt x="37558" y="363972"/>
                </a:lnTo>
                <a:lnTo>
                  <a:pt x="61468" y="368807"/>
                </a:lnTo>
                <a:lnTo>
                  <a:pt x="2133092" y="368807"/>
                </a:lnTo>
                <a:lnTo>
                  <a:pt x="2157001" y="363972"/>
                </a:lnTo>
                <a:lnTo>
                  <a:pt x="2176541" y="350789"/>
                </a:lnTo>
                <a:lnTo>
                  <a:pt x="2189724" y="331249"/>
                </a:lnTo>
                <a:lnTo>
                  <a:pt x="2194560" y="307339"/>
                </a:lnTo>
                <a:lnTo>
                  <a:pt x="2194560" y="61467"/>
                </a:lnTo>
                <a:lnTo>
                  <a:pt x="2189724" y="37558"/>
                </a:lnTo>
                <a:lnTo>
                  <a:pt x="2176541" y="18018"/>
                </a:lnTo>
                <a:lnTo>
                  <a:pt x="2157001" y="4835"/>
                </a:lnTo>
                <a:lnTo>
                  <a:pt x="2133092" y="0"/>
                </a:lnTo>
                <a:close/>
              </a:path>
            </a:pathLst>
          </a:custGeom>
          <a:solidFill>
            <a:srgbClr val="00AFEF"/>
          </a:solidFill>
        </p:spPr>
        <p:txBody>
          <a:bodyPr wrap="square" lIns="0" tIns="0" rIns="0" bIns="0" rtlCol="0"/>
          <a:lstStyle/>
          <a:p>
            <a:endParaRPr/>
          </a:p>
        </p:txBody>
      </p:sp>
      <p:sp>
        <p:nvSpPr>
          <p:cNvPr id="18" name="object 18">
            <a:extLst>
              <a:ext uri="{FF2B5EF4-FFF2-40B4-BE49-F238E27FC236}">
                <a16:creationId xmlns:a16="http://schemas.microsoft.com/office/drawing/2014/main" id="{FA089627-A1F2-2039-5C9A-1E8359AAF14B}"/>
              </a:ext>
            </a:extLst>
          </p:cNvPr>
          <p:cNvSpPr txBox="1"/>
          <p:nvPr/>
        </p:nvSpPr>
        <p:spPr>
          <a:xfrm>
            <a:off x="8510143" y="2749423"/>
            <a:ext cx="1910080" cy="132080"/>
          </a:xfrm>
          <a:prstGeom prst="rect">
            <a:avLst/>
          </a:prstGeom>
        </p:spPr>
        <p:txBody>
          <a:bodyPr vert="horz" wrap="square" lIns="0" tIns="12065" rIns="0" bIns="0" rtlCol="0">
            <a:spAutoFit/>
          </a:bodyPr>
          <a:lstStyle/>
          <a:p>
            <a:pPr marL="12700">
              <a:lnSpc>
                <a:spcPct val="100000"/>
              </a:lnSpc>
              <a:spcBef>
                <a:spcPts val="95"/>
              </a:spcBef>
            </a:pPr>
            <a:r>
              <a:rPr sz="700" dirty="0">
                <a:latin typeface="Courier New"/>
                <a:cs typeface="Courier New"/>
              </a:rPr>
              <a:t>What</a:t>
            </a:r>
            <a:r>
              <a:rPr sz="700" spc="-20" dirty="0">
                <a:latin typeface="Courier New"/>
                <a:cs typeface="Courier New"/>
              </a:rPr>
              <a:t> </a:t>
            </a:r>
            <a:r>
              <a:rPr sz="700" dirty="0">
                <a:latin typeface="Courier New"/>
                <a:cs typeface="Courier New"/>
              </a:rPr>
              <a:t>is</a:t>
            </a:r>
            <a:r>
              <a:rPr sz="700" spc="-10" dirty="0">
                <a:latin typeface="Courier New"/>
                <a:cs typeface="Courier New"/>
              </a:rPr>
              <a:t> </a:t>
            </a:r>
            <a:r>
              <a:rPr sz="700" dirty="0">
                <a:latin typeface="Courier New"/>
                <a:cs typeface="Courier New"/>
              </a:rPr>
              <a:t>the</a:t>
            </a:r>
            <a:r>
              <a:rPr sz="700" spc="-20" dirty="0">
                <a:latin typeface="Courier New"/>
                <a:cs typeface="Courier New"/>
              </a:rPr>
              <a:t> </a:t>
            </a:r>
            <a:r>
              <a:rPr sz="700" dirty="0">
                <a:latin typeface="Courier New"/>
                <a:cs typeface="Courier New"/>
              </a:rPr>
              <a:t>fastest</a:t>
            </a:r>
            <a:r>
              <a:rPr sz="700" spc="-10" dirty="0">
                <a:latin typeface="Courier New"/>
                <a:cs typeface="Courier New"/>
              </a:rPr>
              <a:t> </a:t>
            </a:r>
            <a:r>
              <a:rPr sz="700" dirty="0">
                <a:latin typeface="Courier New"/>
                <a:cs typeface="Courier New"/>
              </a:rPr>
              <a:t>animal</a:t>
            </a:r>
            <a:r>
              <a:rPr sz="700" spc="-10" dirty="0">
                <a:latin typeface="Courier New"/>
                <a:cs typeface="Courier New"/>
              </a:rPr>
              <a:t> </a:t>
            </a:r>
            <a:r>
              <a:rPr sz="700" dirty="0">
                <a:latin typeface="Courier New"/>
                <a:cs typeface="Courier New"/>
              </a:rPr>
              <a:t>on</a:t>
            </a:r>
            <a:r>
              <a:rPr sz="700" spc="-15" dirty="0">
                <a:latin typeface="Courier New"/>
                <a:cs typeface="Courier New"/>
              </a:rPr>
              <a:t> </a:t>
            </a:r>
            <a:r>
              <a:rPr sz="700" spc="-10" dirty="0">
                <a:latin typeface="Courier New"/>
                <a:cs typeface="Courier New"/>
              </a:rPr>
              <a:t>land?</a:t>
            </a:r>
            <a:endParaRPr sz="700">
              <a:latin typeface="Courier New"/>
              <a:cs typeface="Courier New"/>
            </a:endParaRPr>
          </a:p>
        </p:txBody>
      </p:sp>
      <p:sp>
        <p:nvSpPr>
          <p:cNvPr id="19" name="object 19">
            <a:extLst>
              <a:ext uri="{FF2B5EF4-FFF2-40B4-BE49-F238E27FC236}">
                <a16:creationId xmlns:a16="http://schemas.microsoft.com/office/drawing/2014/main" id="{33A35DCD-8089-E817-AF9C-12A3595AF5A8}"/>
              </a:ext>
            </a:extLst>
          </p:cNvPr>
          <p:cNvSpPr/>
          <p:nvPr/>
        </p:nvSpPr>
        <p:spPr>
          <a:xfrm>
            <a:off x="7930895" y="3174492"/>
            <a:ext cx="2194560" cy="765810"/>
          </a:xfrm>
          <a:custGeom>
            <a:avLst/>
            <a:gdLst/>
            <a:ahLst/>
            <a:cxnLst/>
            <a:rect l="l" t="t" r="r" b="b"/>
            <a:pathLst>
              <a:path w="2194559" h="765810">
                <a:moveTo>
                  <a:pt x="914400" y="678180"/>
                </a:moveTo>
                <a:lnTo>
                  <a:pt x="365759" y="678180"/>
                </a:lnTo>
                <a:lnTo>
                  <a:pt x="366649" y="765302"/>
                </a:lnTo>
                <a:lnTo>
                  <a:pt x="914400" y="678180"/>
                </a:lnTo>
                <a:close/>
              </a:path>
              <a:path w="2194559" h="765810">
                <a:moveTo>
                  <a:pt x="2081529" y="0"/>
                </a:moveTo>
                <a:lnTo>
                  <a:pt x="113029" y="0"/>
                </a:lnTo>
                <a:lnTo>
                  <a:pt x="69008" y="8874"/>
                </a:lnTo>
                <a:lnTo>
                  <a:pt x="33083" y="33083"/>
                </a:lnTo>
                <a:lnTo>
                  <a:pt x="8874" y="69008"/>
                </a:lnTo>
                <a:lnTo>
                  <a:pt x="0" y="113030"/>
                </a:lnTo>
                <a:lnTo>
                  <a:pt x="0" y="565150"/>
                </a:lnTo>
                <a:lnTo>
                  <a:pt x="8874" y="609171"/>
                </a:lnTo>
                <a:lnTo>
                  <a:pt x="33083" y="645096"/>
                </a:lnTo>
                <a:lnTo>
                  <a:pt x="69008" y="669305"/>
                </a:lnTo>
                <a:lnTo>
                  <a:pt x="113029" y="678180"/>
                </a:lnTo>
                <a:lnTo>
                  <a:pt x="2081529" y="678180"/>
                </a:lnTo>
                <a:lnTo>
                  <a:pt x="2125551" y="669305"/>
                </a:lnTo>
                <a:lnTo>
                  <a:pt x="2161476" y="645096"/>
                </a:lnTo>
                <a:lnTo>
                  <a:pt x="2185685" y="609171"/>
                </a:lnTo>
                <a:lnTo>
                  <a:pt x="2194559" y="565150"/>
                </a:lnTo>
                <a:lnTo>
                  <a:pt x="2194559" y="113030"/>
                </a:lnTo>
                <a:lnTo>
                  <a:pt x="2185685" y="69008"/>
                </a:lnTo>
                <a:lnTo>
                  <a:pt x="2161476" y="33083"/>
                </a:lnTo>
                <a:lnTo>
                  <a:pt x="2125551" y="8874"/>
                </a:lnTo>
                <a:lnTo>
                  <a:pt x="2081529" y="0"/>
                </a:lnTo>
                <a:close/>
              </a:path>
            </a:pathLst>
          </a:custGeom>
          <a:solidFill>
            <a:srgbClr val="92D050"/>
          </a:solidFill>
        </p:spPr>
        <p:txBody>
          <a:bodyPr wrap="square" lIns="0" tIns="0" rIns="0" bIns="0" rtlCol="0"/>
          <a:lstStyle/>
          <a:p>
            <a:endParaRPr/>
          </a:p>
        </p:txBody>
      </p:sp>
      <p:sp>
        <p:nvSpPr>
          <p:cNvPr id="20" name="object 20">
            <a:extLst>
              <a:ext uri="{FF2B5EF4-FFF2-40B4-BE49-F238E27FC236}">
                <a16:creationId xmlns:a16="http://schemas.microsoft.com/office/drawing/2014/main" id="{10F669FE-01E8-C288-4D81-8121CD545CED}"/>
              </a:ext>
            </a:extLst>
          </p:cNvPr>
          <p:cNvSpPr txBox="1"/>
          <p:nvPr/>
        </p:nvSpPr>
        <p:spPr>
          <a:xfrm>
            <a:off x="8043164" y="3338322"/>
            <a:ext cx="1855470" cy="345440"/>
          </a:xfrm>
          <a:prstGeom prst="rect">
            <a:avLst/>
          </a:prstGeom>
        </p:spPr>
        <p:txBody>
          <a:bodyPr vert="horz" wrap="square" lIns="0" tIns="12065" rIns="0" bIns="0" rtlCol="0">
            <a:spAutoFit/>
          </a:bodyPr>
          <a:lstStyle/>
          <a:p>
            <a:pPr marL="12700" marR="5080">
              <a:lnSpc>
                <a:spcPct val="100000"/>
              </a:lnSpc>
              <a:spcBef>
                <a:spcPts val="95"/>
              </a:spcBef>
            </a:pPr>
            <a:r>
              <a:rPr sz="700" dirty="0">
                <a:latin typeface="Courier New"/>
                <a:cs typeface="Courier New"/>
              </a:rPr>
              <a:t>the</a:t>
            </a:r>
            <a:r>
              <a:rPr sz="700" spc="-20" dirty="0">
                <a:latin typeface="Courier New"/>
                <a:cs typeface="Courier New"/>
              </a:rPr>
              <a:t> </a:t>
            </a:r>
            <a:r>
              <a:rPr sz="700" dirty="0">
                <a:latin typeface="Courier New"/>
                <a:cs typeface="Courier New"/>
              </a:rPr>
              <a:t>cheetah</a:t>
            </a:r>
            <a:r>
              <a:rPr sz="700" spc="-30" dirty="0">
                <a:latin typeface="Courier New"/>
                <a:cs typeface="Courier New"/>
              </a:rPr>
              <a:t> </a:t>
            </a:r>
            <a:r>
              <a:rPr sz="700" dirty="0">
                <a:latin typeface="Courier New"/>
                <a:cs typeface="Courier New"/>
              </a:rPr>
              <a:t>(Acinonyx</a:t>
            </a:r>
            <a:r>
              <a:rPr sz="700" spc="-5" dirty="0">
                <a:latin typeface="Courier New"/>
                <a:cs typeface="Courier New"/>
              </a:rPr>
              <a:t> </a:t>
            </a:r>
            <a:r>
              <a:rPr sz="700" spc="-10" dirty="0">
                <a:latin typeface="Courier New"/>
                <a:cs typeface="Courier New"/>
              </a:rPr>
              <a:t>jubatus), </a:t>
            </a:r>
            <a:r>
              <a:rPr sz="700" dirty="0">
                <a:latin typeface="Courier New"/>
                <a:cs typeface="Courier New"/>
              </a:rPr>
              <a:t>which</a:t>
            </a:r>
            <a:r>
              <a:rPr sz="700" spc="-15" dirty="0">
                <a:latin typeface="Courier New"/>
                <a:cs typeface="Courier New"/>
              </a:rPr>
              <a:t> </a:t>
            </a:r>
            <a:r>
              <a:rPr sz="700" dirty="0">
                <a:latin typeface="Courier New"/>
                <a:cs typeface="Courier New"/>
              </a:rPr>
              <a:t>can</a:t>
            </a:r>
            <a:r>
              <a:rPr sz="700" spc="-10" dirty="0">
                <a:latin typeface="Courier New"/>
                <a:cs typeface="Courier New"/>
              </a:rPr>
              <a:t> </a:t>
            </a:r>
            <a:r>
              <a:rPr sz="700" dirty="0">
                <a:latin typeface="Courier New"/>
                <a:cs typeface="Courier New"/>
              </a:rPr>
              <a:t>reach</a:t>
            </a:r>
            <a:r>
              <a:rPr sz="700" spc="-15" dirty="0">
                <a:latin typeface="Courier New"/>
                <a:cs typeface="Courier New"/>
              </a:rPr>
              <a:t> </a:t>
            </a:r>
            <a:r>
              <a:rPr sz="700" dirty="0">
                <a:latin typeface="Courier New"/>
                <a:cs typeface="Courier New"/>
              </a:rPr>
              <a:t>speeds</a:t>
            </a:r>
            <a:r>
              <a:rPr sz="700" spc="-10" dirty="0">
                <a:latin typeface="Courier New"/>
                <a:cs typeface="Courier New"/>
              </a:rPr>
              <a:t> </a:t>
            </a:r>
            <a:r>
              <a:rPr sz="700" dirty="0">
                <a:latin typeface="Courier New"/>
                <a:cs typeface="Courier New"/>
              </a:rPr>
              <a:t>of</a:t>
            </a:r>
            <a:r>
              <a:rPr sz="700" spc="-10" dirty="0">
                <a:latin typeface="Courier New"/>
                <a:cs typeface="Courier New"/>
              </a:rPr>
              <a:t> </a:t>
            </a:r>
            <a:r>
              <a:rPr sz="700" dirty="0">
                <a:latin typeface="Courier New"/>
                <a:cs typeface="Courier New"/>
              </a:rPr>
              <a:t>up</a:t>
            </a:r>
            <a:r>
              <a:rPr sz="700" spc="-15" dirty="0">
                <a:latin typeface="Courier New"/>
                <a:cs typeface="Courier New"/>
              </a:rPr>
              <a:t> </a:t>
            </a:r>
            <a:r>
              <a:rPr sz="700" dirty="0">
                <a:latin typeface="Courier New"/>
                <a:cs typeface="Courier New"/>
              </a:rPr>
              <a:t>to</a:t>
            </a:r>
            <a:r>
              <a:rPr sz="700" spc="-10" dirty="0">
                <a:latin typeface="Courier New"/>
                <a:cs typeface="Courier New"/>
              </a:rPr>
              <a:t> </a:t>
            </a:r>
            <a:r>
              <a:rPr sz="700" spc="-25" dirty="0">
                <a:latin typeface="Courier New"/>
                <a:cs typeface="Courier New"/>
              </a:rPr>
              <a:t>60 </a:t>
            </a:r>
            <a:r>
              <a:rPr sz="700" dirty="0">
                <a:latin typeface="Courier New"/>
                <a:cs typeface="Courier New"/>
              </a:rPr>
              <a:t>miles</a:t>
            </a:r>
            <a:r>
              <a:rPr sz="700" spc="-25" dirty="0">
                <a:latin typeface="Courier New"/>
                <a:cs typeface="Courier New"/>
              </a:rPr>
              <a:t> </a:t>
            </a:r>
            <a:r>
              <a:rPr sz="700" dirty="0">
                <a:latin typeface="Courier New"/>
                <a:cs typeface="Courier New"/>
              </a:rPr>
              <a:t>(97</a:t>
            </a:r>
            <a:r>
              <a:rPr sz="700" spc="-20" dirty="0">
                <a:latin typeface="Courier New"/>
                <a:cs typeface="Courier New"/>
              </a:rPr>
              <a:t> </a:t>
            </a:r>
            <a:r>
              <a:rPr sz="700" dirty="0">
                <a:latin typeface="Courier New"/>
                <a:cs typeface="Courier New"/>
              </a:rPr>
              <a:t>kilometers)</a:t>
            </a:r>
            <a:r>
              <a:rPr sz="700" spc="-25" dirty="0">
                <a:latin typeface="Courier New"/>
                <a:cs typeface="Courier New"/>
              </a:rPr>
              <a:t> </a:t>
            </a:r>
            <a:r>
              <a:rPr sz="700" dirty="0">
                <a:latin typeface="Courier New"/>
                <a:cs typeface="Courier New"/>
              </a:rPr>
              <a:t>per</a:t>
            </a:r>
            <a:r>
              <a:rPr sz="700" spc="-20" dirty="0">
                <a:latin typeface="Courier New"/>
                <a:cs typeface="Courier New"/>
              </a:rPr>
              <a:t> </a:t>
            </a:r>
            <a:r>
              <a:rPr sz="700" spc="-10" dirty="0">
                <a:latin typeface="Courier New"/>
                <a:cs typeface="Courier New"/>
              </a:rPr>
              <a:t>hour.</a:t>
            </a:r>
            <a:endParaRPr sz="700">
              <a:latin typeface="Courier New"/>
              <a:cs typeface="Courier New"/>
            </a:endParaRPr>
          </a:p>
        </p:txBody>
      </p:sp>
      <p:sp>
        <p:nvSpPr>
          <p:cNvPr id="21" name="object 21">
            <a:extLst>
              <a:ext uri="{FF2B5EF4-FFF2-40B4-BE49-F238E27FC236}">
                <a16:creationId xmlns:a16="http://schemas.microsoft.com/office/drawing/2014/main" id="{742DD2C1-FEF9-75FE-A0F5-B75C63220576}"/>
              </a:ext>
            </a:extLst>
          </p:cNvPr>
          <p:cNvSpPr/>
          <p:nvPr/>
        </p:nvSpPr>
        <p:spPr>
          <a:xfrm>
            <a:off x="8327135" y="4024884"/>
            <a:ext cx="2194560" cy="474980"/>
          </a:xfrm>
          <a:custGeom>
            <a:avLst/>
            <a:gdLst/>
            <a:ahLst/>
            <a:cxnLst/>
            <a:rect l="l" t="t" r="r" b="b"/>
            <a:pathLst>
              <a:path w="2194559" h="474979">
                <a:moveTo>
                  <a:pt x="1828800" y="368808"/>
                </a:moveTo>
                <a:lnTo>
                  <a:pt x="1280160" y="368808"/>
                </a:lnTo>
                <a:lnTo>
                  <a:pt x="1828292" y="474980"/>
                </a:lnTo>
                <a:lnTo>
                  <a:pt x="1828800" y="368808"/>
                </a:lnTo>
                <a:close/>
              </a:path>
              <a:path w="2194559" h="474979">
                <a:moveTo>
                  <a:pt x="2133092" y="0"/>
                </a:moveTo>
                <a:lnTo>
                  <a:pt x="61468" y="0"/>
                </a:lnTo>
                <a:lnTo>
                  <a:pt x="37558" y="4835"/>
                </a:lnTo>
                <a:lnTo>
                  <a:pt x="18018" y="18018"/>
                </a:lnTo>
                <a:lnTo>
                  <a:pt x="4835" y="37558"/>
                </a:lnTo>
                <a:lnTo>
                  <a:pt x="0" y="61468"/>
                </a:lnTo>
                <a:lnTo>
                  <a:pt x="0" y="307340"/>
                </a:lnTo>
                <a:lnTo>
                  <a:pt x="4835" y="331249"/>
                </a:lnTo>
                <a:lnTo>
                  <a:pt x="18018" y="350789"/>
                </a:lnTo>
                <a:lnTo>
                  <a:pt x="37558" y="363972"/>
                </a:lnTo>
                <a:lnTo>
                  <a:pt x="61468" y="368808"/>
                </a:lnTo>
                <a:lnTo>
                  <a:pt x="2133092" y="368808"/>
                </a:lnTo>
                <a:lnTo>
                  <a:pt x="2157001" y="363972"/>
                </a:lnTo>
                <a:lnTo>
                  <a:pt x="2176541" y="350789"/>
                </a:lnTo>
                <a:lnTo>
                  <a:pt x="2189724" y="331249"/>
                </a:lnTo>
                <a:lnTo>
                  <a:pt x="2194560" y="307340"/>
                </a:lnTo>
                <a:lnTo>
                  <a:pt x="2194560" y="61468"/>
                </a:lnTo>
                <a:lnTo>
                  <a:pt x="2189724" y="37558"/>
                </a:lnTo>
                <a:lnTo>
                  <a:pt x="2176541" y="18018"/>
                </a:lnTo>
                <a:lnTo>
                  <a:pt x="2157001" y="4835"/>
                </a:lnTo>
                <a:lnTo>
                  <a:pt x="2133092" y="0"/>
                </a:lnTo>
                <a:close/>
              </a:path>
            </a:pathLst>
          </a:custGeom>
          <a:solidFill>
            <a:srgbClr val="00AFEF"/>
          </a:solidFill>
        </p:spPr>
        <p:txBody>
          <a:bodyPr wrap="square" lIns="0" tIns="0" rIns="0" bIns="0" rtlCol="0"/>
          <a:lstStyle/>
          <a:p>
            <a:endParaRPr/>
          </a:p>
        </p:txBody>
      </p:sp>
      <p:sp>
        <p:nvSpPr>
          <p:cNvPr id="22" name="object 22">
            <a:extLst>
              <a:ext uri="{FF2B5EF4-FFF2-40B4-BE49-F238E27FC236}">
                <a16:creationId xmlns:a16="http://schemas.microsoft.com/office/drawing/2014/main" id="{96939EB9-EA16-5125-E2AD-22F39116D378}"/>
              </a:ext>
            </a:extLst>
          </p:cNvPr>
          <p:cNvSpPr txBox="1"/>
          <p:nvPr/>
        </p:nvSpPr>
        <p:spPr>
          <a:xfrm>
            <a:off x="8952103" y="4131690"/>
            <a:ext cx="147574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Courier New"/>
                <a:cs typeface="Courier New"/>
              </a:rPr>
              <a:t>What</a:t>
            </a:r>
            <a:r>
              <a:rPr sz="800" spc="-25" dirty="0">
                <a:latin typeface="Courier New"/>
                <a:cs typeface="Courier New"/>
              </a:rPr>
              <a:t> </a:t>
            </a:r>
            <a:r>
              <a:rPr sz="800" dirty="0">
                <a:latin typeface="Courier New"/>
                <a:cs typeface="Courier New"/>
              </a:rPr>
              <a:t>makes</a:t>
            </a:r>
            <a:r>
              <a:rPr sz="800" spc="-20" dirty="0">
                <a:latin typeface="Courier New"/>
                <a:cs typeface="Courier New"/>
              </a:rPr>
              <a:t> </a:t>
            </a:r>
            <a:r>
              <a:rPr sz="800" dirty="0">
                <a:latin typeface="Courier New"/>
                <a:cs typeface="Courier New"/>
              </a:rPr>
              <a:t>them</a:t>
            </a:r>
            <a:r>
              <a:rPr sz="800" spc="-25" dirty="0">
                <a:latin typeface="Courier New"/>
                <a:cs typeface="Courier New"/>
              </a:rPr>
              <a:t> </a:t>
            </a:r>
            <a:r>
              <a:rPr sz="800" dirty="0">
                <a:latin typeface="Courier New"/>
                <a:cs typeface="Courier New"/>
              </a:rPr>
              <a:t>so</a:t>
            </a:r>
            <a:r>
              <a:rPr sz="800" spc="-10" dirty="0">
                <a:latin typeface="Courier New"/>
                <a:cs typeface="Courier New"/>
              </a:rPr>
              <a:t> </a:t>
            </a:r>
            <a:r>
              <a:rPr sz="800" spc="-20" dirty="0">
                <a:latin typeface="Courier New"/>
                <a:cs typeface="Courier New"/>
              </a:rPr>
              <a:t>fast?</a:t>
            </a:r>
            <a:endParaRPr sz="800">
              <a:latin typeface="Courier New"/>
              <a:cs typeface="Courier New"/>
            </a:endParaRPr>
          </a:p>
        </p:txBody>
      </p:sp>
      <p:sp>
        <p:nvSpPr>
          <p:cNvPr id="23" name="object 23">
            <a:extLst>
              <a:ext uri="{FF2B5EF4-FFF2-40B4-BE49-F238E27FC236}">
                <a16:creationId xmlns:a16="http://schemas.microsoft.com/office/drawing/2014/main" id="{952E9E18-2233-81CA-6CB8-9553937A28BF}"/>
              </a:ext>
            </a:extLst>
          </p:cNvPr>
          <p:cNvSpPr/>
          <p:nvPr/>
        </p:nvSpPr>
        <p:spPr>
          <a:xfrm>
            <a:off x="7930895" y="4565903"/>
            <a:ext cx="2194560" cy="1338580"/>
          </a:xfrm>
          <a:custGeom>
            <a:avLst/>
            <a:gdLst/>
            <a:ahLst/>
            <a:cxnLst/>
            <a:rect l="l" t="t" r="r" b="b"/>
            <a:pathLst>
              <a:path w="2194559" h="1338579">
                <a:moveTo>
                  <a:pt x="914400" y="1243584"/>
                </a:moveTo>
                <a:lnTo>
                  <a:pt x="365759" y="1243584"/>
                </a:lnTo>
                <a:lnTo>
                  <a:pt x="368300" y="1338211"/>
                </a:lnTo>
                <a:lnTo>
                  <a:pt x="914400" y="1243584"/>
                </a:lnTo>
                <a:close/>
              </a:path>
              <a:path w="2194559" h="1338579">
                <a:moveTo>
                  <a:pt x="1987296" y="0"/>
                </a:moveTo>
                <a:lnTo>
                  <a:pt x="207263" y="0"/>
                </a:lnTo>
                <a:lnTo>
                  <a:pt x="159753" y="5476"/>
                </a:lnTo>
                <a:lnTo>
                  <a:pt x="116132" y="21073"/>
                </a:lnTo>
                <a:lnTo>
                  <a:pt x="77648" y="45546"/>
                </a:lnTo>
                <a:lnTo>
                  <a:pt x="45546" y="77648"/>
                </a:lnTo>
                <a:lnTo>
                  <a:pt x="21073" y="116132"/>
                </a:lnTo>
                <a:lnTo>
                  <a:pt x="5476" y="159753"/>
                </a:lnTo>
                <a:lnTo>
                  <a:pt x="0" y="207264"/>
                </a:lnTo>
                <a:lnTo>
                  <a:pt x="0" y="1036320"/>
                </a:lnTo>
                <a:lnTo>
                  <a:pt x="5476" y="1083842"/>
                </a:lnTo>
                <a:lnTo>
                  <a:pt x="21073" y="1127467"/>
                </a:lnTo>
                <a:lnTo>
                  <a:pt x="45546" y="1165951"/>
                </a:lnTo>
                <a:lnTo>
                  <a:pt x="77648" y="1198049"/>
                </a:lnTo>
                <a:lnTo>
                  <a:pt x="116132" y="1222516"/>
                </a:lnTo>
                <a:lnTo>
                  <a:pt x="159753" y="1238109"/>
                </a:lnTo>
                <a:lnTo>
                  <a:pt x="207263" y="1243584"/>
                </a:lnTo>
                <a:lnTo>
                  <a:pt x="1987296" y="1243584"/>
                </a:lnTo>
                <a:lnTo>
                  <a:pt x="2034806" y="1238109"/>
                </a:lnTo>
                <a:lnTo>
                  <a:pt x="2078427" y="1222516"/>
                </a:lnTo>
                <a:lnTo>
                  <a:pt x="2116911" y="1198049"/>
                </a:lnTo>
                <a:lnTo>
                  <a:pt x="2149013" y="1165951"/>
                </a:lnTo>
                <a:lnTo>
                  <a:pt x="2173486" y="1127467"/>
                </a:lnTo>
                <a:lnTo>
                  <a:pt x="2189083" y="1083842"/>
                </a:lnTo>
                <a:lnTo>
                  <a:pt x="2194559" y="1036320"/>
                </a:lnTo>
                <a:lnTo>
                  <a:pt x="2194559" y="207264"/>
                </a:lnTo>
                <a:lnTo>
                  <a:pt x="2189083" y="159753"/>
                </a:lnTo>
                <a:lnTo>
                  <a:pt x="2173486" y="116132"/>
                </a:lnTo>
                <a:lnTo>
                  <a:pt x="2149013" y="77648"/>
                </a:lnTo>
                <a:lnTo>
                  <a:pt x="2116911" y="45546"/>
                </a:lnTo>
                <a:lnTo>
                  <a:pt x="2078427" y="21073"/>
                </a:lnTo>
                <a:lnTo>
                  <a:pt x="2034806" y="5476"/>
                </a:lnTo>
                <a:lnTo>
                  <a:pt x="1987296" y="0"/>
                </a:lnTo>
                <a:close/>
              </a:path>
            </a:pathLst>
          </a:custGeom>
          <a:solidFill>
            <a:srgbClr val="92D050"/>
          </a:solidFill>
        </p:spPr>
        <p:txBody>
          <a:bodyPr wrap="square" lIns="0" tIns="0" rIns="0" bIns="0" rtlCol="0"/>
          <a:lstStyle/>
          <a:p>
            <a:endParaRPr/>
          </a:p>
        </p:txBody>
      </p:sp>
      <p:sp>
        <p:nvSpPr>
          <p:cNvPr id="24" name="object 24">
            <a:extLst>
              <a:ext uri="{FF2B5EF4-FFF2-40B4-BE49-F238E27FC236}">
                <a16:creationId xmlns:a16="http://schemas.microsoft.com/office/drawing/2014/main" id="{F65AC767-9195-6732-E733-1101502E4594}"/>
              </a:ext>
            </a:extLst>
          </p:cNvPr>
          <p:cNvSpPr txBox="1"/>
          <p:nvPr/>
        </p:nvSpPr>
        <p:spPr>
          <a:xfrm>
            <a:off x="8070850" y="4853178"/>
            <a:ext cx="1910080" cy="665480"/>
          </a:xfrm>
          <a:prstGeom prst="rect">
            <a:avLst/>
          </a:prstGeom>
        </p:spPr>
        <p:txBody>
          <a:bodyPr vert="horz" wrap="square" lIns="0" tIns="12065" rIns="0" bIns="0" rtlCol="0">
            <a:spAutoFit/>
          </a:bodyPr>
          <a:lstStyle/>
          <a:p>
            <a:pPr marL="12700" marR="5080">
              <a:lnSpc>
                <a:spcPct val="100000"/>
              </a:lnSpc>
              <a:spcBef>
                <a:spcPts val="95"/>
              </a:spcBef>
            </a:pPr>
            <a:r>
              <a:rPr sz="700" dirty="0">
                <a:latin typeface="Courier New"/>
                <a:cs typeface="Courier New"/>
              </a:rPr>
              <a:t>Cheetahs</a:t>
            </a:r>
            <a:r>
              <a:rPr sz="700" spc="-20" dirty="0">
                <a:latin typeface="Courier New"/>
                <a:cs typeface="Courier New"/>
              </a:rPr>
              <a:t> </a:t>
            </a:r>
            <a:r>
              <a:rPr sz="700" dirty="0">
                <a:latin typeface="Courier New"/>
                <a:cs typeface="Courier New"/>
              </a:rPr>
              <a:t>are</a:t>
            </a:r>
            <a:r>
              <a:rPr sz="700" spc="-15" dirty="0">
                <a:latin typeface="Courier New"/>
                <a:cs typeface="Courier New"/>
              </a:rPr>
              <a:t> </a:t>
            </a:r>
            <a:r>
              <a:rPr sz="700" dirty="0">
                <a:latin typeface="Courier New"/>
                <a:cs typeface="Courier New"/>
              </a:rPr>
              <a:t>built</a:t>
            </a:r>
            <a:r>
              <a:rPr sz="700" spc="-20" dirty="0">
                <a:latin typeface="Courier New"/>
                <a:cs typeface="Courier New"/>
              </a:rPr>
              <a:t> </a:t>
            </a:r>
            <a:r>
              <a:rPr sz="700" dirty="0">
                <a:latin typeface="Courier New"/>
                <a:cs typeface="Courier New"/>
              </a:rPr>
              <a:t>for</a:t>
            </a:r>
            <a:r>
              <a:rPr sz="700" spc="-15" dirty="0">
                <a:latin typeface="Courier New"/>
                <a:cs typeface="Courier New"/>
              </a:rPr>
              <a:t> </a:t>
            </a:r>
            <a:r>
              <a:rPr sz="700" dirty="0">
                <a:latin typeface="Courier New"/>
                <a:cs typeface="Courier New"/>
              </a:rPr>
              <a:t>speed</a:t>
            </a:r>
            <a:r>
              <a:rPr sz="700" spc="-15" dirty="0">
                <a:latin typeface="Courier New"/>
                <a:cs typeface="Courier New"/>
              </a:rPr>
              <a:t> </a:t>
            </a:r>
            <a:r>
              <a:rPr sz="700" spc="-25" dirty="0">
                <a:latin typeface="Courier New"/>
                <a:cs typeface="Courier New"/>
              </a:rPr>
              <a:t>and </a:t>
            </a:r>
            <a:r>
              <a:rPr sz="700" dirty="0">
                <a:latin typeface="Courier New"/>
                <a:cs typeface="Courier New"/>
              </a:rPr>
              <a:t>have</a:t>
            </a:r>
            <a:r>
              <a:rPr sz="700" spc="-30" dirty="0">
                <a:latin typeface="Courier New"/>
                <a:cs typeface="Courier New"/>
              </a:rPr>
              <a:t> </a:t>
            </a:r>
            <a:r>
              <a:rPr sz="700" dirty="0">
                <a:latin typeface="Courier New"/>
                <a:cs typeface="Courier New"/>
              </a:rPr>
              <a:t>several</a:t>
            </a:r>
            <a:r>
              <a:rPr sz="700" spc="-25" dirty="0">
                <a:latin typeface="Courier New"/>
                <a:cs typeface="Courier New"/>
              </a:rPr>
              <a:t> </a:t>
            </a:r>
            <a:r>
              <a:rPr sz="700" dirty="0">
                <a:latin typeface="Courier New"/>
                <a:cs typeface="Courier New"/>
              </a:rPr>
              <a:t>adaptations</a:t>
            </a:r>
            <a:r>
              <a:rPr sz="700" spc="-20" dirty="0">
                <a:latin typeface="Courier New"/>
                <a:cs typeface="Courier New"/>
              </a:rPr>
              <a:t> </a:t>
            </a:r>
            <a:r>
              <a:rPr sz="700" dirty="0">
                <a:latin typeface="Courier New"/>
                <a:cs typeface="Courier New"/>
              </a:rPr>
              <a:t>that</a:t>
            </a:r>
            <a:r>
              <a:rPr sz="700" spc="-30" dirty="0">
                <a:latin typeface="Courier New"/>
                <a:cs typeface="Courier New"/>
              </a:rPr>
              <a:t> </a:t>
            </a:r>
            <a:r>
              <a:rPr sz="700" spc="-20" dirty="0">
                <a:latin typeface="Courier New"/>
                <a:cs typeface="Courier New"/>
              </a:rPr>
              <a:t>make </a:t>
            </a:r>
            <a:r>
              <a:rPr sz="700" dirty="0">
                <a:latin typeface="Courier New"/>
                <a:cs typeface="Courier New"/>
              </a:rPr>
              <a:t>them</a:t>
            </a:r>
            <a:r>
              <a:rPr sz="700" spc="-25" dirty="0">
                <a:latin typeface="Courier New"/>
                <a:cs typeface="Courier New"/>
              </a:rPr>
              <a:t> </a:t>
            </a:r>
            <a:r>
              <a:rPr sz="700" dirty="0">
                <a:latin typeface="Courier New"/>
                <a:cs typeface="Courier New"/>
              </a:rPr>
              <a:t>the</a:t>
            </a:r>
            <a:r>
              <a:rPr sz="700" spc="-15" dirty="0">
                <a:latin typeface="Courier New"/>
                <a:cs typeface="Courier New"/>
              </a:rPr>
              <a:t> </a:t>
            </a:r>
            <a:r>
              <a:rPr sz="700" dirty="0">
                <a:latin typeface="Courier New"/>
                <a:cs typeface="Courier New"/>
              </a:rPr>
              <a:t>fastest</a:t>
            </a:r>
            <a:r>
              <a:rPr sz="700" spc="-20" dirty="0">
                <a:latin typeface="Courier New"/>
                <a:cs typeface="Courier New"/>
              </a:rPr>
              <a:t> </a:t>
            </a:r>
            <a:r>
              <a:rPr sz="700" dirty="0">
                <a:latin typeface="Courier New"/>
                <a:cs typeface="Courier New"/>
              </a:rPr>
              <a:t>land</a:t>
            </a:r>
            <a:r>
              <a:rPr sz="700" spc="-15" dirty="0">
                <a:latin typeface="Courier New"/>
                <a:cs typeface="Courier New"/>
              </a:rPr>
              <a:t> </a:t>
            </a:r>
            <a:r>
              <a:rPr sz="700" dirty="0">
                <a:latin typeface="Courier New"/>
                <a:cs typeface="Courier New"/>
              </a:rPr>
              <a:t>animal:</a:t>
            </a:r>
            <a:r>
              <a:rPr sz="700" spc="-20" dirty="0">
                <a:latin typeface="Courier New"/>
                <a:cs typeface="Courier New"/>
              </a:rPr>
              <a:t> lean </a:t>
            </a:r>
            <a:r>
              <a:rPr sz="700" dirty="0">
                <a:latin typeface="Courier New"/>
                <a:cs typeface="Courier New"/>
              </a:rPr>
              <a:t>body,</a:t>
            </a:r>
            <a:r>
              <a:rPr sz="700" spc="-20" dirty="0">
                <a:latin typeface="Courier New"/>
                <a:cs typeface="Courier New"/>
              </a:rPr>
              <a:t> </a:t>
            </a:r>
            <a:r>
              <a:rPr sz="700" dirty="0">
                <a:latin typeface="Courier New"/>
                <a:cs typeface="Courier New"/>
              </a:rPr>
              <a:t>long</a:t>
            </a:r>
            <a:r>
              <a:rPr sz="700" spc="-20" dirty="0">
                <a:latin typeface="Courier New"/>
                <a:cs typeface="Courier New"/>
              </a:rPr>
              <a:t> </a:t>
            </a:r>
            <a:r>
              <a:rPr sz="700" dirty="0">
                <a:latin typeface="Courier New"/>
                <a:cs typeface="Courier New"/>
              </a:rPr>
              <a:t>legs,</a:t>
            </a:r>
            <a:r>
              <a:rPr sz="700" spc="-30" dirty="0">
                <a:latin typeface="Courier New"/>
                <a:cs typeface="Courier New"/>
              </a:rPr>
              <a:t> </a:t>
            </a:r>
            <a:r>
              <a:rPr sz="700" dirty="0">
                <a:latin typeface="Courier New"/>
                <a:cs typeface="Courier New"/>
              </a:rPr>
              <a:t>flexible</a:t>
            </a:r>
            <a:r>
              <a:rPr sz="700" spc="-20" dirty="0">
                <a:latin typeface="Courier New"/>
                <a:cs typeface="Courier New"/>
              </a:rPr>
              <a:t> </a:t>
            </a:r>
            <a:r>
              <a:rPr sz="700" spc="-10" dirty="0">
                <a:latin typeface="Courier New"/>
                <a:cs typeface="Courier New"/>
              </a:rPr>
              <a:t>spine, </a:t>
            </a:r>
            <a:r>
              <a:rPr sz="700" dirty="0">
                <a:latin typeface="Courier New"/>
                <a:cs typeface="Courier New"/>
              </a:rPr>
              <a:t>large</a:t>
            </a:r>
            <a:r>
              <a:rPr sz="700" spc="-20" dirty="0">
                <a:latin typeface="Courier New"/>
                <a:cs typeface="Courier New"/>
              </a:rPr>
              <a:t> </a:t>
            </a:r>
            <a:r>
              <a:rPr sz="700" dirty="0">
                <a:latin typeface="Courier New"/>
                <a:cs typeface="Courier New"/>
              </a:rPr>
              <a:t>nostrils</a:t>
            </a:r>
            <a:r>
              <a:rPr sz="700" spc="-15" dirty="0">
                <a:latin typeface="Courier New"/>
                <a:cs typeface="Courier New"/>
              </a:rPr>
              <a:t> </a:t>
            </a:r>
            <a:r>
              <a:rPr sz="700" dirty="0">
                <a:latin typeface="Courier New"/>
                <a:cs typeface="Courier New"/>
              </a:rPr>
              <a:t>and</a:t>
            </a:r>
            <a:r>
              <a:rPr sz="700" spc="-15" dirty="0">
                <a:latin typeface="Courier New"/>
                <a:cs typeface="Courier New"/>
              </a:rPr>
              <a:t> </a:t>
            </a:r>
            <a:r>
              <a:rPr sz="700" dirty="0">
                <a:latin typeface="Courier New"/>
                <a:cs typeface="Courier New"/>
              </a:rPr>
              <a:t>claws</a:t>
            </a:r>
            <a:r>
              <a:rPr sz="700" spc="-20" dirty="0">
                <a:latin typeface="Courier New"/>
                <a:cs typeface="Courier New"/>
              </a:rPr>
              <a:t> </a:t>
            </a:r>
            <a:r>
              <a:rPr sz="700" dirty="0">
                <a:latin typeface="Courier New"/>
                <a:cs typeface="Courier New"/>
              </a:rPr>
              <a:t>that</a:t>
            </a:r>
            <a:r>
              <a:rPr sz="700" spc="-25" dirty="0">
                <a:latin typeface="Courier New"/>
                <a:cs typeface="Courier New"/>
              </a:rPr>
              <a:t> </a:t>
            </a:r>
            <a:r>
              <a:rPr sz="700" spc="-20" dirty="0">
                <a:latin typeface="Courier New"/>
                <a:cs typeface="Courier New"/>
              </a:rPr>
              <a:t>don’t </a:t>
            </a:r>
            <a:r>
              <a:rPr sz="700" spc="-10" dirty="0">
                <a:latin typeface="Courier New"/>
                <a:cs typeface="Courier New"/>
              </a:rPr>
              <a:t>retract.</a:t>
            </a:r>
            <a:endParaRPr sz="700">
              <a:latin typeface="Courier New"/>
              <a:cs typeface="Courier New"/>
            </a:endParaRPr>
          </a:p>
        </p:txBody>
      </p:sp>
      <p:grpSp>
        <p:nvGrpSpPr>
          <p:cNvPr id="25" name="object 25">
            <a:extLst>
              <a:ext uri="{FF2B5EF4-FFF2-40B4-BE49-F238E27FC236}">
                <a16:creationId xmlns:a16="http://schemas.microsoft.com/office/drawing/2014/main" id="{C9B78069-CF20-823E-EEB1-3A79608E8990}"/>
              </a:ext>
            </a:extLst>
          </p:cNvPr>
          <p:cNvGrpSpPr/>
          <p:nvPr/>
        </p:nvGrpSpPr>
        <p:grpSpPr>
          <a:xfrm>
            <a:off x="7930895" y="5981700"/>
            <a:ext cx="2590800" cy="307975"/>
            <a:chOff x="7930895" y="5981700"/>
            <a:chExt cx="2590800" cy="307975"/>
          </a:xfrm>
        </p:grpSpPr>
        <p:sp>
          <p:nvSpPr>
            <p:cNvPr id="26" name="object 26">
              <a:extLst>
                <a:ext uri="{FF2B5EF4-FFF2-40B4-BE49-F238E27FC236}">
                  <a16:creationId xmlns:a16="http://schemas.microsoft.com/office/drawing/2014/main" id="{A36E267A-75FE-BADA-FCFE-28C681A528CB}"/>
                </a:ext>
              </a:extLst>
            </p:cNvPr>
            <p:cNvSpPr/>
            <p:nvPr/>
          </p:nvSpPr>
          <p:spPr>
            <a:xfrm>
              <a:off x="7930895" y="5981700"/>
              <a:ext cx="2590800" cy="307975"/>
            </a:xfrm>
            <a:custGeom>
              <a:avLst/>
              <a:gdLst/>
              <a:ahLst/>
              <a:cxnLst/>
              <a:rect l="l" t="t" r="r" b="b"/>
              <a:pathLst>
                <a:path w="2590800" h="307975">
                  <a:moveTo>
                    <a:pt x="2539492" y="0"/>
                  </a:moveTo>
                  <a:lnTo>
                    <a:pt x="51307" y="0"/>
                  </a:lnTo>
                  <a:lnTo>
                    <a:pt x="31343" y="4032"/>
                  </a:lnTo>
                  <a:lnTo>
                    <a:pt x="15033" y="15028"/>
                  </a:lnTo>
                  <a:lnTo>
                    <a:pt x="4034" y="31337"/>
                  </a:lnTo>
                  <a:lnTo>
                    <a:pt x="0" y="51308"/>
                  </a:lnTo>
                  <a:lnTo>
                    <a:pt x="0" y="256540"/>
                  </a:lnTo>
                  <a:lnTo>
                    <a:pt x="4034" y="276510"/>
                  </a:lnTo>
                  <a:lnTo>
                    <a:pt x="15033" y="292819"/>
                  </a:lnTo>
                  <a:lnTo>
                    <a:pt x="31343" y="303815"/>
                  </a:lnTo>
                  <a:lnTo>
                    <a:pt x="51307" y="307848"/>
                  </a:lnTo>
                  <a:lnTo>
                    <a:pt x="2539492" y="307848"/>
                  </a:lnTo>
                  <a:lnTo>
                    <a:pt x="2559456" y="303815"/>
                  </a:lnTo>
                  <a:lnTo>
                    <a:pt x="2575766" y="292819"/>
                  </a:lnTo>
                  <a:lnTo>
                    <a:pt x="2586765" y="276510"/>
                  </a:lnTo>
                  <a:lnTo>
                    <a:pt x="2590800" y="256540"/>
                  </a:lnTo>
                  <a:lnTo>
                    <a:pt x="2590800" y="51308"/>
                  </a:lnTo>
                  <a:lnTo>
                    <a:pt x="2586765" y="31337"/>
                  </a:lnTo>
                  <a:lnTo>
                    <a:pt x="2575766" y="15028"/>
                  </a:lnTo>
                  <a:lnTo>
                    <a:pt x="2559456" y="4032"/>
                  </a:lnTo>
                  <a:lnTo>
                    <a:pt x="2539492" y="0"/>
                  </a:lnTo>
                  <a:close/>
                </a:path>
              </a:pathLst>
            </a:custGeom>
            <a:solidFill>
              <a:srgbClr val="505050"/>
            </a:solidFill>
          </p:spPr>
          <p:txBody>
            <a:bodyPr wrap="square" lIns="0" tIns="0" rIns="0" bIns="0" rtlCol="0"/>
            <a:lstStyle/>
            <a:p>
              <a:endParaRPr/>
            </a:p>
          </p:txBody>
        </p:sp>
        <p:pic>
          <p:nvPicPr>
            <p:cNvPr id="27" name="object 27">
              <a:extLst>
                <a:ext uri="{FF2B5EF4-FFF2-40B4-BE49-F238E27FC236}">
                  <a16:creationId xmlns:a16="http://schemas.microsoft.com/office/drawing/2014/main" id="{222E148B-AE4C-79D0-7FEA-4203DBD04363}"/>
                </a:ext>
              </a:extLst>
            </p:cNvPr>
            <p:cNvPicPr/>
            <p:nvPr/>
          </p:nvPicPr>
          <p:blipFill>
            <a:blip r:embed="rId3" cstate="print"/>
            <a:stretch>
              <a:fillRect/>
            </a:stretch>
          </p:blipFill>
          <p:spPr>
            <a:xfrm>
              <a:off x="10268787" y="6051138"/>
              <a:ext cx="183808" cy="169816"/>
            </a:xfrm>
            <a:prstGeom prst="rect">
              <a:avLst/>
            </a:prstGeom>
          </p:spPr>
        </p:pic>
      </p:grpSp>
      <p:pic>
        <p:nvPicPr>
          <p:cNvPr id="28" name="object 28">
            <a:extLst>
              <a:ext uri="{FF2B5EF4-FFF2-40B4-BE49-F238E27FC236}">
                <a16:creationId xmlns:a16="http://schemas.microsoft.com/office/drawing/2014/main" id="{2C1E3E6C-307A-0FD5-632F-312290A1045E}"/>
              </a:ext>
            </a:extLst>
          </p:cNvPr>
          <p:cNvPicPr/>
          <p:nvPr/>
        </p:nvPicPr>
        <p:blipFill>
          <a:blip r:embed="rId4" cstate="print"/>
          <a:stretch>
            <a:fillRect/>
          </a:stretch>
        </p:blipFill>
        <p:spPr>
          <a:xfrm>
            <a:off x="4293615" y="1141475"/>
            <a:ext cx="3799586" cy="346456"/>
          </a:xfrm>
          <a:prstGeom prst="rect">
            <a:avLst/>
          </a:prstGeom>
        </p:spPr>
      </p:pic>
    </p:spTree>
    <p:extLst>
      <p:ext uri="{BB962C8B-B14F-4D97-AF65-F5344CB8AC3E}">
        <p14:creationId xmlns:p14="http://schemas.microsoft.com/office/powerpoint/2010/main" val="18932154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B6AB1-E77B-A5EA-CAE5-D61DBFAA6996}"/>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CEB6172A-466D-97F8-F61E-E0762B06C9CB}"/>
              </a:ext>
            </a:extLst>
          </p:cNvPr>
          <p:cNvGrpSpPr/>
          <p:nvPr/>
        </p:nvGrpSpPr>
        <p:grpSpPr>
          <a:xfrm>
            <a:off x="4834128" y="3534155"/>
            <a:ext cx="502920" cy="396240"/>
            <a:chOff x="4834128" y="3534155"/>
            <a:chExt cx="502920" cy="396240"/>
          </a:xfrm>
        </p:grpSpPr>
        <p:sp>
          <p:nvSpPr>
            <p:cNvPr id="3" name="object 3">
              <a:extLst>
                <a:ext uri="{FF2B5EF4-FFF2-40B4-BE49-F238E27FC236}">
                  <a16:creationId xmlns:a16="http://schemas.microsoft.com/office/drawing/2014/main" id="{8C9DB401-1C85-595E-1287-87B817461E3C}"/>
                </a:ext>
              </a:extLst>
            </p:cNvPr>
            <p:cNvSpPr/>
            <p:nvPr/>
          </p:nvSpPr>
          <p:spPr>
            <a:xfrm>
              <a:off x="4834128" y="3534155"/>
              <a:ext cx="502920" cy="396240"/>
            </a:xfrm>
            <a:custGeom>
              <a:avLst/>
              <a:gdLst/>
              <a:ahLst/>
              <a:cxnLst/>
              <a:rect l="l" t="t" r="r" b="b"/>
              <a:pathLst>
                <a:path w="502920" h="396239">
                  <a:moveTo>
                    <a:pt x="502920" y="0"/>
                  </a:moveTo>
                  <a:lnTo>
                    <a:pt x="0" y="0"/>
                  </a:lnTo>
                  <a:lnTo>
                    <a:pt x="0" y="396240"/>
                  </a:lnTo>
                  <a:lnTo>
                    <a:pt x="502920" y="396240"/>
                  </a:lnTo>
                  <a:lnTo>
                    <a:pt x="502920" y="303403"/>
                  </a:lnTo>
                  <a:lnTo>
                    <a:pt x="417830" y="303403"/>
                  </a:lnTo>
                  <a:lnTo>
                    <a:pt x="412496" y="302133"/>
                  </a:lnTo>
                  <a:lnTo>
                    <a:pt x="408559" y="299466"/>
                  </a:lnTo>
                  <a:lnTo>
                    <a:pt x="404749" y="296799"/>
                  </a:lnTo>
                  <a:lnTo>
                    <a:pt x="400812" y="291592"/>
                  </a:lnTo>
                  <a:lnTo>
                    <a:pt x="400361" y="290322"/>
                  </a:lnTo>
                  <a:lnTo>
                    <a:pt x="52324" y="290322"/>
                  </a:lnTo>
                  <a:lnTo>
                    <a:pt x="52324" y="264160"/>
                  </a:lnTo>
                  <a:lnTo>
                    <a:pt x="399951" y="264160"/>
                  </a:lnTo>
                  <a:lnTo>
                    <a:pt x="400812" y="262890"/>
                  </a:lnTo>
                  <a:lnTo>
                    <a:pt x="404749" y="258953"/>
                  </a:lnTo>
                  <a:lnTo>
                    <a:pt x="408559" y="255016"/>
                  </a:lnTo>
                  <a:lnTo>
                    <a:pt x="412496" y="252349"/>
                  </a:lnTo>
                  <a:lnTo>
                    <a:pt x="423037" y="249809"/>
                  </a:lnTo>
                  <a:lnTo>
                    <a:pt x="502920" y="249809"/>
                  </a:lnTo>
                  <a:lnTo>
                    <a:pt x="502920" y="210566"/>
                  </a:lnTo>
                  <a:lnTo>
                    <a:pt x="417830" y="210566"/>
                  </a:lnTo>
                  <a:lnTo>
                    <a:pt x="412496" y="209296"/>
                  </a:lnTo>
                  <a:lnTo>
                    <a:pt x="408559" y="206629"/>
                  </a:lnTo>
                  <a:lnTo>
                    <a:pt x="404749" y="203962"/>
                  </a:lnTo>
                  <a:lnTo>
                    <a:pt x="400812" y="200025"/>
                  </a:lnTo>
                  <a:lnTo>
                    <a:pt x="400130" y="197485"/>
                  </a:lnTo>
                  <a:lnTo>
                    <a:pt x="52324" y="197485"/>
                  </a:lnTo>
                  <a:lnTo>
                    <a:pt x="52324" y="171323"/>
                  </a:lnTo>
                  <a:lnTo>
                    <a:pt x="399951" y="171323"/>
                  </a:lnTo>
                  <a:lnTo>
                    <a:pt x="400812" y="170053"/>
                  </a:lnTo>
                  <a:lnTo>
                    <a:pt x="404749" y="166116"/>
                  </a:lnTo>
                  <a:lnTo>
                    <a:pt x="408559" y="162179"/>
                  </a:lnTo>
                  <a:lnTo>
                    <a:pt x="412496" y="159512"/>
                  </a:lnTo>
                  <a:lnTo>
                    <a:pt x="417830" y="158242"/>
                  </a:lnTo>
                  <a:lnTo>
                    <a:pt x="502920" y="158242"/>
                  </a:lnTo>
                  <a:lnTo>
                    <a:pt x="502920" y="0"/>
                  </a:lnTo>
                  <a:close/>
                </a:path>
                <a:path w="502920" h="396239">
                  <a:moveTo>
                    <a:pt x="502920" y="249809"/>
                  </a:moveTo>
                  <a:lnTo>
                    <a:pt x="423037" y="249809"/>
                  </a:lnTo>
                  <a:lnTo>
                    <a:pt x="433450" y="252349"/>
                  </a:lnTo>
                  <a:lnTo>
                    <a:pt x="438785" y="255016"/>
                  </a:lnTo>
                  <a:lnTo>
                    <a:pt x="442722" y="257683"/>
                  </a:lnTo>
                  <a:lnTo>
                    <a:pt x="445262" y="262890"/>
                  </a:lnTo>
                  <a:lnTo>
                    <a:pt x="447929" y="266827"/>
                  </a:lnTo>
                  <a:lnTo>
                    <a:pt x="449199" y="272034"/>
                  </a:lnTo>
                  <a:lnTo>
                    <a:pt x="449199" y="283718"/>
                  </a:lnTo>
                  <a:lnTo>
                    <a:pt x="446659" y="290322"/>
                  </a:lnTo>
                  <a:lnTo>
                    <a:pt x="442722" y="295529"/>
                  </a:lnTo>
                  <a:lnTo>
                    <a:pt x="437388" y="300736"/>
                  </a:lnTo>
                  <a:lnTo>
                    <a:pt x="430911" y="303403"/>
                  </a:lnTo>
                  <a:lnTo>
                    <a:pt x="502920" y="303403"/>
                  </a:lnTo>
                  <a:lnTo>
                    <a:pt x="502920" y="249809"/>
                  </a:lnTo>
                  <a:close/>
                </a:path>
                <a:path w="502920" h="396239">
                  <a:moveTo>
                    <a:pt x="399951" y="264160"/>
                  </a:moveTo>
                  <a:lnTo>
                    <a:pt x="370586" y="264160"/>
                  </a:lnTo>
                  <a:lnTo>
                    <a:pt x="370586" y="290322"/>
                  </a:lnTo>
                  <a:lnTo>
                    <a:pt x="400361" y="290322"/>
                  </a:lnTo>
                  <a:lnTo>
                    <a:pt x="399414" y="287655"/>
                  </a:lnTo>
                  <a:lnTo>
                    <a:pt x="396875" y="282448"/>
                  </a:lnTo>
                  <a:lnTo>
                    <a:pt x="396875" y="272034"/>
                  </a:lnTo>
                  <a:lnTo>
                    <a:pt x="398145" y="266827"/>
                  </a:lnTo>
                  <a:lnTo>
                    <a:pt x="399951" y="264160"/>
                  </a:lnTo>
                  <a:close/>
                </a:path>
                <a:path w="502920" h="396239">
                  <a:moveTo>
                    <a:pt x="502920" y="158242"/>
                  </a:moveTo>
                  <a:lnTo>
                    <a:pt x="428244" y="158242"/>
                  </a:lnTo>
                  <a:lnTo>
                    <a:pt x="433450" y="160909"/>
                  </a:lnTo>
                  <a:lnTo>
                    <a:pt x="438785" y="162179"/>
                  </a:lnTo>
                  <a:lnTo>
                    <a:pt x="442722" y="166116"/>
                  </a:lnTo>
                  <a:lnTo>
                    <a:pt x="445262" y="170053"/>
                  </a:lnTo>
                  <a:lnTo>
                    <a:pt x="447929" y="173990"/>
                  </a:lnTo>
                  <a:lnTo>
                    <a:pt x="449199" y="179197"/>
                  </a:lnTo>
                  <a:lnTo>
                    <a:pt x="449199" y="192278"/>
                  </a:lnTo>
                  <a:lnTo>
                    <a:pt x="446659" y="198755"/>
                  </a:lnTo>
                  <a:lnTo>
                    <a:pt x="442722" y="203962"/>
                  </a:lnTo>
                  <a:lnTo>
                    <a:pt x="437388" y="207899"/>
                  </a:lnTo>
                  <a:lnTo>
                    <a:pt x="430911" y="210566"/>
                  </a:lnTo>
                  <a:lnTo>
                    <a:pt x="502920" y="210566"/>
                  </a:lnTo>
                  <a:lnTo>
                    <a:pt x="502920" y="158242"/>
                  </a:lnTo>
                  <a:close/>
                </a:path>
                <a:path w="502920" h="396239">
                  <a:moveTo>
                    <a:pt x="399951" y="171323"/>
                  </a:moveTo>
                  <a:lnTo>
                    <a:pt x="370586" y="171323"/>
                  </a:lnTo>
                  <a:lnTo>
                    <a:pt x="370586" y="197485"/>
                  </a:lnTo>
                  <a:lnTo>
                    <a:pt x="400130" y="197485"/>
                  </a:lnTo>
                  <a:lnTo>
                    <a:pt x="399414" y="194818"/>
                  </a:lnTo>
                  <a:lnTo>
                    <a:pt x="396875" y="189611"/>
                  </a:lnTo>
                  <a:lnTo>
                    <a:pt x="396875" y="179197"/>
                  </a:lnTo>
                  <a:lnTo>
                    <a:pt x="398145" y="173990"/>
                  </a:lnTo>
                  <a:lnTo>
                    <a:pt x="399951" y="171323"/>
                  </a:lnTo>
                  <a:close/>
                </a:path>
              </a:pathLst>
            </a:custGeom>
            <a:solidFill>
              <a:srgbClr val="0078D3"/>
            </a:solidFill>
          </p:spPr>
          <p:txBody>
            <a:bodyPr wrap="square" lIns="0" tIns="0" rIns="0" bIns="0" rtlCol="0"/>
            <a:lstStyle/>
            <a:p>
              <a:endParaRPr/>
            </a:p>
          </p:txBody>
        </p:sp>
        <p:sp>
          <p:nvSpPr>
            <p:cNvPr id="4" name="object 4">
              <a:extLst>
                <a:ext uri="{FF2B5EF4-FFF2-40B4-BE49-F238E27FC236}">
                  <a16:creationId xmlns:a16="http://schemas.microsoft.com/office/drawing/2014/main" id="{9843A318-24BD-9930-A9AA-E6B11B16B974}"/>
                </a:ext>
              </a:extLst>
            </p:cNvPr>
            <p:cNvSpPr/>
            <p:nvPr/>
          </p:nvSpPr>
          <p:spPr>
            <a:xfrm>
              <a:off x="4884420" y="3596639"/>
              <a:ext cx="398145" cy="44450"/>
            </a:xfrm>
            <a:custGeom>
              <a:avLst/>
              <a:gdLst/>
              <a:ahLst/>
              <a:cxnLst/>
              <a:rect l="l" t="t" r="r" b="b"/>
              <a:pathLst>
                <a:path w="398145" h="44450">
                  <a:moveTo>
                    <a:pt x="318516" y="16764"/>
                  </a:moveTo>
                  <a:lnTo>
                    <a:pt x="0" y="16764"/>
                  </a:lnTo>
                  <a:lnTo>
                    <a:pt x="0" y="44196"/>
                  </a:lnTo>
                  <a:lnTo>
                    <a:pt x="318516" y="44196"/>
                  </a:lnTo>
                  <a:lnTo>
                    <a:pt x="318516" y="16764"/>
                  </a:lnTo>
                  <a:close/>
                </a:path>
                <a:path w="398145" h="44450">
                  <a:moveTo>
                    <a:pt x="397764" y="44196"/>
                  </a:moveTo>
                  <a:lnTo>
                    <a:pt x="372110" y="0"/>
                  </a:lnTo>
                  <a:lnTo>
                    <a:pt x="344424" y="44196"/>
                  </a:lnTo>
                  <a:lnTo>
                    <a:pt x="397764" y="44196"/>
                  </a:lnTo>
                  <a:close/>
                </a:path>
              </a:pathLst>
            </a:custGeom>
            <a:solidFill>
              <a:srgbClr val="50E6FF"/>
            </a:solidFill>
          </p:spPr>
          <p:txBody>
            <a:bodyPr wrap="square" lIns="0" tIns="0" rIns="0" bIns="0" rtlCol="0"/>
            <a:lstStyle/>
            <a:p>
              <a:endParaRPr/>
            </a:p>
          </p:txBody>
        </p:sp>
      </p:grpSp>
      <p:sp>
        <p:nvSpPr>
          <p:cNvPr id="5" name="object 5">
            <a:extLst>
              <a:ext uri="{FF2B5EF4-FFF2-40B4-BE49-F238E27FC236}">
                <a16:creationId xmlns:a16="http://schemas.microsoft.com/office/drawing/2014/main" id="{95E7999C-C8D8-0889-72A3-32B01954C1C0}"/>
              </a:ext>
            </a:extLst>
          </p:cNvPr>
          <p:cNvSpPr/>
          <p:nvPr/>
        </p:nvSpPr>
        <p:spPr>
          <a:xfrm>
            <a:off x="4965191" y="3982211"/>
            <a:ext cx="238125" cy="53340"/>
          </a:xfrm>
          <a:custGeom>
            <a:avLst/>
            <a:gdLst/>
            <a:ahLst/>
            <a:cxnLst/>
            <a:rect l="l" t="t" r="r" b="b"/>
            <a:pathLst>
              <a:path w="238125" h="53339">
                <a:moveTo>
                  <a:pt x="237743" y="0"/>
                </a:moveTo>
                <a:lnTo>
                  <a:pt x="0" y="0"/>
                </a:lnTo>
                <a:lnTo>
                  <a:pt x="0" y="53339"/>
                </a:lnTo>
                <a:lnTo>
                  <a:pt x="237743" y="53339"/>
                </a:lnTo>
                <a:lnTo>
                  <a:pt x="237743" y="0"/>
                </a:lnTo>
                <a:close/>
              </a:path>
            </a:pathLst>
          </a:custGeom>
          <a:solidFill>
            <a:srgbClr val="0078D3"/>
          </a:solidFill>
        </p:spPr>
        <p:txBody>
          <a:bodyPr wrap="square" lIns="0" tIns="0" rIns="0" bIns="0" rtlCol="0"/>
          <a:lstStyle/>
          <a:p>
            <a:endParaRPr/>
          </a:p>
        </p:txBody>
      </p:sp>
      <p:sp>
        <p:nvSpPr>
          <p:cNvPr id="6" name="object 6">
            <a:extLst>
              <a:ext uri="{FF2B5EF4-FFF2-40B4-BE49-F238E27FC236}">
                <a16:creationId xmlns:a16="http://schemas.microsoft.com/office/drawing/2014/main" id="{3B93B21E-2E45-7556-F3F9-27CACA37AD26}"/>
              </a:ext>
            </a:extLst>
          </p:cNvPr>
          <p:cNvSpPr txBox="1"/>
          <p:nvPr/>
        </p:nvSpPr>
        <p:spPr>
          <a:xfrm>
            <a:off x="5720588" y="3305302"/>
            <a:ext cx="5889625" cy="1275080"/>
          </a:xfrm>
          <a:prstGeom prst="rect">
            <a:avLst/>
          </a:prstGeom>
        </p:spPr>
        <p:txBody>
          <a:bodyPr vert="horz" wrap="square" lIns="0" tIns="13335" rIns="0" bIns="0" rtlCol="0">
            <a:spAutoFit/>
          </a:bodyPr>
          <a:lstStyle/>
          <a:p>
            <a:pPr marL="241300" marR="5080" indent="-228600">
              <a:lnSpc>
                <a:spcPct val="100000"/>
              </a:lnSpc>
              <a:spcBef>
                <a:spcPts val="105"/>
              </a:spcBef>
              <a:buClr>
                <a:srgbClr val="FFFFFF"/>
              </a:buClr>
              <a:buSzPct val="90476"/>
              <a:buFont typeface="Wingdings"/>
              <a:buChar char=""/>
              <a:tabLst>
                <a:tab pos="241300" algn="l"/>
              </a:tabLst>
            </a:pPr>
            <a:r>
              <a:rPr sz="1050" dirty="0">
                <a:solidFill>
                  <a:srgbClr val="FFFFFF"/>
                </a:solidFill>
                <a:latin typeface="Segoe UI"/>
                <a:cs typeface="Segoe UI"/>
              </a:rPr>
              <a:t>Generating</a:t>
            </a:r>
            <a:r>
              <a:rPr sz="1050" spc="-45" dirty="0">
                <a:solidFill>
                  <a:srgbClr val="FFFFFF"/>
                </a:solidFill>
                <a:latin typeface="Segoe UI"/>
                <a:cs typeface="Segoe UI"/>
              </a:rPr>
              <a:t> </a:t>
            </a:r>
            <a:r>
              <a:rPr sz="1050" dirty="0">
                <a:solidFill>
                  <a:srgbClr val="FFFFFF"/>
                </a:solidFill>
                <a:latin typeface="Segoe UI"/>
                <a:cs typeface="Segoe UI"/>
              </a:rPr>
              <a:t>natural</a:t>
            </a:r>
            <a:r>
              <a:rPr sz="1050" spc="-30" dirty="0">
                <a:solidFill>
                  <a:srgbClr val="FFFFFF"/>
                </a:solidFill>
                <a:latin typeface="Segoe UI"/>
                <a:cs typeface="Segoe UI"/>
              </a:rPr>
              <a:t> </a:t>
            </a:r>
            <a:r>
              <a:rPr sz="1050" dirty="0">
                <a:solidFill>
                  <a:srgbClr val="FFFFFF"/>
                </a:solidFill>
                <a:latin typeface="Segoe UI"/>
                <a:cs typeface="Segoe UI"/>
              </a:rPr>
              <a:t>language</a:t>
            </a:r>
            <a:r>
              <a:rPr sz="1050" spc="-50" dirty="0">
                <a:solidFill>
                  <a:srgbClr val="FFFFFF"/>
                </a:solidFill>
                <a:latin typeface="Segoe UI"/>
                <a:cs typeface="Segoe UI"/>
              </a:rPr>
              <a:t> </a:t>
            </a:r>
            <a:r>
              <a:rPr sz="1050" dirty="0">
                <a:solidFill>
                  <a:srgbClr val="FFFFFF"/>
                </a:solidFill>
                <a:latin typeface="Segoe UI"/>
                <a:cs typeface="Segoe UI"/>
              </a:rPr>
              <a:t>for</a:t>
            </a:r>
            <a:r>
              <a:rPr sz="1050" spc="-40" dirty="0">
                <a:solidFill>
                  <a:srgbClr val="FFFFFF"/>
                </a:solidFill>
                <a:latin typeface="Segoe UI"/>
                <a:cs typeface="Segoe UI"/>
              </a:rPr>
              <a:t> </a:t>
            </a:r>
            <a:r>
              <a:rPr sz="1050" dirty="0">
                <a:solidFill>
                  <a:srgbClr val="FFFFFF"/>
                </a:solidFill>
                <a:latin typeface="Segoe UI"/>
                <a:cs typeface="Segoe UI"/>
              </a:rPr>
              <a:t>chatbots</a:t>
            </a:r>
            <a:r>
              <a:rPr sz="1050" spc="-40" dirty="0">
                <a:solidFill>
                  <a:srgbClr val="FFFFFF"/>
                </a:solidFill>
                <a:latin typeface="Segoe UI"/>
                <a:cs typeface="Segoe UI"/>
              </a:rPr>
              <a:t> </a:t>
            </a:r>
            <a:r>
              <a:rPr sz="1050" dirty="0">
                <a:solidFill>
                  <a:srgbClr val="FFFFFF"/>
                </a:solidFill>
                <a:latin typeface="Segoe UI"/>
                <a:cs typeface="Segoe UI"/>
              </a:rPr>
              <a:t>and</a:t>
            </a:r>
            <a:r>
              <a:rPr sz="1050" spc="-15" dirty="0">
                <a:solidFill>
                  <a:srgbClr val="FFFFFF"/>
                </a:solidFill>
                <a:latin typeface="Segoe UI"/>
                <a:cs typeface="Segoe UI"/>
              </a:rPr>
              <a:t> </a:t>
            </a:r>
            <a:r>
              <a:rPr sz="1050" dirty="0">
                <a:solidFill>
                  <a:srgbClr val="FFFFFF"/>
                </a:solidFill>
                <a:latin typeface="Segoe UI"/>
                <a:cs typeface="Segoe UI"/>
              </a:rPr>
              <a:t>virtual</a:t>
            </a:r>
            <a:r>
              <a:rPr sz="1050" spc="-50" dirty="0">
                <a:solidFill>
                  <a:srgbClr val="FFFFFF"/>
                </a:solidFill>
                <a:latin typeface="Segoe UI"/>
                <a:cs typeface="Segoe UI"/>
              </a:rPr>
              <a:t> </a:t>
            </a:r>
            <a:r>
              <a:rPr sz="1050" dirty="0">
                <a:solidFill>
                  <a:srgbClr val="FFFFFF"/>
                </a:solidFill>
                <a:latin typeface="Segoe UI"/>
                <a:cs typeface="Segoe UI"/>
              </a:rPr>
              <a:t>assistants</a:t>
            </a:r>
            <a:r>
              <a:rPr sz="1050" spc="-15" dirty="0">
                <a:solidFill>
                  <a:srgbClr val="FFFFFF"/>
                </a:solidFill>
                <a:latin typeface="Segoe UI"/>
                <a:cs typeface="Segoe UI"/>
              </a:rPr>
              <a:t> </a:t>
            </a:r>
            <a:r>
              <a:rPr sz="1050" dirty="0">
                <a:solidFill>
                  <a:srgbClr val="FFFFFF"/>
                </a:solidFill>
                <a:latin typeface="Segoe UI"/>
                <a:cs typeface="Segoe UI"/>
              </a:rPr>
              <a:t>that</a:t>
            </a:r>
            <a:r>
              <a:rPr sz="1050" spc="-30" dirty="0">
                <a:solidFill>
                  <a:srgbClr val="FFFFFF"/>
                </a:solidFill>
                <a:latin typeface="Segoe UI"/>
                <a:cs typeface="Segoe UI"/>
              </a:rPr>
              <a:t> </a:t>
            </a:r>
            <a:r>
              <a:rPr sz="1050" dirty="0">
                <a:solidFill>
                  <a:srgbClr val="FFFFFF"/>
                </a:solidFill>
                <a:latin typeface="Segoe UI"/>
                <a:cs typeface="Segoe UI"/>
              </a:rPr>
              <a:t>has</a:t>
            </a:r>
            <a:r>
              <a:rPr sz="1050" spc="-15" dirty="0">
                <a:solidFill>
                  <a:srgbClr val="FFFFFF"/>
                </a:solidFill>
                <a:latin typeface="Segoe UI"/>
                <a:cs typeface="Segoe UI"/>
              </a:rPr>
              <a:t> </a:t>
            </a:r>
            <a:r>
              <a:rPr sz="1050" dirty="0">
                <a:solidFill>
                  <a:srgbClr val="FFFFFF"/>
                </a:solidFill>
                <a:latin typeface="Segoe UI"/>
                <a:cs typeface="Segoe UI"/>
              </a:rPr>
              <a:t>memory</a:t>
            </a:r>
            <a:r>
              <a:rPr sz="1050" spc="-40" dirty="0">
                <a:solidFill>
                  <a:srgbClr val="FFFFFF"/>
                </a:solidFill>
                <a:latin typeface="Segoe UI"/>
                <a:cs typeface="Segoe UI"/>
              </a:rPr>
              <a:t> </a:t>
            </a:r>
            <a:r>
              <a:rPr sz="1050" dirty="0">
                <a:solidFill>
                  <a:srgbClr val="FFFFFF"/>
                </a:solidFill>
                <a:latin typeface="Segoe UI"/>
                <a:cs typeface="Segoe UI"/>
              </a:rPr>
              <a:t>of</a:t>
            </a:r>
            <a:r>
              <a:rPr sz="1050" spc="-30" dirty="0">
                <a:solidFill>
                  <a:srgbClr val="FFFFFF"/>
                </a:solidFill>
                <a:latin typeface="Segoe UI"/>
                <a:cs typeface="Segoe UI"/>
              </a:rPr>
              <a:t> </a:t>
            </a:r>
            <a:r>
              <a:rPr sz="1050" dirty="0">
                <a:solidFill>
                  <a:srgbClr val="FFFFFF"/>
                </a:solidFill>
                <a:latin typeface="Segoe UI"/>
                <a:cs typeface="Segoe UI"/>
              </a:rPr>
              <a:t>the</a:t>
            </a:r>
            <a:r>
              <a:rPr sz="1050" spc="-20" dirty="0">
                <a:solidFill>
                  <a:srgbClr val="FFFFFF"/>
                </a:solidFill>
                <a:latin typeface="Segoe UI"/>
                <a:cs typeface="Segoe UI"/>
              </a:rPr>
              <a:t> </a:t>
            </a:r>
            <a:r>
              <a:rPr sz="1050" spc="-10" dirty="0">
                <a:solidFill>
                  <a:srgbClr val="FFFFFF"/>
                </a:solidFill>
                <a:latin typeface="Segoe UI"/>
                <a:cs typeface="Segoe UI"/>
              </a:rPr>
              <a:t>previous </a:t>
            </a:r>
            <a:r>
              <a:rPr sz="1050" dirty="0">
                <a:solidFill>
                  <a:srgbClr val="FFFFFF"/>
                </a:solidFill>
                <a:latin typeface="Segoe UI"/>
                <a:cs typeface="Segoe UI"/>
              </a:rPr>
              <a:t>history</a:t>
            </a:r>
            <a:r>
              <a:rPr sz="1050" spc="-35" dirty="0">
                <a:solidFill>
                  <a:srgbClr val="FFFFFF"/>
                </a:solidFill>
                <a:latin typeface="Segoe UI"/>
                <a:cs typeface="Segoe UI"/>
              </a:rPr>
              <a:t> </a:t>
            </a:r>
            <a:r>
              <a:rPr sz="1050" dirty="0">
                <a:solidFill>
                  <a:srgbClr val="FFFFFF"/>
                </a:solidFill>
                <a:latin typeface="Segoe UI"/>
                <a:cs typeface="Segoe UI"/>
              </a:rPr>
              <a:t>of</a:t>
            </a:r>
            <a:r>
              <a:rPr sz="1050" spc="-20" dirty="0">
                <a:solidFill>
                  <a:srgbClr val="FFFFFF"/>
                </a:solidFill>
                <a:latin typeface="Segoe UI"/>
                <a:cs typeface="Segoe UI"/>
              </a:rPr>
              <a:t> chat</a:t>
            </a:r>
            <a:endParaRPr sz="1050">
              <a:latin typeface="Segoe UI"/>
              <a:cs typeface="Segoe UI"/>
            </a:endParaRPr>
          </a:p>
          <a:p>
            <a:pPr marL="240665" indent="-227965">
              <a:lnSpc>
                <a:spcPct val="100000"/>
              </a:lnSpc>
              <a:spcBef>
                <a:spcPts val="250"/>
              </a:spcBef>
              <a:buSzPct val="90476"/>
              <a:buFont typeface="Wingdings"/>
              <a:buChar char=""/>
              <a:tabLst>
                <a:tab pos="240665" algn="l"/>
              </a:tabLst>
            </a:pPr>
            <a:r>
              <a:rPr sz="1050" dirty="0">
                <a:solidFill>
                  <a:srgbClr val="FFFFFF"/>
                </a:solidFill>
                <a:latin typeface="Segoe UI"/>
                <a:cs typeface="Segoe UI"/>
              </a:rPr>
              <a:t>Improving</a:t>
            </a:r>
            <a:r>
              <a:rPr sz="1050" spc="-45" dirty="0">
                <a:solidFill>
                  <a:srgbClr val="FFFFFF"/>
                </a:solidFill>
                <a:latin typeface="Segoe UI"/>
                <a:cs typeface="Segoe UI"/>
              </a:rPr>
              <a:t> </a:t>
            </a:r>
            <a:r>
              <a:rPr sz="1050" dirty="0">
                <a:solidFill>
                  <a:srgbClr val="FFFFFF"/>
                </a:solidFill>
                <a:latin typeface="Segoe UI"/>
                <a:cs typeface="Segoe UI"/>
              </a:rPr>
              <a:t>the</a:t>
            </a:r>
            <a:r>
              <a:rPr sz="1050" spc="-15" dirty="0">
                <a:solidFill>
                  <a:srgbClr val="FFFFFF"/>
                </a:solidFill>
                <a:latin typeface="Segoe UI"/>
                <a:cs typeface="Segoe UI"/>
              </a:rPr>
              <a:t> </a:t>
            </a:r>
            <a:r>
              <a:rPr sz="1050" dirty="0">
                <a:solidFill>
                  <a:srgbClr val="FFFFFF"/>
                </a:solidFill>
                <a:latin typeface="Segoe UI"/>
                <a:cs typeface="Segoe UI"/>
              </a:rPr>
              <a:t>accuracy</a:t>
            </a:r>
            <a:r>
              <a:rPr sz="1050" spc="-35" dirty="0">
                <a:solidFill>
                  <a:srgbClr val="FFFFFF"/>
                </a:solidFill>
                <a:latin typeface="Segoe UI"/>
                <a:cs typeface="Segoe UI"/>
              </a:rPr>
              <a:t> </a:t>
            </a:r>
            <a:r>
              <a:rPr sz="1050" dirty="0">
                <a:solidFill>
                  <a:srgbClr val="FFFFFF"/>
                </a:solidFill>
                <a:latin typeface="Segoe UI"/>
                <a:cs typeface="Segoe UI"/>
              </a:rPr>
              <a:t>and</a:t>
            </a:r>
            <a:r>
              <a:rPr sz="1050" spc="-10" dirty="0">
                <a:solidFill>
                  <a:srgbClr val="FFFFFF"/>
                </a:solidFill>
                <a:latin typeface="Segoe UI"/>
                <a:cs typeface="Segoe UI"/>
              </a:rPr>
              <a:t> </a:t>
            </a:r>
            <a:r>
              <a:rPr sz="1050" dirty="0">
                <a:solidFill>
                  <a:srgbClr val="FFFFFF"/>
                </a:solidFill>
                <a:latin typeface="Segoe UI"/>
                <a:cs typeface="Segoe UI"/>
              </a:rPr>
              <a:t>efficiency</a:t>
            </a:r>
            <a:r>
              <a:rPr sz="1050" spc="-45" dirty="0">
                <a:solidFill>
                  <a:srgbClr val="FFFFFF"/>
                </a:solidFill>
                <a:latin typeface="Segoe UI"/>
                <a:cs typeface="Segoe UI"/>
              </a:rPr>
              <a:t> </a:t>
            </a:r>
            <a:r>
              <a:rPr sz="1050" dirty="0">
                <a:solidFill>
                  <a:srgbClr val="FFFFFF"/>
                </a:solidFill>
                <a:latin typeface="Segoe UI"/>
                <a:cs typeface="Segoe UI"/>
              </a:rPr>
              <a:t>of</a:t>
            </a:r>
            <a:r>
              <a:rPr sz="1050" spc="-15" dirty="0">
                <a:solidFill>
                  <a:srgbClr val="FFFFFF"/>
                </a:solidFill>
                <a:latin typeface="Segoe UI"/>
                <a:cs typeface="Segoe UI"/>
              </a:rPr>
              <a:t> </a:t>
            </a:r>
            <a:r>
              <a:rPr sz="1050" dirty="0">
                <a:solidFill>
                  <a:srgbClr val="FFFFFF"/>
                </a:solidFill>
                <a:latin typeface="Segoe UI"/>
                <a:cs typeface="Segoe UI"/>
              </a:rPr>
              <a:t>automated</a:t>
            </a:r>
            <a:r>
              <a:rPr sz="1050" spc="-50" dirty="0">
                <a:solidFill>
                  <a:srgbClr val="FFFFFF"/>
                </a:solidFill>
                <a:latin typeface="Segoe UI"/>
                <a:cs typeface="Segoe UI"/>
              </a:rPr>
              <a:t> </a:t>
            </a:r>
            <a:r>
              <a:rPr sz="1050" dirty="0">
                <a:solidFill>
                  <a:srgbClr val="FFFFFF"/>
                </a:solidFill>
                <a:latin typeface="Segoe UI"/>
                <a:cs typeface="Segoe UI"/>
              </a:rPr>
              <a:t>customer</a:t>
            </a:r>
            <a:r>
              <a:rPr sz="1050" spc="-45" dirty="0">
                <a:solidFill>
                  <a:srgbClr val="FFFFFF"/>
                </a:solidFill>
                <a:latin typeface="Segoe UI"/>
                <a:cs typeface="Segoe UI"/>
              </a:rPr>
              <a:t> </a:t>
            </a:r>
            <a:r>
              <a:rPr sz="1050" dirty="0">
                <a:solidFill>
                  <a:srgbClr val="FFFFFF"/>
                </a:solidFill>
                <a:latin typeface="Segoe UI"/>
                <a:cs typeface="Segoe UI"/>
              </a:rPr>
              <a:t>service</a:t>
            </a:r>
            <a:r>
              <a:rPr sz="1050" spc="-15" dirty="0">
                <a:solidFill>
                  <a:srgbClr val="FFFFFF"/>
                </a:solidFill>
                <a:latin typeface="Segoe UI"/>
                <a:cs typeface="Segoe UI"/>
              </a:rPr>
              <a:t> </a:t>
            </a:r>
            <a:r>
              <a:rPr sz="1050" spc="-10" dirty="0">
                <a:solidFill>
                  <a:srgbClr val="FFFFFF"/>
                </a:solidFill>
                <a:latin typeface="Segoe UI"/>
                <a:cs typeface="Segoe UI"/>
              </a:rPr>
              <a:t>interactions</a:t>
            </a:r>
            <a:endParaRPr sz="1050">
              <a:latin typeface="Segoe UI"/>
              <a:cs typeface="Segoe UI"/>
            </a:endParaRPr>
          </a:p>
          <a:p>
            <a:pPr marL="240665" indent="-227965">
              <a:lnSpc>
                <a:spcPct val="100000"/>
              </a:lnSpc>
              <a:spcBef>
                <a:spcPts val="254"/>
              </a:spcBef>
              <a:buSzPct val="90476"/>
              <a:buFont typeface="Wingdings"/>
              <a:buChar char=""/>
              <a:tabLst>
                <a:tab pos="240665" algn="l"/>
              </a:tabLst>
            </a:pPr>
            <a:r>
              <a:rPr sz="1050" dirty="0">
                <a:solidFill>
                  <a:srgbClr val="FFFFFF"/>
                </a:solidFill>
                <a:latin typeface="Segoe UI"/>
                <a:cs typeface="Segoe UI"/>
              </a:rPr>
              <a:t>Enhancing</a:t>
            </a:r>
            <a:r>
              <a:rPr sz="1050" spc="-40" dirty="0">
                <a:solidFill>
                  <a:srgbClr val="FFFFFF"/>
                </a:solidFill>
                <a:latin typeface="Segoe UI"/>
                <a:cs typeface="Segoe UI"/>
              </a:rPr>
              <a:t> </a:t>
            </a:r>
            <a:r>
              <a:rPr sz="1050" dirty="0">
                <a:solidFill>
                  <a:srgbClr val="FFFFFF"/>
                </a:solidFill>
                <a:latin typeface="Segoe UI"/>
                <a:cs typeface="Segoe UI"/>
              </a:rPr>
              <a:t>language</a:t>
            </a:r>
            <a:r>
              <a:rPr sz="1050" spc="-40" dirty="0">
                <a:solidFill>
                  <a:srgbClr val="FFFFFF"/>
                </a:solidFill>
                <a:latin typeface="Segoe UI"/>
                <a:cs typeface="Segoe UI"/>
              </a:rPr>
              <a:t> </a:t>
            </a:r>
            <a:r>
              <a:rPr sz="1050" dirty="0">
                <a:solidFill>
                  <a:srgbClr val="FFFFFF"/>
                </a:solidFill>
                <a:latin typeface="Segoe UI"/>
                <a:cs typeface="Segoe UI"/>
              </a:rPr>
              <a:t>translation</a:t>
            </a:r>
            <a:r>
              <a:rPr sz="1050" spc="-35" dirty="0">
                <a:solidFill>
                  <a:srgbClr val="FFFFFF"/>
                </a:solidFill>
                <a:latin typeface="Segoe UI"/>
                <a:cs typeface="Segoe UI"/>
              </a:rPr>
              <a:t> </a:t>
            </a:r>
            <a:r>
              <a:rPr sz="1050" dirty="0">
                <a:solidFill>
                  <a:srgbClr val="FFFFFF"/>
                </a:solidFill>
                <a:latin typeface="Segoe UI"/>
                <a:cs typeface="Segoe UI"/>
              </a:rPr>
              <a:t>software</a:t>
            </a:r>
            <a:r>
              <a:rPr sz="1050" spc="-40" dirty="0">
                <a:solidFill>
                  <a:srgbClr val="FFFFFF"/>
                </a:solidFill>
                <a:latin typeface="Segoe UI"/>
                <a:cs typeface="Segoe UI"/>
              </a:rPr>
              <a:t> </a:t>
            </a:r>
            <a:r>
              <a:rPr sz="1050" dirty="0">
                <a:solidFill>
                  <a:srgbClr val="FFFFFF"/>
                </a:solidFill>
                <a:latin typeface="Segoe UI"/>
                <a:cs typeface="Segoe UI"/>
              </a:rPr>
              <a:t>for</a:t>
            </a:r>
            <a:r>
              <a:rPr sz="1050" spc="-40" dirty="0">
                <a:solidFill>
                  <a:srgbClr val="FFFFFF"/>
                </a:solidFill>
                <a:latin typeface="Segoe UI"/>
                <a:cs typeface="Segoe UI"/>
              </a:rPr>
              <a:t> </a:t>
            </a:r>
            <a:r>
              <a:rPr sz="1050" dirty="0">
                <a:solidFill>
                  <a:srgbClr val="FFFFFF"/>
                </a:solidFill>
                <a:latin typeface="Segoe UI"/>
                <a:cs typeface="Segoe UI"/>
              </a:rPr>
              <a:t>more</a:t>
            </a:r>
            <a:r>
              <a:rPr sz="1050" spc="-40" dirty="0">
                <a:solidFill>
                  <a:srgbClr val="FFFFFF"/>
                </a:solidFill>
                <a:latin typeface="Segoe UI"/>
                <a:cs typeface="Segoe UI"/>
              </a:rPr>
              <a:t> </a:t>
            </a:r>
            <a:r>
              <a:rPr sz="1050" dirty="0">
                <a:solidFill>
                  <a:srgbClr val="FFFFFF"/>
                </a:solidFill>
                <a:latin typeface="Segoe UI"/>
                <a:cs typeface="Segoe UI"/>
              </a:rPr>
              <a:t>accurate</a:t>
            </a:r>
            <a:r>
              <a:rPr sz="1050" spc="-40" dirty="0">
                <a:solidFill>
                  <a:srgbClr val="FFFFFF"/>
                </a:solidFill>
                <a:latin typeface="Segoe UI"/>
                <a:cs typeface="Segoe UI"/>
              </a:rPr>
              <a:t> </a:t>
            </a:r>
            <a:r>
              <a:rPr sz="1050" dirty="0">
                <a:solidFill>
                  <a:srgbClr val="FFFFFF"/>
                </a:solidFill>
                <a:latin typeface="Segoe UI"/>
                <a:cs typeface="Segoe UI"/>
              </a:rPr>
              <a:t>and</a:t>
            </a:r>
            <a:r>
              <a:rPr sz="1050" spc="-10" dirty="0">
                <a:solidFill>
                  <a:srgbClr val="FFFFFF"/>
                </a:solidFill>
                <a:latin typeface="Segoe UI"/>
                <a:cs typeface="Segoe UI"/>
              </a:rPr>
              <a:t> </a:t>
            </a:r>
            <a:r>
              <a:rPr sz="1050" dirty="0">
                <a:solidFill>
                  <a:srgbClr val="FFFFFF"/>
                </a:solidFill>
                <a:latin typeface="Segoe UI"/>
                <a:cs typeface="Segoe UI"/>
              </a:rPr>
              <a:t>natural</a:t>
            </a:r>
            <a:r>
              <a:rPr sz="1050" spc="-25" dirty="0">
                <a:solidFill>
                  <a:srgbClr val="FFFFFF"/>
                </a:solidFill>
                <a:latin typeface="Segoe UI"/>
                <a:cs typeface="Segoe UI"/>
              </a:rPr>
              <a:t> </a:t>
            </a:r>
            <a:r>
              <a:rPr sz="1050" spc="-10" dirty="0">
                <a:solidFill>
                  <a:srgbClr val="FFFFFF"/>
                </a:solidFill>
                <a:latin typeface="Segoe UI"/>
                <a:cs typeface="Segoe UI"/>
              </a:rPr>
              <a:t>translations</a:t>
            </a:r>
            <a:endParaRPr sz="1050">
              <a:latin typeface="Segoe UI"/>
              <a:cs typeface="Segoe UI"/>
            </a:endParaRPr>
          </a:p>
          <a:p>
            <a:pPr marL="240665" indent="-227965">
              <a:lnSpc>
                <a:spcPct val="100000"/>
              </a:lnSpc>
              <a:spcBef>
                <a:spcPts val="250"/>
              </a:spcBef>
              <a:buSzPct val="90476"/>
              <a:buFont typeface="Wingdings"/>
              <a:buChar char=""/>
              <a:tabLst>
                <a:tab pos="240665" algn="l"/>
              </a:tabLst>
            </a:pPr>
            <a:r>
              <a:rPr sz="1050" dirty="0">
                <a:solidFill>
                  <a:srgbClr val="FFFFFF"/>
                </a:solidFill>
                <a:latin typeface="Segoe UI"/>
                <a:cs typeface="Segoe UI"/>
              </a:rPr>
              <a:t>Generating</a:t>
            </a:r>
            <a:r>
              <a:rPr sz="1050" spc="-30" dirty="0">
                <a:solidFill>
                  <a:srgbClr val="FFFFFF"/>
                </a:solidFill>
                <a:latin typeface="Segoe UI"/>
                <a:cs typeface="Segoe UI"/>
              </a:rPr>
              <a:t> </a:t>
            </a:r>
            <a:r>
              <a:rPr sz="1050" dirty="0">
                <a:solidFill>
                  <a:srgbClr val="FFFFFF"/>
                </a:solidFill>
                <a:latin typeface="Segoe UI"/>
                <a:cs typeface="Segoe UI"/>
              </a:rPr>
              <a:t>more</a:t>
            </a:r>
            <a:r>
              <a:rPr sz="1050" spc="-30" dirty="0">
                <a:solidFill>
                  <a:srgbClr val="FFFFFF"/>
                </a:solidFill>
                <a:latin typeface="Segoe UI"/>
                <a:cs typeface="Segoe UI"/>
              </a:rPr>
              <a:t> </a:t>
            </a:r>
            <a:r>
              <a:rPr sz="1050" spc="-10" dirty="0">
                <a:solidFill>
                  <a:srgbClr val="FFFFFF"/>
                </a:solidFill>
                <a:latin typeface="Segoe UI"/>
                <a:cs typeface="Segoe UI"/>
              </a:rPr>
              <a:t>human-</a:t>
            </a:r>
            <a:r>
              <a:rPr sz="1050" dirty="0">
                <a:solidFill>
                  <a:srgbClr val="FFFFFF"/>
                </a:solidFill>
                <a:latin typeface="Segoe UI"/>
                <a:cs typeface="Segoe UI"/>
              </a:rPr>
              <a:t>like content</a:t>
            </a:r>
            <a:r>
              <a:rPr sz="1050" spc="-40" dirty="0">
                <a:solidFill>
                  <a:srgbClr val="FFFFFF"/>
                </a:solidFill>
                <a:latin typeface="Segoe UI"/>
                <a:cs typeface="Segoe UI"/>
              </a:rPr>
              <a:t> </a:t>
            </a:r>
            <a:r>
              <a:rPr sz="1050" dirty="0">
                <a:solidFill>
                  <a:srgbClr val="FFFFFF"/>
                </a:solidFill>
                <a:latin typeface="Segoe UI"/>
                <a:cs typeface="Segoe UI"/>
              </a:rPr>
              <a:t>for</a:t>
            </a:r>
            <a:r>
              <a:rPr sz="1050" spc="-15" dirty="0">
                <a:solidFill>
                  <a:srgbClr val="FFFFFF"/>
                </a:solidFill>
                <a:latin typeface="Segoe UI"/>
                <a:cs typeface="Segoe UI"/>
              </a:rPr>
              <a:t> </a:t>
            </a:r>
            <a:r>
              <a:rPr sz="1050" dirty="0">
                <a:solidFill>
                  <a:srgbClr val="FFFFFF"/>
                </a:solidFill>
                <a:latin typeface="Segoe UI"/>
                <a:cs typeface="Segoe UI"/>
              </a:rPr>
              <a:t>social</a:t>
            </a:r>
            <a:r>
              <a:rPr sz="1050" spc="-15" dirty="0">
                <a:solidFill>
                  <a:srgbClr val="FFFFFF"/>
                </a:solidFill>
                <a:latin typeface="Segoe UI"/>
                <a:cs typeface="Segoe UI"/>
              </a:rPr>
              <a:t> </a:t>
            </a:r>
            <a:r>
              <a:rPr sz="1050" dirty="0">
                <a:solidFill>
                  <a:srgbClr val="FFFFFF"/>
                </a:solidFill>
                <a:latin typeface="Segoe UI"/>
                <a:cs typeface="Segoe UI"/>
              </a:rPr>
              <a:t>media</a:t>
            </a:r>
            <a:r>
              <a:rPr sz="1050" spc="-15" dirty="0">
                <a:solidFill>
                  <a:srgbClr val="FFFFFF"/>
                </a:solidFill>
                <a:latin typeface="Segoe UI"/>
                <a:cs typeface="Segoe UI"/>
              </a:rPr>
              <a:t> </a:t>
            </a:r>
            <a:r>
              <a:rPr sz="1050" dirty="0">
                <a:solidFill>
                  <a:srgbClr val="FFFFFF"/>
                </a:solidFill>
                <a:latin typeface="Segoe UI"/>
                <a:cs typeface="Segoe UI"/>
              </a:rPr>
              <a:t>and</a:t>
            </a:r>
            <a:r>
              <a:rPr sz="1050" spc="-15" dirty="0">
                <a:solidFill>
                  <a:srgbClr val="FFFFFF"/>
                </a:solidFill>
                <a:latin typeface="Segoe UI"/>
                <a:cs typeface="Segoe UI"/>
              </a:rPr>
              <a:t> </a:t>
            </a:r>
            <a:r>
              <a:rPr sz="1050" dirty="0">
                <a:solidFill>
                  <a:srgbClr val="FFFFFF"/>
                </a:solidFill>
                <a:latin typeface="Segoe UI"/>
                <a:cs typeface="Segoe UI"/>
              </a:rPr>
              <a:t>marketing</a:t>
            </a:r>
            <a:r>
              <a:rPr sz="1050" spc="-40" dirty="0">
                <a:solidFill>
                  <a:srgbClr val="FFFFFF"/>
                </a:solidFill>
                <a:latin typeface="Segoe UI"/>
                <a:cs typeface="Segoe UI"/>
              </a:rPr>
              <a:t> </a:t>
            </a:r>
            <a:r>
              <a:rPr sz="1050" spc="-10" dirty="0">
                <a:solidFill>
                  <a:srgbClr val="FFFFFF"/>
                </a:solidFill>
                <a:latin typeface="Segoe UI"/>
                <a:cs typeface="Segoe UI"/>
              </a:rPr>
              <a:t>campaigns</a:t>
            </a:r>
            <a:endParaRPr sz="1050">
              <a:latin typeface="Segoe UI"/>
              <a:cs typeface="Segoe UI"/>
            </a:endParaRPr>
          </a:p>
          <a:p>
            <a:pPr marL="241300" marR="53975" indent="-228600">
              <a:lnSpc>
                <a:spcPct val="100000"/>
              </a:lnSpc>
              <a:spcBef>
                <a:spcPts val="250"/>
              </a:spcBef>
              <a:buSzPct val="90476"/>
              <a:buFont typeface="Wingdings"/>
              <a:buChar char=""/>
              <a:tabLst>
                <a:tab pos="241300" algn="l"/>
              </a:tabLst>
            </a:pPr>
            <a:r>
              <a:rPr sz="1050" dirty="0">
                <a:solidFill>
                  <a:srgbClr val="FFFFFF"/>
                </a:solidFill>
                <a:latin typeface="Segoe UI"/>
                <a:cs typeface="Segoe UI"/>
              </a:rPr>
              <a:t>Improving</a:t>
            </a:r>
            <a:r>
              <a:rPr sz="1050" spc="-55" dirty="0">
                <a:solidFill>
                  <a:srgbClr val="FFFFFF"/>
                </a:solidFill>
                <a:latin typeface="Segoe UI"/>
                <a:cs typeface="Segoe UI"/>
              </a:rPr>
              <a:t> </a:t>
            </a:r>
            <a:r>
              <a:rPr sz="1050" dirty="0">
                <a:solidFill>
                  <a:srgbClr val="FFFFFF"/>
                </a:solidFill>
                <a:latin typeface="Segoe UI"/>
                <a:cs typeface="Segoe UI"/>
              </a:rPr>
              <a:t>the</a:t>
            </a:r>
            <a:r>
              <a:rPr sz="1050" spc="-25" dirty="0">
                <a:solidFill>
                  <a:srgbClr val="FFFFFF"/>
                </a:solidFill>
                <a:latin typeface="Segoe UI"/>
                <a:cs typeface="Segoe UI"/>
              </a:rPr>
              <a:t> </a:t>
            </a:r>
            <a:r>
              <a:rPr sz="1050" dirty="0">
                <a:solidFill>
                  <a:srgbClr val="FFFFFF"/>
                </a:solidFill>
                <a:latin typeface="Segoe UI"/>
                <a:cs typeface="Segoe UI"/>
              </a:rPr>
              <a:t>effectiveness</a:t>
            </a:r>
            <a:r>
              <a:rPr sz="1050" spc="-35" dirty="0">
                <a:solidFill>
                  <a:srgbClr val="FFFFFF"/>
                </a:solidFill>
                <a:latin typeface="Segoe UI"/>
                <a:cs typeface="Segoe UI"/>
              </a:rPr>
              <a:t> </a:t>
            </a:r>
            <a:r>
              <a:rPr sz="1050" dirty="0">
                <a:solidFill>
                  <a:srgbClr val="FFFFFF"/>
                </a:solidFill>
                <a:latin typeface="Segoe UI"/>
                <a:cs typeface="Segoe UI"/>
              </a:rPr>
              <a:t>of</a:t>
            </a:r>
            <a:r>
              <a:rPr sz="1050" spc="-20" dirty="0">
                <a:solidFill>
                  <a:srgbClr val="FFFFFF"/>
                </a:solidFill>
                <a:latin typeface="Segoe UI"/>
                <a:cs typeface="Segoe UI"/>
              </a:rPr>
              <a:t> </a:t>
            </a:r>
            <a:r>
              <a:rPr sz="1050" dirty="0">
                <a:solidFill>
                  <a:srgbClr val="FFFFFF"/>
                </a:solidFill>
                <a:latin typeface="Segoe UI"/>
                <a:cs typeface="Segoe UI"/>
              </a:rPr>
              <a:t>natural</a:t>
            </a:r>
            <a:r>
              <a:rPr sz="1050" spc="-50" dirty="0">
                <a:solidFill>
                  <a:srgbClr val="FFFFFF"/>
                </a:solidFill>
                <a:latin typeface="Segoe UI"/>
                <a:cs typeface="Segoe UI"/>
              </a:rPr>
              <a:t> </a:t>
            </a:r>
            <a:r>
              <a:rPr sz="1050" dirty="0">
                <a:solidFill>
                  <a:srgbClr val="FFFFFF"/>
                </a:solidFill>
                <a:latin typeface="Segoe UI"/>
                <a:cs typeface="Segoe UI"/>
              </a:rPr>
              <a:t>language</a:t>
            </a:r>
            <a:r>
              <a:rPr sz="1050" spc="-30" dirty="0">
                <a:solidFill>
                  <a:srgbClr val="FFFFFF"/>
                </a:solidFill>
                <a:latin typeface="Segoe UI"/>
                <a:cs typeface="Segoe UI"/>
              </a:rPr>
              <a:t> </a:t>
            </a:r>
            <a:r>
              <a:rPr sz="1050" dirty="0">
                <a:solidFill>
                  <a:srgbClr val="FFFFFF"/>
                </a:solidFill>
                <a:latin typeface="Segoe UI"/>
                <a:cs typeface="Segoe UI"/>
              </a:rPr>
              <a:t>processing</a:t>
            </a:r>
            <a:r>
              <a:rPr sz="1050" spc="-45" dirty="0">
                <a:solidFill>
                  <a:srgbClr val="FFFFFF"/>
                </a:solidFill>
                <a:latin typeface="Segoe UI"/>
                <a:cs typeface="Segoe UI"/>
              </a:rPr>
              <a:t> </a:t>
            </a:r>
            <a:r>
              <a:rPr sz="1050" dirty="0">
                <a:solidFill>
                  <a:srgbClr val="FFFFFF"/>
                </a:solidFill>
                <a:latin typeface="Segoe UI"/>
                <a:cs typeface="Segoe UI"/>
              </a:rPr>
              <a:t>for</a:t>
            </a:r>
            <a:r>
              <a:rPr sz="1050" spc="-40" dirty="0">
                <a:solidFill>
                  <a:srgbClr val="FFFFFF"/>
                </a:solidFill>
                <a:latin typeface="Segoe UI"/>
                <a:cs typeface="Segoe UI"/>
              </a:rPr>
              <a:t> </a:t>
            </a:r>
            <a:r>
              <a:rPr sz="1050" dirty="0">
                <a:solidFill>
                  <a:srgbClr val="FFFFFF"/>
                </a:solidFill>
                <a:latin typeface="Segoe UI"/>
                <a:cs typeface="Segoe UI"/>
              </a:rPr>
              <a:t>tasks</a:t>
            </a:r>
            <a:r>
              <a:rPr sz="1050" spc="-10" dirty="0">
                <a:solidFill>
                  <a:srgbClr val="FFFFFF"/>
                </a:solidFill>
                <a:latin typeface="Segoe UI"/>
                <a:cs typeface="Segoe UI"/>
              </a:rPr>
              <a:t> </a:t>
            </a:r>
            <a:r>
              <a:rPr sz="1050" dirty="0">
                <a:solidFill>
                  <a:srgbClr val="FFFFFF"/>
                </a:solidFill>
                <a:latin typeface="Segoe UI"/>
                <a:cs typeface="Segoe UI"/>
              </a:rPr>
              <a:t>such</a:t>
            </a:r>
            <a:r>
              <a:rPr sz="1050" spc="-10" dirty="0">
                <a:solidFill>
                  <a:srgbClr val="FFFFFF"/>
                </a:solidFill>
                <a:latin typeface="Segoe UI"/>
                <a:cs typeface="Segoe UI"/>
              </a:rPr>
              <a:t> </a:t>
            </a:r>
            <a:r>
              <a:rPr sz="1050" dirty="0">
                <a:solidFill>
                  <a:srgbClr val="FFFFFF"/>
                </a:solidFill>
                <a:latin typeface="Segoe UI"/>
                <a:cs typeface="Segoe UI"/>
              </a:rPr>
              <a:t>as</a:t>
            </a:r>
            <a:r>
              <a:rPr sz="1050" spc="-15" dirty="0">
                <a:solidFill>
                  <a:srgbClr val="FFFFFF"/>
                </a:solidFill>
                <a:latin typeface="Segoe UI"/>
                <a:cs typeface="Segoe UI"/>
              </a:rPr>
              <a:t> </a:t>
            </a:r>
            <a:r>
              <a:rPr sz="1050" dirty="0">
                <a:solidFill>
                  <a:srgbClr val="FFFFFF"/>
                </a:solidFill>
                <a:latin typeface="Segoe UI"/>
                <a:cs typeface="Segoe UI"/>
              </a:rPr>
              <a:t>sentiment</a:t>
            </a:r>
            <a:r>
              <a:rPr sz="1050" spc="-30" dirty="0">
                <a:solidFill>
                  <a:srgbClr val="FFFFFF"/>
                </a:solidFill>
                <a:latin typeface="Segoe UI"/>
                <a:cs typeface="Segoe UI"/>
              </a:rPr>
              <a:t> </a:t>
            </a:r>
            <a:r>
              <a:rPr sz="1050" spc="-10" dirty="0">
                <a:solidFill>
                  <a:srgbClr val="FFFFFF"/>
                </a:solidFill>
                <a:latin typeface="Segoe UI"/>
                <a:cs typeface="Segoe UI"/>
              </a:rPr>
              <a:t>analysis </a:t>
            </a:r>
            <a:r>
              <a:rPr sz="1050" dirty="0">
                <a:solidFill>
                  <a:srgbClr val="FFFFFF"/>
                </a:solidFill>
                <a:latin typeface="Segoe UI"/>
                <a:cs typeface="Segoe UI"/>
              </a:rPr>
              <a:t>and</a:t>
            </a:r>
            <a:r>
              <a:rPr sz="1050" spc="-15" dirty="0">
                <a:solidFill>
                  <a:srgbClr val="FFFFFF"/>
                </a:solidFill>
                <a:latin typeface="Segoe UI"/>
                <a:cs typeface="Segoe UI"/>
              </a:rPr>
              <a:t> </a:t>
            </a:r>
            <a:r>
              <a:rPr sz="1050" dirty="0">
                <a:solidFill>
                  <a:srgbClr val="FFFFFF"/>
                </a:solidFill>
                <a:latin typeface="Segoe UI"/>
                <a:cs typeface="Segoe UI"/>
              </a:rPr>
              <a:t>text</a:t>
            </a:r>
            <a:r>
              <a:rPr sz="1050" spc="-20" dirty="0">
                <a:solidFill>
                  <a:srgbClr val="FFFFFF"/>
                </a:solidFill>
                <a:latin typeface="Segoe UI"/>
                <a:cs typeface="Segoe UI"/>
              </a:rPr>
              <a:t> </a:t>
            </a:r>
            <a:r>
              <a:rPr sz="1050" spc="-10" dirty="0">
                <a:solidFill>
                  <a:srgbClr val="FFFFFF"/>
                </a:solidFill>
                <a:latin typeface="Segoe UI"/>
                <a:cs typeface="Segoe UI"/>
              </a:rPr>
              <a:t>classification</a:t>
            </a:r>
            <a:endParaRPr sz="1050">
              <a:latin typeface="Segoe UI"/>
              <a:cs typeface="Segoe UI"/>
            </a:endParaRPr>
          </a:p>
        </p:txBody>
      </p:sp>
      <p:sp>
        <p:nvSpPr>
          <p:cNvPr id="7" name="object 7">
            <a:extLst>
              <a:ext uri="{FF2B5EF4-FFF2-40B4-BE49-F238E27FC236}">
                <a16:creationId xmlns:a16="http://schemas.microsoft.com/office/drawing/2014/main" id="{EFB48823-FC04-29B7-9BFE-70595D6D330D}"/>
              </a:ext>
            </a:extLst>
          </p:cNvPr>
          <p:cNvSpPr txBox="1"/>
          <p:nvPr/>
        </p:nvSpPr>
        <p:spPr>
          <a:xfrm>
            <a:off x="5688584" y="1110940"/>
            <a:ext cx="5408295" cy="2188845"/>
          </a:xfrm>
          <a:prstGeom prst="rect">
            <a:avLst/>
          </a:prstGeom>
        </p:spPr>
        <p:txBody>
          <a:bodyPr vert="horz" wrap="square" lIns="0" tIns="45720" rIns="0" bIns="0" rtlCol="0">
            <a:spAutoFit/>
          </a:bodyPr>
          <a:lstStyle/>
          <a:p>
            <a:pPr marL="12700">
              <a:lnSpc>
                <a:spcPct val="100000"/>
              </a:lnSpc>
              <a:spcBef>
                <a:spcPts val="360"/>
              </a:spcBef>
            </a:pPr>
            <a:r>
              <a:rPr sz="1100" b="1" dirty="0">
                <a:solidFill>
                  <a:srgbClr val="FFFFFF"/>
                </a:solidFill>
                <a:latin typeface="Segoe UI"/>
                <a:cs typeface="Segoe UI"/>
              </a:rPr>
              <a:t>Use</a:t>
            </a:r>
            <a:r>
              <a:rPr sz="1100" b="1" spc="-30" dirty="0">
                <a:solidFill>
                  <a:srgbClr val="FFFFFF"/>
                </a:solidFill>
                <a:latin typeface="Segoe UI"/>
                <a:cs typeface="Segoe UI"/>
              </a:rPr>
              <a:t> </a:t>
            </a:r>
            <a:r>
              <a:rPr sz="1100" b="1" spc="-10" dirty="0">
                <a:solidFill>
                  <a:srgbClr val="FFFFFF"/>
                </a:solidFill>
                <a:latin typeface="Segoe UI"/>
                <a:cs typeface="Segoe UI"/>
              </a:rPr>
              <a:t>cases:</a:t>
            </a:r>
            <a:endParaRPr sz="1100">
              <a:latin typeface="Segoe UI"/>
              <a:cs typeface="Segoe UI"/>
            </a:endParaRPr>
          </a:p>
          <a:p>
            <a:pPr marL="184785" marR="217804" indent="-172720">
              <a:lnSpc>
                <a:spcPct val="100000"/>
              </a:lnSpc>
              <a:spcBef>
                <a:spcPts val="254"/>
              </a:spcBef>
              <a:buSzPct val="90476"/>
              <a:buFont typeface="Wingdings"/>
              <a:buChar char=""/>
              <a:tabLst>
                <a:tab pos="184785" algn="l"/>
              </a:tabLst>
            </a:pPr>
            <a:r>
              <a:rPr sz="1050" dirty="0">
                <a:solidFill>
                  <a:srgbClr val="FFFFFF"/>
                </a:solidFill>
                <a:latin typeface="Segoe UI"/>
                <a:cs typeface="Segoe UI"/>
              </a:rPr>
              <a:t>Generating</a:t>
            </a:r>
            <a:r>
              <a:rPr sz="1050" spc="-45" dirty="0">
                <a:solidFill>
                  <a:srgbClr val="FFFFFF"/>
                </a:solidFill>
                <a:latin typeface="Segoe UI"/>
                <a:cs typeface="Segoe UI"/>
              </a:rPr>
              <a:t> </a:t>
            </a:r>
            <a:r>
              <a:rPr sz="1050" dirty="0">
                <a:solidFill>
                  <a:srgbClr val="FFFFFF"/>
                </a:solidFill>
                <a:latin typeface="Segoe UI"/>
                <a:cs typeface="Segoe UI"/>
              </a:rPr>
              <a:t>natural</a:t>
            </a:r>
            <a:r>
              <a:rPr sz="1050" spc="-35" dirty="0">
                <a:solidFill>
                  <a:srgbClr val="FFFFFF"/>
                </a:solidFill>
                <a:latin typeface="Segoe UI"/>
                <a:cs typeface="Segoe UI"/>
              </a:rPr>
              <a:t> </a:t>
            </a:r>
            <a:r>
              <a:rPr sz="1050" dirty="0">
                <a:solidFill>
                  <a:srgbClr val="FFFFFF"/>
                </a:solidFill>
                <a:latin typeface="Segoe UI"/>
                <a:cs typeface="Segoe UI"/>
              </a:rPr>
              <a:t>language</a:t>
            </a:r>
            <a:r>
              <a:rPr sz="1050" spc="-50" dirty="0">
                <a:solidFill>
                  <a:srgbClr val="FFFFFF"/>
                </a:solidFill>
                <a:latin typeface="Segoe UI"/>
                <a:cs typeface="Segoe UI"/>
              </a:rPr>
              <a:t> </a:t>
            </a:r>
            <a:r>
              <a:rPr sz="1050" dirty="0">
                <a:solidFill>
                  <a:srgbClr val="FFFFFF"/>
                </a:solidFill>
                <a:latin typeface="Segoe UI"/>
                <a:cs typeface="Segoe UI"/>
              </a:rPr>
              <a:t>for</a:t>
            </a:r>
            <a:r>
              <a:rPr sz="1050" spc="-45" dirty="0">
                <a:solidFill>
                  <a:srgbClr val="FFFFFF"/>
                </a:solidFill>
                <a:latin typeface="Segoe UI"/>
                <a:cs typeface="Segoe UI"/>
              </a:rPr>
              <a:t> </a:t>
            </a:r>
            <a:r>
              <a:rPr sz="1050" dirty="0">
                <a:solidFill>
                  <a:srgbClr val="FFFFFF"/>
                </a:solidFill>
                <a:latin typeface="Segoe UI"/>
                <a:cs typeface="Segoe UI"/>
              </a:rPr>
              <a:t>chatbots</a:t>
            </a:r>
            <a:r>
              <a:rPr sz="1050" spc="-40" dirty="0">
                <a:solidFill>
                  <a:srgbClr val="FFFFFF"/>
                </a:solidFill>
                <a:latin typeface="Segoe UI"/>
                <a:cs typeface="Segoe UI"/>
              </a:rPr>
              <a:t> </a:t>
            </a:r>
            <a:r>
              <a:rPr sz="1050" dirty="0">
                <a:solidFill>
                  <a:srgbClr val="FFFFFF"/>
                </a:solidFill>
                <a:latin typeface="Segoe UI"/>
                <a:cs typeface="Segoe UI"/>
              </a:rPr>
              <a:t>and</a:t>
            </a:r>
            <a:r>
              <a:rPr sz="1050" spc="-20" dirty="0">
                <a:solidFill>
                  <a:srgbClr val="FFFFFF"/>
                </a:solidFill>
                <a:latin typeface="Segoe UI"/>
                <a:cs typeface="Segoe UI"/>
              </a:rPr>
              <a:t> </a:t>
            </a:r>
            <a:r>
              <a:rPr sz="1050" dirty="0">
                <a:solidFill>
                  <a:srgbClr val="FFFFFF"/>
                </a:solidFill>
                <a:latin typeface="Segoe UI"/>
                <a:cs typeface="Segoe UI"/>
              </a:rPr>
              <a:t>virtual</a:t>
            </a:r>
            <a:r>
              <a:rPr sz="1050" spc="-45" dirty="0">
                <a:solidFill>
                  <a:srgbClr val="FFFFFF"/>
                </a:solidFill>
                <a:latin typeface="Segoe UI"/>
                <a:cs typeface="Segoe UI"/>
              </a:rPr>
              <a:t> </a:t>
            </a:r>
            <a:r>
              <a:rPr sz="1050" dirty="0">
                <a:solidFill>
                  <a:srgbClr val="FFFFFF"/>
                </a:solidFill>
                <a:latin typeface="Segoe UI"/>
                <a:cs typeface="Segoe UI"/>
              </a:rPr>
              <a:t>assistants</a:t>
            </a:r>
            <a:r>
              <a:rPr sz="1050" spc="-15" dirty="0">
                <a:solidFill>
                  <a:srgbClr val="FFFFFF"/>
                </a:solidFill>
                <a:latin typeface="Segoe UI"/>
                <a:cs typeface="Segoe UI"/>
              </a:rPr>
              <a:t> </a:t>
            </a:r>
            <a:r>
              <a:rPr sz="1050" dirty="0">
                <a:solidFill>
                  <a:srgbClr val="FFFFFF"/>
                </a:solidFill>
                <a:latin typeface="Segoe UI"/>
                <a:cs typeface="Segoe UI"/>
              </a:rPr>
              <a:t>with</a:t>
            </a:r>
            <a:r>
              <a:rPr sz="1050" spc="-35" dirty="0">
                <a:solidFill>
                  <a:srgbClr val="FFFFFF"/>
                </a:solidFill>
                <a:latin typeface="Segoe UI"/>
                <a:cs typeface="Segoe UI"/>
              </a:rPr>
              <a:t> </a:t>
            </a:r>
            <a:r>
              <a:rPr sz="1050" dirty="0">
                <a:solidFill>
                  <a:srgbClr val="FFFFFF"/>
                </a:solidFill>
                <a:latin typeface="Segoe UI"/>
                <a:cs typeface="Segoe UI"/>
              </a:rPr>
              <a:t>awareness</a:t>
            </a:r>
            <a:r>
              <a:rPr sz="1050" spc="-30" dirty="0">
                <a:solidFill>
                  <a:srgbClr val="FFFFFF"/>
                </a:solidFill>
                <a:latin typeface="Segoe UI"/>
                <a:cs typeface="Segoe UI"/>
              </a:rPr>
              <a:t> </a:t>
            </a:r>
            <a:r>
              <a:rPr sz="1050" dirty="0">
                <a:solidFill>
                  <a:srgbClr val="FFFFFF"/>
                </a:solidFill>
                <a:latin typeface="Segoe UI"/>
                <a:cs typeface="Segoe UI"/>
              </a:rPr>
              <a:t>of</a:t>
            </a:r>
            <a:r>
              <a:rPr sz="1050" spc="-30" dirty="0">
                <a:solidFill>
                  <a:srgbClr val="FFFFFF"/>
                </a:solidFill>
                <a:latin typeface="Segoe UI"/>
                <a:cs typeface="Segoe UI"/>
              </a:rPr>
              <a:t> </a:t>
            </a:r>
            <a:r>
              <a:rPr sz="1050" spc="-25" dirty="0">
                <a:solidFill>
                  <a:srgbClr val="FFFFFF"/>
                </a:solidFill>
                <a:latin typeface="Segoe UI"/>
                <a:cs typeface="Segoe UI"/>
              </a:rPr>
              <a:t>the </a:t>
            </a:r>
            <a:r>
              <a:rPr sz="1050" dirty="0">
                <a:solidFill>
                  <a:srgbClr val="FFFFFF"/>
                </a:solidFill>
                <a:latin typeface="Segoe UI"/>
                <a:cs typeface="Segoe UI"/>
              </a:rPr>
              <a:t>previous</a:t>
            </a:r>
            <a:r>
              <a:rPr sz="1050" spc="-40" dirty="0">
                <a:solidFill>
                  <a:srgbClr val="FFFFFF"/>
                </a:solidFill>
                <a:latin typeface="Segoe UI"/>
                <a:cs typeface="Segoe UI"/>
              </a:rPr>
              <a:t> </a:t>
            </a:r>
            <a:r>
              <a:rPr sz="1050" dirty="0">
                <a:solidFill>
                  <a:srgbClr val="FFFFFF"/>
                </a:solidFill>
                <a:latin typeface="Segoe UI"/>
                <a:cs typeface="Segoe UI"/>
              </a:rPr>
              <a:t>history</a:t>
            </a:r>
            <a:r>
              <a:rPr sz="1050" spc="-35" dirty="0">
                <a:solidFill>
                  <a:srgbClr val="FFFFFF"/>
                </a:solidFill>
                <a:latin typeface="Segoe UI"/>
                <a:cs typeface="Segoe UI"/>
              </a:rPr>
              <a:t> </a:t>
            </a:r>
            <a:r>
              <a:rPr sz="1050" dirty="0">
                <a:solidFill>
                  <a:srgbClr val="FFFFFF"/>
                </a:solidFill>
                <a:latin typeface="Segoe UI"/>
                <a:cs typeface="Segoe UI"/>
              </a:rPr>
              <a:t>of</a:t>
            </a:r>
            <a:r>
              <a:rPr sz="1050" spc="-10" dirty="0">
                <a:solidFill>
                  <a:srgbClr val="FFFFFF"/>
                </a:solidFill>
                <a:latin typeface="Segoe UI"/>
                <a:cs typeface="Segoe UI"/>
              </a:rPr>
              <a:t> </a:t>
            </a:r>
            <a:r>
              <a:rPr sz="1050" spc="-20" dirty="0">
                <a:solidFill>
                  <a:srgbClr val="FFFFFF"/>
                </a:solidFill>
                <a:latin typeface="Segoe UI"/>
                <a:cs typeface="Segoe UI"/>
              </a:rPr>
              <a:t>chat</a:t>
            </a:r>
            <a:endParaRPr sz="1050">
              <a:latin typeface="Segoe UI"/>
              <a:cs typeface="Segoe UI"/>
            </a:endParaRPr>
          </a:p>
          <a:p>
            <a:pPr marL="184150" indent="-171450">
              <a:lnSpc>
                <a:spcPct val="100000"/>
              </a:lnSpc>
              <a:spcBef>
                <a:spcPts val="250"/>
              </a:spcBef>
              <a:buSzPct val="90476"/>
              <a:buFont typeface="Wingdings"/>
              <a:buChar char=""/>
              <a:tabLst>
                <a:tab pos="184150" algn="l"/>
              </a:tabLst>
            </a:pPr>
            <a:r>
              <a:rPr sz="1050" dirty="0">
                <a:solidFill>
                  <a:srgbClr val="FFFFFF"/>
                </a:solidFill>
                <a:latin typeface="Segoe UI"/>
                <a:cs typeface="Segoe UI"/>
              </a:rPr>
              <a:t>Power</a:t>
            </a:r>
            <a:r>
              <a:rPr sz="1050" spc="-30" dirty="0">
                <a:solidFill>
                  <a:srgbClr val="FFFFFF"/>
                </a:solidFill>
                <a:latin typeface="Segoe UI"/>
                <a:cs typeface="Segoe UI"/>
              </a:rPr>
              <a:t> </a:t>
            </a:r>
            <a:r>
              <a:rPr sz="1050" dirty="0">
                <a:solidFill>
                  <a:srgbClr val="FFFFFF"/>
                </a:solidFill>
                <a:latin typeface="Segoe UI"/>
                <a:cs typeface="Segoe UI"/>
              </a:rPr>
              <a:t>chatbots</a:t>
            </a:r>
            <a:r>
              <a:rPr sz="1050" spc="-35" dirty="0">
                <a:solidFill>
                  <a:srgbClr val="FFFFFF"/>
                </a:solidFill>
                <a:latin typeface="Segoe UI"/>
                <a:cs typeface="Segoe UI"/>
              </a:rPr>
              <a:t> </a:t>
            </a:r>
            <a:r>
              <a:rPr sz="1050" dirty="0">
                <a:solidFill>
                  <a:srgbClr val="FFFFFF"/>
                </a:solidFill>
                <a:latin typeface="Segoe UI"/>
                <a:cs typeface="Segoe UI"/>
              </a:rPr>
              <a:t>that</a:t>
            </a:r>
            <a:r>
              <a:rPr sz="1050" spc="-25" dirty="0">
                <a:solidFill>
                  <a:srgbClr val="FFFFFF"/>
                </a:solidFill>
                <a:latin typeface="Segoe UI"/>
                <a:cs typeface="Segoe UI"/>
              </a:rPr>
              <a:t> </a:t>
            </a:r>
            <a:r>
              <a:rPr sz="1050" dirty="0">
                <a:solidFill>
                  <a:srgbClr val="FFFFFF"/>
                </a:solidFill>
                <a:latin typeface="Segoe UI"/>
                <a:cs typeface="Segoe UI"/>
              </a:rPr>
              <a:t>can</a:t>
            </a:r>
            <a:r>
              <a:rPr sz="1050" spc="-20" dirty="0">
                <a:solidFill>
                  <a:srgbClr val="FFFFFF"/>
                </a:solidFill>
                <a:latin typeface="Segoe UI"/>
                <a:cs typeface="Segoe UI"/>
              </a:rPr>
              <a:t> </a:t>
            </a:r>
            <a:r>
              <a:rPr sz="1050" dirty="0">
                <a:solidFill>
                  <a:srgbClr val="FFFFFF"/>
                </a:solidFill>
                <a:latin typeface="Segoe UI"/>
                <a:cs typeface="Segoe UI"/>
              </a:rPr>
              <a:t>handle</a:t>
            </a:r>
            <a:r>
              <a:rPr sz="1050" spc="-15" dirty="0">
                <a:solidFill>
                  <a:srgbClr val="FFFFFF"/>
                </a:solidFill>
                <a:latin typeface="Segoe UI"/>
                <a:cs typeface="Segoe UI"/>
              </a:rPr>
              <a:t> </a:t>
            </a:r>
            <a:r>
              <a:rPr sz="1050" dirty="0">
                <a:solidFill>
                  <a:srgbClr val="FFFFFF"/>
                </a:solidFill>
                <a:latin typeface="Segoe UI"/>
                <a:cs typeface="Segoe UI"/>
              </a:rPr>
              <a:t>customer</a:t>
            </a:r>
            <a:r>
              <a:rPr sz="1050" spc="-50" dirty="0">
                <a:solidFill>
                  <a:srgbClr val="FFFFFF"/>
                </a:solidFill>
                <a:latin typeface="Segoe UI"/>
                <a:cs typeface="Segoe UI"/>
              </a:rPr>
              <a:t> </a:t>
            </a:r>
            <a:r>
              <a:rPr sz="1050" dirty="0">
                <a:solidFill>
                  <a:srgbClr val="FFFFFF"/>
                </a:solidFill>
                <a:latin typeface="Segoe UI"/>
                <a:cs typeface="Segoe UI"/>
              </a:rPr>
              <a:t>inquiries,</a:t>
            </a:r>
            <a:r>
              <a:rPr sz="1050" spc="-25" dirty="0">
                <a:solidFill>
                  <a:srgbClr val="FFFFFF"/>
                </a:solidFill>
                <a:latin typeface="Segoe UI"/>
                <a:cs typeface="Segoe UI"/>
              </a:rPr>
              <a:t> </a:t>
            </a:r>
            <a:r>
              <a:rPr sz="1050" dirty="0">
                <a:solidFill>
                  <a:srgbClr val="FFFFFF"/>
                </a:solidFill>
                <a:latin typeface="Segoe UI"/>
                <a:cs typeface="Segoe UI"/>
              </a:rPr>
              <a:t>provide</a:t>
            </a:r>
            <a:r>
              <a:rPr sz="1050" spc="-45" dirty="0">
                <a:solidFill>
                  <a:srgbClr val="FFFFFF"/>
                </a:solidFill>
                <a:latin typeface="Segoe UI"/>
                <a:cs typeface="Segoe UI"/>
              </a:rPr>
              <a:t> </a:t>
            </a:r>
            <a:r>
              <a:rPr sz="1050" dirty="0">
                <a:solidFill>
                  <a:srgbClr val="FFFFFF"/>
                </a:solidFill>
                <a:latin typeface="Segoe UI"/>
                <a:cs typeface="Segoe UI"/>
              </a:rPr>
              <a:t>assistance,</a:t>
            </a:r>
            <a:r>
              <a:rPr sz="1050" spc="-15" dirty="0">
                <a:solidFill>
                  <a:srgbClr val="FFFFFF"/>
                </a:solidFill>
                <a:latin typeface="Segoe UI"/>
                <a:cs typeface="Segoe UI"/>
              </a:rPr>
              <a:t> </a:t>
            </a:r>
            <a:r>
              <a:rPr sz="1050" dirty="0">
                <a:solidFill>
                  <a:srgbClr val="FFFFFF"/>
                </a:solidFill>
                <a:latin typeface="Segoe UI"/>
                <a:cs typeface="Segoe UI"/>
              </a:rPr>
              <a:t>and</a:t>
            </a:r>
            <a:r>
              <a:rPr sz="1050" spc="-15" dirty="0">
                <a:solidFill>
                  <a:srgbClr val="FFFFFF"/>
                </a:solidFill>
                <a:latin typeface="Segoe UI"/>
                <a:cs typeface="Segoe UI"/>
              </a:rPr>
              <a:t> </a:t>
            </a:r>
            <a:r>
              <a:rPr sz="1050" dirty="0">
                <a:solidFill>
                  <a:srgbClr val="FFFFFF"/>
                </a:solidFill>
                <a:latin typeface="Segoe UI"/>
                <a:cs typeface="Segoe UI"/>
              </a:rPr>
              <a:t>converse</a:t>
            </a:r>
            <a:r>
              <a:rPr sz="1050" spc="-40" dirty="0">
                <a:solidFill>
                  <a:srgbClr val="FFFFFF"/>
                </a:solidFill>
                <a:latin typeface="Segoe UI"/>
                <a:cs typeface="Segoe UI"/>
              </a:rPr>
              <a:t> </a:t>
            </a:r>
            <a:r>
              <a:rPr sz="1050" spc="-25" dirty="0">
                <a:solidFill>
                  <a:srgbClr val="FFFFFF"/>
                </a:solidFill>
                <a:latin typeface="Segoe UI"/>
                <a:cs typeface="Segoe UI"/>
              </a:rPr>
              <a:t>but</a:t>
            </a:r>
            <a:endParaRPr sz="1050">
              <a:latin typeface="Segoe UI"/>
              <a:cs typeface="Segoe UI"/>
            </a:endParaRPr>
          </a:p>
          <a:p>
            <a:pPr marL="184785">
              <a:lnSpc>
                <a:spcPct val="100000"/>
              </a:lnSpc>
              <a:spcBef>
                <a:spcPts val="5"/>
              </a:spcBef>
            </a:pPr>
            <a:r>
              <a:rPr sz="1050" dirty="0">
                <a:solidFill>
                  <a:srgbClr val="FFFFFF"/>
                </a:solidFill>
                <a:latin typeface="Segoe UI"/>
                <a:cs typeface="Segoe UI"/>
              </a:rPr>
              <a:t>doesn’t</a:t>
            </a:r>
            <a:r>
              <a:rPr sz="1050" spc="-35" dirty="0">
                <a:solidFill>
                  <a:srgbClr val="FFFFFF"/>
                </a:solidFill>
                <a:latin typeface="Segoe UI"/>
                <a:cs typeface="Segoe UI"/>
              </a:rPr>
              <a:t> </a:t>
            </a:r>
            <a:r>
              <a:rPr sz="1050" dirty="0">
                <a:solidFill>
                  <a:srgbClr val="FFFFFF"/>
                </a:solidFill>
                <a:latin typeface="Segoe UI"/>
                <a:cs typeface="Segoe UI"/>
              </a:rPr>
              <a:t>have</a:t>
            </a:r>
            <a:r>
              <a:rPr sz="1050" spc="-5" dirty="0">
                <a:solidFill>
                  <a:srgbClr val="FFFFFF"/>
                </a:solidFill>
                <a:latin typeface="Segoe UI"/>
                <a:cs typeface="Segoe UI"/>
              </a:rPr>
              <a:t> </a:t>
            </a:r>
            <a:r>
              <a:rPr sz="1050" dirty="0">
                <a:solidFill>
                  <a:srgbClr val="FFFFFF"/>
                </a:solidFill>
                <a:latin typeface="Segoe UI"/>
                <a:cs typeface="Segoe UI"/>
              </a:rPr>
              <a:t>memory</a:t>
            </a:r>
            <a:r>
              <a:rPr sz="1050" spc="-45" dirty="0">
                <a:solidFill>
                  <a:srgbClr val="FFFFFF"/>
                </a:solidFill>
                <a:latin typeface="Segoe UI"/>
                <a:cs typeface="Segoe UI"/>
              </a:rPr>
              <a:t> </a:t>
            </a:r>
            <a:r>
              <a:rPr sz="1050" dirty="0">
                <a:solidFill>
                  <a:srgbClr val="FFFFFF"/>
                </a:solidFill>
                <a:latin typeface="Segoe UI"/>
                <a:cs typeface="Segoe UI"/>
              </a:rPr>
              <a:t>of</a:t>
            </a:r>
            <a:r>
              <a:rPr sz="1050" spc="-20" dirty="0">
                <a:solidFill>
                  <a:srgbClr val="FFFFFF"/>
                </a:solidFill>
                <a:latin typeface="Segoe UI"/>
                <a:cs typeface="Segoe UI"/>
              </a:rPr>
              <a:t> </a:t>
            </a:r>
            <a:r>
              <a:rPr sz="1050" spc="-10" dirty="0">
                <a:solidFill>
                  <a:srgbClr val="FFFFFF"/>
                </a:solidFill>
                <a:latin typeface="Segoe UI"/>
                <a:cs typeface="Segoe UI"/>
              </a:rPr>
              <a:t>conversations</a:t>
            </a:r>
            <a:endParaRPr sz="1050">
              <a:latin typeface="Segoe UI"/>
              <a:cs typeface="Segoe UI"/>
            </a:endParaRPr>
          </a:p>
          <a:p>
            <a:pPr marL="184785" indent="-172085">
              <a:lnSpc>
                <a:spcPct val="100000"/>
              </a:lnSpc>
              <a:spcBef>
                <a:spcPts val="250"/>
              </a:spcBef>
              <a:buSzPct val="90476"/>
              <a:buFont typeface="Wingdings"/>
              <a:buChar char=""/>
              <a:tabLst>
                <a:tab pos="184785" algn="l"/>
              </a:tabLst>
            </a:pPr>
            <a:r>
              <a:rPr sz="1050" dirty="0">
                <a:solidFill>
                  <a:srgbClr val="FFFFFF"/>
                </a:solidFill>
                <a:latin typeface="Segoe UI"/>
                <a:cs typeface="Segoe UI"/>
              </a:rPr>
              <a:t>Automatically</a:t>
            </a:r>
            <a:r>
              <a:rPr sz="1050" spc="-50" dirty="0">
                <a:solidFill>
                  <a:srgbClr val="FFFFFF"/>
                </a:solidFill>
                <a:latin typeface="Segoe UI"/>
                <a:cs typeface="Segoe UI"/>
              </a:rPr>
              <a:t> </a:t>
            </a:r>
            <a:r>
              <a:rPr sz="1050" dirty="0">
                <a:solidFill>
                  <a:srgbClr val="FFFFFF"/>
                </a:solidFill>
                <a:latin typeface="Segoe UI"/>
                <a:cs typeface="Segoe UI"/>
              </a:rPr>
              <a:t>summarize</a:t>
            </a:r>
            <a:r>
              <a:rPr sz="1050" spc="-45" dirty="0">
                <a:solidFill>
                  <a:srgbClr val="FFFFFF"/>
                </a:solidFill>
                <a:latin typeface="Segoe UI"/>
                <a:cs typeface="Segoe UI"/>
              </a:rPr>
              <a:t> </a:t>
            </a:r>
            <a:r>
              <a:rPr sz="1050" dirty="0">
                <a:solidFill>
                  <a:srgbClr val="FFFFFF"/>
                </a:solidFill>
                <a:latin typeface="Segoe UI"/>
                <a:cs typeface="Segoe UI"/>
              </a:rPr>
              <a:t>lengthy</a:t>
            </a:r>
            <a:r>
              <a:rPr sz="1050" spc="-45" dirty="0">
                <a:solidFill>
                  <a:srgbClr val="FFFFFF"/>
                </a:solidFill>
                <a:latin typeface="Segoe UI"/>
                <a:cs typeface="Segoe UI"/>
              </a:rPr>
              <a:t> </a:t>
            </a:r>
            <a:r>
              <a:rPr sz="1050" spc="-10" dirty="0">
                <a:solidFill>
                  <a:srgbClr val="FFFFFF"/>
                </a:solidFill>
                <a:latin typeface="Segoe UI"/>
                <a:cs typeface="Segoe UI"/>
              </a:rPr>
              <a:t>texts</a:t>
            </a:r>
            <a:endParaRPr sz="1050">
              <a:latin typeface="Segoe UI"/>
              <a:cs typeface="Segoe UI"/>
            </a:endParaRPr>
          </a:p>
          <a:p>
            <a:pPr marL="184785" marR="5080" indent="-172720">
              <a:lnSpc>
                <a:spcPct val="100000"/>
              </a:lnSpc>
              <a:spcBef>
                <a:spcPts val="254"/>
              </a:spcBef>
              <a:buSzPct val="90476"/>
              <a:buFont typeface="Wingdings"/>
              <a:buChar char=""/>
              <a:tabLst>
                <a:tab pos="184785" algn="l"/>
              </a:tabLst>
            </a:pPr>
            <a:r>
              <a:rPr sz="1050" dirty="0">
                <a:solidFill>
                  <a:srgbClr val="FFFFFF"/>
                </a:solidFill>
                <a:latin typeface="Segoe UI"/>
                <a:cs typeface="Segoe UI"/>
              </a:rPr>
              <a:t>Assist</a:t>
            </a:r>
            <a:r>
              <a:rPr sz="1050" spc="-5" dirty="0">
                <a:solidFill>
                  <a:srgbClr val="FFFFFF"/>
                </a:solidFill>
                <a:latin typeface="Segoe UI"/>
                <a:cs typeface="Segoe UI"/>
              </a:rPr>
              <a:t> </a:t>
            </a:r>
            <a:r>
              <a:rPr sz="1050" dirty="0">
                <a:solidFill>
                  <a:srgbClr val="FFFFFF"/>
                </a:solidFill>
                <a:latin typeface="Segoe UI"/>
                <a:cs typeface="Segoe UI"/>
              </a:rPr>
              <a:t>writers</a:t>
            </a:r>
            <a:r>
              <a:rPr sz="1050" spc="-35" dirty="0">
                <a:solidFill>
                  <a:srgbClr val="FFFFFF"/>
                </a:solidFill>
                <a:latin typeface="Segoe UI"/>
                <a:cs typeface="Segoe UI"/>
              </a:rPr>
              <a:t> </a:t>
            </a:r>
            <a:r>
              <a:rPr sz="1050" dirty="0">
                <a:solidFill>
                  <a:srgbClr val="FFFFFF"/>
                </a:solidFill>
                <a:latin typeface="Segoe UI"/>
                <a:cs typeface="Segoe UI"/>
              </a:rPr>
              <a:t>by</a:t>
            </a:r>
            <a:r>
              <a:rPr sz="1050" spc="-10" dirty="0">
                <a:solidFill>
                  <a:srgbClr val="FFFFFF"/>
                </a:solidFill>
                <a:latin typeface="Segoe UI"/>
                <a:cs typeface="Segoe UI"/>
              </a:rPr>
              <a:t> </a:t>
            </a:r>
            <a:r>
              <a:rPr sz="1050" dirty="0">
                <a:solidFill>
                  <a:srgbClr val="FFFFFF"/>
                </a:solidFill>
                <a:latin typeface="Segoe UI"/>
                <a:cs typeface="Segoe UI"/>
              </a:rPr>
              <a:t>suggesting</a:t>
            </a:r>
            <a:r>
              <a:rPr sz="1050" spc="-40" dirty="0">
                <a:solidFill>
                  <a:srgbClr val="FFFFFF"/>
                </a:solidFill>
                <a:latin typeface="Segoe UI"/>
                <a:cs typeface="Segoe UI"/>
              </a:rPr>
              <a:t> </a:t>
            </a:r>
            <a:r>
              <a:rPr sz="1050" dirty="0">
                <a:solidFill>
                  <a:srgbClr val="FFFFFF"/>
                </a:solidFill>
                <a:latin typeface="Segoe UI"/>
                <a:cs typeface="Segoe UI"/>
              </a:rPr>
              <a:t>synonyms,</a:t>
            </a:r>
            <a:r>
              <a:rPr sz="1050" spc="-30" dirty="0">
                <a:solidFill>
                  <a:srgbClr val="FFFFFF"/>
                </a:solidFill>
                <a:latin typeface="Segoe UI"/>
                <a:cs typeface="Segoe UI"/>
              </a:rPr>
              <a:t> </a:t>
            </a:r>
            <a:r>
              <a:rPr sz="1050" dirty="0">
                <a:solidFill>
                  <a:srgbClr val="FFFFFF"/>
                </a:solidFill>
                <a:latin typeface="Segoe UI"/>
                <a:cs typeface="Segoe UI"/>
              </a:rPr>
              <a:t>correcting</a:t>
            </a:r>
            <a:r>
              <a:rPr sz="1050" spc="-50" dirty="0">
                <a:solidFill>
                  <a:srgbClr val="FFFFFF"/>
                </a:solidFill>
                <a:latin typeface="Segoe UI"/>
                <a:cs typeface="Segoe UI"/>
              </a:rPr>
              <a:t> </a:t>
            </a:r>
            <a:r>
              <a:rPr sz="1050" dirty="0">
                <a:solidFill>
                  <a:srgbClr val="FFFFFF"/>
                </a:solidFill>
                <a:latin typeface="Segoe UI"/>
                <a:cs typeface="Segoe UI"/>
              </a:rPr>
              <a:t>grammar</a:t>
            </a:r>
            <a:r>
              <a:rPr sz="1050" spc="-50" dirty="0">
                <a:solidFill>
                  <a:srgbClr val="FFFFFF"/>
                </a:solidFill>
                <a:latin typeface="Segoe UI"/>
                <a:cs typeface="Segoe UI"/>
              </a:rPr>
              <a:t> </a:t>
            </a:r>
            <a:r>
              <a:rPr sz="1050" dirty="0">
                <a:solidFill>
                  <a:srgbClr val="FFFFFF"/>
                </a:solidFill>
                <a:latin typeface="Segoe UI"/>
                <a:cs typeface="Segoe UI"/>
              </a:rPr>
              <a:t>and</a:t>
            </a:r>
            <a:r>
              <a:rPr sz="1050" spc="-15" dirty="0">
                <a:solidFill>
                  <a:srgbClr val="FFFFFF"/>
                </a:solidFill>
                <a:latin typeface="Segoe UI"/>
                <a:cs typeface="Segoe UI"/>
              </a:rPr>
              <a:t> </a:t>
            </a:r>
            <a:r>
              <a:rPr sz="1050" dirty="0">
                <a:solidFill>
                  <a:srgbClr val="FFFFFF"/>
                </a:solidFill>
                <a:latin typeface="Segoe UI"/>
                <a:cs typeface="Segoe UI"/>
              </a:rPr>
              <a:t>spelling</a:t>
            </a:r>
            <a:r>
              <a:rPr sz="1050" spc="-30" dirty="0">
                <a:solidFill>
                  <a:srgbClr val="FFFFFF"/>
                </a:solidFill>
                <a:latin typeface="Segoe UI"/>
                <a:cs typeface="Segoe UI"/>
              </a:rPr>
              <a:t> </a:t>
            </a:r>
            <a:r>
              <a:rPr sz="1050" dirty="0">
                <a:solidFill>
                  <a:srgbClr val="FFFFFF"/>
                </a:solidFill>
                <a:latin typeface="Segoe UI"/>
                <a:cs typeface="Segoe UI"/>
              </a:rPr>
              <a:t>errors,</a:t>
            </a:r>
            <a:r>
              <a:rPr sz="1050" spc="-25" dirty="0">
                <a:solidFill>
                  <a:srgbClr val="FFFFFF"/>
                </a:solidFill>
                <a:latin typeface="Segoe UI"/>
                <a:cs typeface="Segoe UI"/>
              </a:rPr>
              <a:t> </a:t>
            </a:r>
            <a:r>
              <a:rPr sz="1050" dirty="0">
                <a:solidFill>
                  <a:srgbClr val="FFFFFF"/>
                </a:solidFill>
                <a:latin typeface="Segoe UI"/>
                <a:cs typeface="Segoe UI"/>
              </a:rPr>
              <a:t>and</a:t>
            </a:r>
            <a:r>
              <a:rPr sz="1050" spc="-30" dirty="0">
                <a:solidFill>
                  <a:srgbClr val="FFFFFF"/>
                </a:solidFill>
                <a:latin typeface="Segoe UI"/>
                <a:cs typeface="Segoe UI"/>
              </a:rPr>
              <a:t> </a:t>
            </a:r>
            <a:r>
              <a:rPr sz="1050" spc="-20" dirty="0">
                <a:solidFill>
                  <a:srgbClr val="FFFFFF"/>
                </a:solidFill>
                <a:latin typeface="Segoe UI"/>
                <a:cs typeface="Segoe UI"/>
              </a:rPr>
              <a:t>even </a:t>
            </a:r>
            <a:r>
              <a:rPr sz="1050" dirty="0">
                <a:solidFill>
                  <a:srgbClr val="FFFFFF"/>
                </a:solidFill>
                <a:latin typeface="Segoe UI"/>
                <a:cs typeface="Segoe UI"/>
              </a:rPr>
              <a:t>generating</a:t>
            </a:r>
            <a:r>
              <a:rPr sz="1050" spc="-45" dirty="0">
                <a:solidFill>
                  <a:srgbClr val="FFFFFF"/>
                </a:solidFill>
                <a:latin typeface="Segoe UI"/>
                <a:cs typeface="Segoe UI"/>
              </a:rPr>
              <a:t> </a:t>
            </a:r>
            <a:r>
              <a:rPr sz="1050" dirty="0">
                <a:solidFill>
                  <a:srgbClr val="FFFFFF"/>
                </a:solidFill>
                <a:latin typeface="Segoe UI"/>
                <a:cs typeface="Segoe UI"/>
              </a:rPr>
              <a:t>entire</a:t>
            </a:r>
            <a:r>
              <a:rPr sz="1050" spc="-25" dirty="0">
                <a:solidFill>
                  <a:srgbClr val="FFFFFF"/>
                </a:solidFill>
                <a:latin typeface="Segoe UI"/>
                <a:cs typeface="Segoe UI"/>
              </a:rPr>
              <a:t> </a:t>
            </a:r>
            <a:r>
              <a:rPr sz="1050" dirty="0">
                <a:solidFill>
                  <a:srgbClr val="FFFFFF"/>
                </a:solidFill>
                <a:latin typeface="Segoe UI"/>
                <a:cs typeface="Segoe UI"/>
              </a:rPr>
              <a:t>sentences</a:t>
            </a:r>
            <a:r>
              <a:rPr sz="1050" spc="-20" dirty="0">
                <a:solidFill>
                  <a:srgbClr val="FFFFFF"/>
                </a:solidFill>
                <a:latin typeface="Segoe UI"/>
                <a:cs typeface="Segoe UI"/>
              </a:rPr>
              <a:t> </a:t>
            </a:r>
            <a:r>
              <a:rPr sz="1050" dirty="0">
                <a:solidFill>
                  <a:srgbClr val="FFFFFF"/>
                </a:solidFill>
                <a:latin typeface="Segoe UI"/>
                <a:cs typeface="Segoe UI"/>
              </a:rPr>
              <a:t>or</a:t>
            </a:r>
            <a:r>
              <a:rPr sz="1050" spc="-25" dirty="0">
                <a:solidFill>
                  <a:srgbClr val="FFFFFF"/>
                </a:solidFill>
                <a:latin typeface="Segoe UI"/>
                <a:cs typeface="Segoe UI"/>
              </a:rPr>
              <a:t> </a:t>
            </a:r>
            <a:r>
              <a:rPr sz="1050" spc="-10" dirty="0">
                <a:solidFill>
                  <a:srgbClr val="FFFFFF"/>
                </a:solidFill>
                <a:latin typeface="Segoe UI"/>
                <a:cs typeface="Segoe UI"/>
              </a:rPr>
              <a:t>paragraphs</a:t>
            </a:r>
            <a:endParaRPr sz="1050">
              <a:latin typeface="Segoe UI"/>
              <a:cs typeface="Segoe UI"/>
            </a:endParaRPr>
          </a:p>
          <a:p>
            <a:pPr marL="184785" marR="156845" indent="-172720">
              <a:lnSpc>
                <a:spcPct val="100000"/>
              </a:lnSpc>
              <a:spcBef>
                <a:spcPts val="250"/>
              </a:spcBef>
              <a:buSzPct val="90476"/>
              <a:buFont typeface="Wingdings"/>
              <a:buChar char=""/>
              <a:tabLst>
                <a:tab pos="184785" algn="l"/>
              </a:tabLst>
            </a:pPr>
            <a:r>
              <a:rPr sz="1050" dirty="0">
                <a:solidFill>
                  <a:srgbClr val="FFFFFF"/>
                </a:solidFill>
                <a:latin typeface="Segoe UI"/>
                <a:cs typeface="Segoe UI"/>
              </a:rPr>
              <a:t>Help</a:t>
            </a:r>
            <a:r>
              <a:rPr sz="1050" spc="-15" dirty="0">
                <a:solidFill>
                  <a:srgbClr val="FFFFFF"/>
                </a:solidFill>
                <a:latin typeface="Segoe UI"/>
                <a:cs typeface="Segoe UI"/>
              </a:rPr>
              <a:t> </a:t>
            </a:r>
            <a:r>
              <a:rPr sz="1050" dirty="0">
                <a:solidFill>
                  <a:srgbClr val="FFFFFF"/>
                </a:solidFill>
                <a:latin typeface="Segoe UI"/>
                <a:cs typeface="Segoe UI"/>
              </a:rPr>
              <a:t>researchers</a:t>
            </a:r>
            <a:r>
              <a:rPr sz="1050" spc="-30" dirty="0">
                <a:solidFill>
                  <a:srgbClr val="FFFFFF"/>
                </a:solidFill>
                <a:latin typeface="Segoe UI"/>
                <a:cs typeface="Segoe UI"/>
              </a:rPr>
              <a:t> </a:t>
            </a:r>
            <a:r>
              <a:rPr sz="1050" dirty="0">
                <a:solidFill>
                  <a:srgbClr val="FFFFFF"/>
                </a:solidFill>
                <a:latin typeface="Segoe UI"/>
                <a:cs typeface="Segoe UI"/>
              </a:rPr>
              <a:t>by</a:t>
            </a:r>
            <a:r>
              <a:rPr sz="1050" spc="-20" dirty="0">
                <a:solidFill>
                  <a:srgbClr val="FFFFFF"/>
                </a:solidFill>
                <a:latin typeface="Segoe UI"/>
                <a:cs typeface="Segoe UI"/>
              </a:rPr>
              <a:t> </a:t>
            </a:r>
            <a:r>
              <a:rPr sz="1050" dirty="0">
                <a:solidFill>
                  <a:srgbClr val="FFFFFF"/>
                </a:solidFill>
                <a:latin typeface="Segoe UI"/>
                <a:cs typeface="Segoe UI"/>
              </a:rPr>
              <a:t>quickly</a:t>
            </a:r>
            <a:r>
              <a:rPr sz="1050" spc="-30" dirty="0">
                <a:solidFill>
                  <a:srgbClr val="FFFFFF"/>
                </a:solidFill>
                <a:latin typeface="Segoe UI"/>
                <a:cs typeface="Segoe UI"/>
              </a:rPr>
              <a:t> </a:t>
            </a:r>
            <a:r>
              <a:rPr sz="1050" dirty="0">
                <a:solidFill>
                  <a:srgbClr val="FFFFFF"/>
                </a:solidFill>
                <a:latin typeface="Segoe UI"/>
                <a:cs typeface="Segoe UI"/>
              </a:rPr>
              <a:t>processing</a:t>
            </a:r>
            <a:r>
              <a:rPr sz="1050" spc="-35" dirty="0">
                <a:solidFill>
                  <a:srgbClr val="FFFFFF"/>
                </a:solidFill>
                <a:latin typeface="Segoe UI"/>
                <a:cs typeface="Segoe UI"/>
              </a:rPr>
              <a:t> </a:t>
            </a:r>
            <a:r>
              <a:rPr sz="1050" dirty="0">
                <a:solidFill>
                  <a:srgbClr val="FFFFFF"/>
                </a:solidFill>
                <a:latin typeface="Segoe UI"/>
                <a:cs typeface="Segoe UI"/>
              </a:rPr>
              <a:t>large</a:t>
            </a:r>
            <a:r>
              <a:rPr sz="1050" spc="-35" dirty="0">
                <a:solidFill>
                  <a:srgbClr val="FFFFFF"/>
                </a:solidFill>
                <a:latin typeface="Segoe UI"/>
                <a:cs typeface="Segoe UI"/>
              </a:rPr>
              <a:t> </a:t>
            </a:r>
            <a:r>
              <a:rPr sz="1050" dirty="0">
                <a:solidFill>
                  <a:srgbClr val="FFFFFF"/>
                </a:solidFill>
                <a:latin typeface="Segoe UI"/>
                <a:cs typeface="Segoe UI"/>
              </a:rPr>
              <a:t>amounts</a:t>
            </a:r>
            <a:r>
              <a:rPr sz="1050" spc="-35" dirty="0">
                <a:solidFill>
                  <a:srgbClr val="FFFFFF"/>
                </a:solidFill>
                <a:latin typeface="Segoe UI"/>
                <a:cs typeface="Segoe UI"/>
              </a:rPr>
              <a:t> </a:t>
            </a:r>
            <a:r>
              <a:rPr sz="1050" dirty="0">
                <a:solidFill>
                  <a:srgbClr val="FFFFFF"/>
                </a:solidFill>
                <a:latin typeface="Segoe UI"/>
                <a:cs typeface="Segoe UI"/>
              </a:rPr>
              <a:t>of</a:t>
            </a:r>
            <a:r>
              <a:rPr sz="1050" spc="-20" dirty="0">
                <a:solidFill>
                  <a:srgbClr val="FFFFFF"/>
                </a:solidFill>
                <a:latin typeface="Segoe UI"/>
                <a:cs typeface="Segoe UI"/>
              </a:rPr>
              <a:t> </a:t>
            </a:r>
            <a:r>
              <a:rPr sz="1050" dirty="0">
                <a:solidFill>
                  <a:srgbClr val="FFFFFF"/>
                </a:solidFill>
                <a:latin typeface="Segoe UI"/>
                <a:cs typeface="Segoe UI"/>
              </a:rPr>
              <a:t>data</a:t>
            </a:r>
            <a:r>
              <a:rPr sz="1050" spc="-25" dirty="0">
                <a:solidFill>
                  <a:srgbClr val="FFFFFF"/>
                </a:solidFill>
                <a:latin typeface="Segoe UI"/>
                <a:cs typeface="Segoe UI"/>
              </a:rPr>
              <a:t> </a:t>
            </a:r>
            <a:r>
              <a:rPr sz="1050" dirty="0">
                <a:solidFill>
                  <a:srgbClr val="FFFFFF"/>
                </a:solidFill>
                <a:latin typeface="Segoe UI"/>
                <a:cs typeface="Segoe UI"/>
              </a:rPr>
              <a:t>and</a:t>
            </a:r>
            <a:r>
              <a:rPr sz="1050" spc="-30" dirty="0">
                <a:solidFill>
                  <a:srgbClr val="FFFFFF"/>
                </a:solidFill>
                <a:latin typeface="Segoe UI"/>
                <a:cs typeface="Segoe UI"/>
              </a:rPr>
              <a:t> </a:t>
            </a:r>
            <a:r>
              <a:rPr sz="1050" dirty="0">
                <a:solidFill>
                  <a:srgbClr val="FFFFFF"/>
                </a:solidFill>
                <a:latin typeface="Segoe UI"/>
                <a:cs typeface="Segoe UI"/>
              </a:rPr>
              <a:t>generating</a:t>
            </a:r>
            <a:r>
              <a:rPr sz="1050" spc="-45" dirty="0">
                <a:solidFill>
                  <a:srgbClr val="FFFFFF"/>
                </a:solidFill>
                <a:latin typeface="Segoe UI"/>
                <a:cs typeface="Segoe UI"/>
              </a:rPr>
              <a:t> </a:t>
            </a:r>
            <a:r>
              <a:rPr sz="1050" spc="-10" dirty="0">
                <a:solidFill>
                  <a:srgbClr val="FFFFFF"/>
                </a:solidFill>
                <a:latin typeface="Segoe UI"/>
                <a:cs typeface="Segoe UI"/>
              </a:rPr>
              <a:t>insights, </a:t>
            </a:r>
            <a:r>
              <a:rPr sz="1050" dirty="0">
                <a:solidFill>
                  <a:srgbClr val="FFFFFF"/>
                </a:solidFill>
                <a:latin typeface="Segoe UI"/>
                <a:cs typeface="Segoe UI"/>
              </a:rPr>
              <a:t>summaries,</a:t>
            </a:r>
            <a:r>
              <a:rPr sz="1050" spc="-45" dirty="0">
                <a:solidFill>
                  <a:srgbClr val="FFFFFF"/>
                </a:solidFill>
                <a:latin typeface="Segoe UI"/>
                <a:cs typeface="Segoe UI"/>
              </a:rPr>
              <a:t> </a:t>
            </a:r>
            <a:r>
              <a:rPr sz="1050" dirty="0">
                <a:solidFill>
                  <a:srgbClr val="FFFFFF"/>
                </a:solidFill>
                <a:latin typeface="Segoe UI"/>
                <a:cs typeface="Segoe UI"/>
              </a:rPr>
              <a:t>and</a:t>
            </a:r>
            <a:r>
              <a:rPr sz="1050" spc="-15" dirty="0">
                <a:solidFill>
                  <a:srgbClr val="FFFFFF"/>
                </a:solidFill>
                <a:latin typeface="Segoe UI"/>
                <a:cs typeface="Segoe UI"/>
              </a:rPr>
              <a:t> </a:t>
            </a:r>
            <a:r>
              <a:rPr sz="1050" dirty="0">
                <a:solidFill>
                  <a:srgbClr val="FFFFFF"/>
                </a:solidFill>
                <a:latin typeface="Segoe UI"/>
                <a:cs typeface="Segoe UI"/>
              </a:rPr>
              <a:t>visualizations</a:t>
            </a:r>
            <a:r>
              <a:rPr sz="1050" spc="-30" dirty="0">
                <a:solidFill>
                  <a:srgbClr val="FFFFFF"/>
                </a:solidFill>
                <a:latin typeface="Segoe UI"/>
                <a:cs typeface="Segoe UI"/>
              </a:rPr>
              <a:t> </a:t>
            </a:r>
            <a:r>
              <a:rPr sz="1050" dirty="0">
                <a:solidFill>
                  <a:srgbClr val="FFFFFF"/>
                </a:solidFill>
                <a:latin typeface="Segoe UI"/>
                <a:cs typeface="Segoe UI"/>
              </a:rPr>
              <a:t>to</a:t>
            </a:r>
            <a:r>
              <a:rPr sz="1050" spc="-20" dirty="0">
                <a:solidFill>
                  <a:srgbClr val="FFFFFF"/>
                </a:solidFill>
                <a:latin typeface="Segoe UI"/>
                <a:cs typeface="Segoe UI"/>
              </a:rPr>
              <a:t> </a:t>
            </a:r>
            <a:r>
              <a:rPr sz="1050" dirty="0">
                <a:solidFill>
                  <a:srgbClr val="FFFFFF"/>
                </a:solidFill>
                <a:latin typeface="Segoe UI"/>
                <a:cs typeface="Segoe UI"/>
              </a:rPr>
              <a:t>aid</a:t>
            </a:r>
            <a:r>
              <a:rPr sz="1050" spc="-30" dirty="0">
                <a:solidFill>
                  <a:srgbClr val="FFFFFF"/>
                </a:solidFill>
                <a:latin typeface="Segoe UI"/>
                <a:cs typeface="Segoe UI"/>
              </a:rPr>
              <a:t> </a:t>
            </a:r>
            <a:r>
              <a:rPr sz="1050" dirty="0">
                <a:solidFill>
                  <a:srgbClr val="FFFFFF"/>
                </a:solidFill>
                <a:latin typeface="Segoe UI"/>
                <a:cs typeface="Segoe UI"/>
              </a:rPr>
              <a:t>in</a:t>
            </a:r>
            <a:r>
              <a:rPr sz="1050" spc="-5" dirty="0">
                <a:solidFill>
                  <a:srgbClr val="FFFFFF"/>
                </a:solidFill>
                <a:latin typeface="Segoe UI"/>
                <a:cs typeface="Segoe UI"/>
              </a:rPr>
              <a:t> </a:t>
            </a:r>
            <a:r>
              <a:rPr sz="1050" spc="-10" dirty="0">
                <a:solidFill>
                  <a:srgbClr val="FFFFFF"/>
                </a:solidFill>
                <a:latin typeface="Segoe UI"/>
                <a:cs typeface="Segoe UI"/>
              </a:rPr>
              <a:t>analysis</a:t>
            </a:r>
            <a:endParaRPr sz="1050">
              <a:latin typeface="Segoe UI"/>
              <a:cs typeface="Segoe UI"/>
            </a:endParaRPr>
          </a:p>
          <a:p>
            <a:pPr marL="184785" indent="-172085">
              <a:lnSpc>
                <a:spcPct val="100000"/>
              </a:lnSpc>
              <a:spcBef>
                <a:spcPts val="250"/>
              </a:spcBef>
              <a:buSzPct val="90476"/>
              <a:buFont typeface="Wingdings"/>
              <a:buChar char=""/>
              <a:tabLst>
                <a:tab pos="184785" algn="l"/>
              </a:tabLst>
            </a:pPr>
            <a:r>
              <a:rPr sz="1050" dirty="0">
                <a:solidFill>
                  <a:srgbClr val="FFFFFF"/>
                </a:solidFill>
                <a:latin typeface="Segoe UI"/>
                <a:cs typeface="Segoe UI"/>
              </a:rPr>
              <a:t>Generate</a:t>
            </a:r>
            <a:r>
              <a:rPr sz="1050" spc="-25" dirty="0">
                <a:solidFill>
                  <a:srgbClr val="FFFFFF"/>
                </a:solidFill>
                <a:latin typeface="Segoe UI"/>
                <a:cs typeface="Segoe UI"/>
              </a:rPr>
              <a:t> </a:t>
            </a:r>
            <a:r>
              <a:rPr sz="1050" dirty="0">
                <a:solidFill>
                  <a:srgbClr val="FFFFFF"/>
                </a:solidFill>
                <a:latin typeface="Segoe UI"/>
                <a:cs typeface="Segoe UI"/>
              </a:rPr>
              <a:t>good</a:t>
            </a:r>
            <a:r>
              <a:rPr sz="1050" spc="-45" dirty="0">
                <a:solidFill>
                  <a:srgbClr val="FFFFFF"/>
                </a:solidFill>
                <a:latin typeface="Segoe UI"/>
                <a:cs typeface="Segoe UI"/>
              </a:rPr>
              <a:t> </a:t>
            </a:r>
            <a:r>
              <a:rPr sz="1050" dirty="0">
                <a:solidFill>
                  <a:srgbClr val="FFFFFF"/>
                </a:solidFill>
                <a:latin typeface="Segoe UI"/>
                <a:cs typeface="Segoe UI"/>
              </a:rPr>
              <a:t>quality</a:t>
            </a:r>
            <a:r>
              <a:rPr sz="1050" spc="-30" dirty="0">
                <a:solidFill>
                  <a:srgbClr val="FFFFFF"/>
                </a:solidFill>
                <a:latin typeface="Segoe UI"/>
                <a:cs typeface="Segoe UI"/>
              </a:rPr>
              <a:t> </a:t>
            </a:r>
            <a:r>
              <a:rPr sz="1050" dirty="0">
                <a:solidFill>
                  <a:srgbClr val="FFFFFF"/>
                </a:solidFill>
                <a:latin typeface="Segoe UI"/>
                <a:cs typeface="Segoe UI"/>
              </a:rPr>
              <a:t>code</a:t>
            </a:r>
            <a:r>
              <a:rPr sz="1050" spc="-20" dirty="0">
                <a:solidFill>
                  <a:srgbClr val="FFFFFF"/>
                </a:solidFill>
                <a:latin typeface="Segoe UI"/>
                <a:cs typeface="Segoe UI"/>
              </a:rPr>
              <a:t> </a:t>
            </a:r>
            <a:r>
              <a:rPr sz="1050" dirty="0">
                <a:solidFill>
                  <a:srgbClr val="FFFFFF"/>
                </a:solidFill>
                <a:latin typeface="Segoe UI"/>
                <a:cs typeface="Segoe UI"/>
              </a:rPr>
              <a:t>based</a:t>
            </a:r>
            <a:r>
              <a:rPr sz="1050" spc="-25" dirty="0">
                <a:solidFill>
                  <a:srgbClr val="FFFFFF"/>
                </a:solidFill>
                <a:latin typeface="Segoe UI"/>
                <a:cs typeface="Segoe UI"/>
              </a:rPr>
              <a:t> </a:t>
            </a:r>
            <a:r>
              <a:rPr sz="1050" dirty="0">
                <a:solidFill>
                  <a:srgbClr val="FFFFFF"/>
                </a:solidFill>
                <a:latin typeface="Segoe UI"/>
                <a:cs typeface="Segoe UI"/>
              </a:rPr>
              <a:t>on</a:t>
            </a:r>
            <a:r>
              <a:rPr sz="1050" spc="-10" dirty="0">
                <a:solidFill>
                  <a:srgbClr val="FFFFFF"/>
                </a:solidFill>
                <a:latin typeface="Segoe UI"/>
                <a:cs typeface="Segoe UI"/>
              </a:rPr>
              <a:t> </a:t>
            </a:r>
            <a:r>
              <a:rPr sz="1050" dirty="0">
                <a:solidFill>
                  <a:srgbClr val="FFFFFF"/>
                </a:solidFill>
                <a:latin typeface="Segoe UI"/>
                <a:cs typeface="Segoe UI"/>
              </a:rPr>
              <a:t>natural</a:t>
            </a:r>
            <a:r>
              <a:rPr sz="1050" spc="-25" dirty="0">
                <a:solidFill>
                  <a:srgbClr val="FFFFFF"/>
                </a:solidFill>
                <a:latin typeface="Segoe UI"/>
                <a:cs typeface="Segoe UI"/>
              </a:rPr>
              <a:t> </a:t>
            </a:r>
            <a:r>
              <a:rPr sz="1050" spc="-10" dirty="0">
                <a:solidFill>
                  <a:srgbClr val="FFFFFF"/>
                </a:solidFill>
                <a:latin typeface="Segoe UI"/>
                <a:cs typeface="Segoe UI"/>
              </a:rPr>
              <a:t>language</a:t>
            </a:r>
            <a:endParaRPr sz="1050">
              <a:latin typeface="Segoe UI"/>
              <a:cs typeface="Segoe UI"/>
            </a:endParaRPr>
          </a:p>
          <a:p>
            <a:pPr marL="44450">
              <a:lnSpc>
                <a:spcPct val="100000"/>
              </a:lnSpc>
              <a:spcBef>
                <a:spcPts val="75"/>
              </a:spcBef>
            </a:pPr>
            <a:r>
              <a:rPr sz="1050" b="1" dirty="0">
                <a:solidFill>
                  <a:srgbClr val="FFFFFF"/>
                </a:solidFill>
                <a:latin typeface="Segoe UI"/>
                <a:cs typeface="Segoe UI"/>
              </a:rPr>
              <a:t>Use</a:t>
            </a:r>
            <a:r>
              <a:rPr sz="1050" b="1" spc="-20" dirty="0">
                <a:solidFill>
                  <a:srgbClr val="FFFFFF"/>
                </a:solidFill>
                <a:latin typeface="Segoe UI"/>
                <a:cs typeface="Segoe UI"/>
              </a:rPr>
              <a:t> </a:t>
            </a:r>
            <a:r>
              <a:rPr sz="1050" b="1" spc="-10" dirty="0">
                <a:solidFill>
                  <a:srgbClr val="FFFFFF"/>
                </a:solidFill>
                <a:latin typeface="Segoe UI"/>
                <a:cs typeface="Segoe UI"/>
              </a:rPr>
              <a:t>cases:</a:t>
            </a:r>
            <a:endParaRPr sz="1050">
              <a:latin typeface="Segoe UI"/>
              <a:cs typeface="Segoe UI"/>
            </a:endParaRPr>
          </a:p>
        </p:txBody>
      </p:sp>
      <p:grpSp>
        <p:nvGrpSpPr>
          <p:cNvPr id="8" name="object 8">
            <a:extLst>
              <a:ext uri="{FF2B5EF4-FFF2-40B4-BE49-F238E27FC236}">
                <a16:creationId xmlns:a16="http://schemas.microsoft.com/office/drawing/2014/main" id="{0885B830-47D1-977A-1252-D02B2D1E12AA}"/>
              </a:ext>
            </a:extLst>
          </p:cNvPr>
          <p:cNvGrpSpPr/>
          <p:nvPr/>
        </p:nvGrpSpPr>
        <p:grpSpPr>
          <a:xfrm>
            <a:off x="4847844" y="1642872"/>
            <a:ext cx="476250" cy="459105"/>
            <a:chOff x="4847844" y="1642872"/>
            <a:chExt cx="476250" cy="459105"/>
          </a:xfrm>
        </p:grpSpPr>
        <p:sp>
          <p:nvSpPr>
            <p:cNvPr id="9" name="object 9">
              <a:extLst>
                <a:ext uri="{FF2B5EF4-FFF2-40B4-BE49-F238E27FC236}">
                  <a16:creationId xmlns:a16="http://schemas.microsoft.com/office/drawing/2014/main" id="{4ECFD596-332C-67C8-58E6-F4E1EA3FCF30}"/>
                </a:ext>
              </a:extLst>
            </p:cNvPr>
            <p:cNvSpPr/>
            <p:nvPr/>
          </p:nvSpPr>
          <p:spPr>
            <a:xfrm>
              <a:off x="4847844" y="1719072"/>
              <a:ext cx="97155" cy="141605"/>
            </a:xfrm>
            <a:custGeom>
              <a:avLst/>
              <a:gdLst/>
              <a:ahLst/>
              <a:cxnLst/>
              <a:rect l="l" t="t" r="r" b="b"/>
              <a:pathLst>
                <a:path w="97154" h="141605">
                  <a:moveTo>
                    <a:pt x="61086" y="0"/>
                  </a:moveTo>
                  <a:lnTo>
                    <a:pt x="36968" y="30448"/>
                  </a:lnTo>
                  <a:lnTo>
                    <a:pt x="18351" y="64611"/>
                  </a:lnTo>
                  <a:lnTo>
                    <a:pt x="5830" y="101869"/>
                  </a:lnTo>
                  <a:lnTo>
                    <a:pt x="0" y="141604"/>
                  </a:lnTo>
                  <a:lnTo>
                    <a:pt x="50926" y="141604"/>
                  </a:lnTo>
                  <a:lnTo>
                    <a:pt x="55592" y="111696"/>
                  </a:lnTo>
                  <a:lnTo>
                    <a:pt x="65103" y="83597"/>
                  </a:lnTo>
                  <a:lnTo>
                    <a:pt x="79019" y="57737"/>
                  </a:lnTo>
                  <a:lnTo>
                    <a:pt x="96900" y="34543"/>
                  </a:lnTo>
                  <a:lnTo>
                    <a:pt x="61086" y="0"/>
                  </a:lnTo>
                  <a:close/>
                </a:path>
              </a:pathLst>
            </a:custGeom>
            <a:solidFill>
              <a:srgbClr val="50E6FF"/>
            </a:solidFill>
          </p:spPr>
          <p:txBody>
            <a:bodyPr wrap="square" lIns="0" tIns="0" rIns="0" bIns="0" rtlCol="0"/>
            <a:lstStyle/>
            <a:p>
              <a:endParaRPr/>
            </a:p>
          </p:txBody>
        </p:sp>
        <p:pic>
          <p:nvPicPr>
            <p:cNvPr id="10" name="object 10">
              <a:extLst>
                <a:ext uri="{FF2B5EF4-FFF2-40B4-BE49-F238E27FC236}">
                  <a16:creationId xmlns:a16="http://schemas.microsoft.com/office/drawing/2014/main" id="{65CE8287-3BA2-651C-EF21-A1D2FAC072CC}"/>
                </a:ext>
              </a:extLst>
            </p:cNvPr>
            <p:cNvPicPr/>
            <p:nvPr/>
          </p:nvPicPr>
          <p:blipFill>
            <a:blip r:embed="rId2" cstate="print"/>
            <a:stretch>
              <a:fillRect/>
            </a:stretch>
          </p:blipFill>
          <p:spPr>
            <a:xfrm>
              <a:off x="4847844" y="1883663"/>
              <a:ext cx="226821" cy="218059"/>
            </a:xfrm>
            <a:prstGeom prst="rect">
              <a:avLst/>
            </a:prstGeom>
          </p:spPr>
        </p:pic>
        <p:pic>
          <p:nvPicPr>
            <p:cNvPr id="11" name="object 11">
              <a:extLst>
                <a:ext uri="{FF2B5EF4-FFF2-40B4-BE49-F238E27FC236}">
                  <a16:creationId xmlns:a16="http://schemas.microsoft.com/office/drawing/2014/main" id="{FE9E3164-20D3-9242-6E81-90B3899D5E6B}"/>
                </a:ext>
              </a:extLst>
            </p:cNvPr>
            <p:cNvPicPr/>
            <p:nvPr/>
          </p:nvPicPr>
          <p:blipFill>
            <a:blip r:embed="rId3" cstate="print"/>
            <a:stretch>
              <a:fillRect/>
            </a:stretch>
          </p:blipFill>
          <p:spPr>
            <a:xfrm>
              <a:off x="5099431" y="1642872"/>
              <a:ext cx="224663" cy="216915"/>
            </a:xfrm>
            <a:prstGeom prst="rect">
              <a:avLst/>
            </a:prstGeom>
          </p:spPr>
        </p:pic>
        <p:sp>
          <p:nvSpPr>
            <p:cNvPr id="12" name="object 12">
              <a:extLst>
                <a:ext uri="{FF2B5EF4-FFF2-40B4-BE49-F238E27FC236}">
                  <a16:creationId xmlns:a16="http://schemas.microsoft.com/office/drawing/2014/main" id="{6C9A67BA-9D6C-A913-14FE-203006AD4547}"/>
                </a:ext>
              </a:extLst>
            </p:cNvPr>
            <p:cNvSpPr/>
            <p:nvPr/>
          </p:nvSpPr>
          <p:spPr>
            <a:xfrm>
              <a:off x="4927219" y="1642872"/>
              <a:ext cx="147320" cy="93345"/>
            </a:xfrm>
            <a:custGeom>
              <a:avLst/>
              <a:gdLst/>
              <a:ahLst/>
              <a:cxnLst/>
              <a:rect l="l" t="t" r="r" b="b"/>
              <a:pathLst>
                <a:path w="147320" h="93344">
                  <a:moveTo>
                    <a:pt x="147319" y="0"/>
                  </a:moveTo>
                  <a:lnTo>
                    <a:pt x="106013" y="5466"/>
                  </a:lnTo>
                  <a:lnTo>
                    <a:pt x="67278" y="17446"/>
                  </a:lnTo>
                  <a:lnTo>
                    <a:pt x="31734" y="35307"/>
                  </a:lnTo>
                  <a:lnTo>
                    <a:pt x="0" y="58419"/>
                  </a:lnTo>
                  <a:lnTo>
                    <a:pt x="35813" y="93090"/>
                  </a:lnTo>
                  <a:lnTo>
                    <a:pt x="60005" y="75729"/>
                  </a:lnTo>
                  <a:lnTo>
                    <a:pt x="86947" y="62214"/>
                  </a:lnTo>
                  <a:lnTo>
                    <a:pt x="116199" y="52960"/>
                  </a:lnTo>
                  <a:lnTo>
                    <a:pt x="147319" y="48387"/>
                  </a:lnTo>
                  <a:lnTo>
                    <a:pt x="147319" y="0"/>
                  </a:lnTo>
                  <a:close/>
                </a:path>
              </a:pathLst>
            </a:custGeom>
            <a:solidFill>
              <a:srgbClr val="50E6FF"/>
            </a:solidFill>
          </p:spPr>
          <p:txBody>
            <a:bodyPr wrap="square" lIns="0" tIns="0" rIns="0" bIns="0" rtlCol="0"/>
            <a:lstStyle/>
            <a:p>
              <a:endParaRPr/>
            </a:p>
          </p:txBody>
        </p:sp>
        <p:sp>
          <p:nvSpPr>
            <p:cNvPr id="13" name="object 13">
              <a:extLst>
                <a:ext uri="{FF2B5EF4-FFF2-40B4-BE49-F238E27FC236}">
                  <a16:creationId xmlns:a16="http://schemas.microsoft.com/office/drawing/2014/main" id="{703E7CF3-FD8D-0ACE-930E-E9EEF139A6D0}"/>
                </a:ext>
              </a:extLst>
            </p:cNvPr>
            <p:cNvSpPr/>
            <p:nvPr/>
          </p:nvSpPr>
          <p:spPr>
            <a:xfrm>
              <a:off x="5099304" y="1883663"/>
              <a:ext cx="224154" cy="217170"/>
            </a:xfrm>
            <a:custGeom>
              <a:avLst/>
              <a:gdLst/>
              <a:ahLst/>
              <a:cxnLst/>
              <a:rect l="l" t="t" r="r" b="b"/>
              <a:pathLst>
                <a:path w="224154" h="217169">
                  <a:moveTo>
                    <a:pt x="49276" y="160020"/>
                  </a:moveTo>
                  <a:lnTo>
                    <a:pt x="37388" y="163626"/>
                  </a:lnTo>
                  <a:lnTo>
                    <a:pt x="25209" y="166420"/>
                  </a:lnTo>
                  <a:lnTo>
                    <a:pt x="12725" y="168440"/>
                  </a:lnTo>
                  <a:lnTo>
                    <a:pt x="0" y="169672"/>
                  </a:lnTo>
                  <a:lnTo>
                    <a:pt x="0" y="216789"/>
                  </a:lnTo>
                  <a:lnTo>
                    <a:pt x="12585" y="215798"/>
                  </a:lnTo>
                  <a:lnTo>
                    <a:pt x="25019" y="214160"/>
                  </a:lnTo>
                  <a:lnTo>
                    <a:pt x="37249" y="211899"/>
                  </a:lnTo>
                  <a:lnTo>
                    <a:pt x="49276" y="209042"/>
                  </a:lnTo>
                  <a:lnTo>
                    <a:pt x="49276" y="160020"/>
                  </a:lnTo>
                  <a:close/>
                </a:path>
                <a:path w="224154" h="217169">
                  <a:moveTo>
                    <a:pt x="223901" y="0"/>
                  </a:moveTo>
                  <a:lnTo>
                    <a:pt x="175895" y="0"/>
                  </a:lnTo>
                  <a:lnTo>
                    <a:pt x="175768" y="2540"/>
                  </a:lnTo>
                  <a:lnTo>
                    <a:pt x="175260" y="7493"/>
                  </a:lnTo>
                  <a:lnTo>
                    <a:pt x="188137" y="15379"/>
                  </a:lnTo>
                  <a:lnTo>
                    <a:pt x="199364" y="25336"/>
                  </a:lnTo>
                  <a:lnTo>
                    <a:pt x="208673" y="37109"/>
                  </a:lnTo>
                  <a:lnTo>
                    <a:pt x="215773" y="50419"/>
                  </a:lnTo>
                  <a:lnTo>
                    <a:pt x="218782" y="38138"/>
                  </a:lnTo>
                  <a:lnTo>
                    <a:pt x="221170" y="25641"/>
                  </a:lnTo>
                  <a:lnTo>
                    <a:pt x="222872" y="12941"/>
                  </a:lnTo>
                  <a:lnTo>
                    <a:pt x="223901" y="0"/>
                  </a:lnTo>
                  <a:close/>
                </a:path>
              </a:pathLst>
            </a:custGeom>
            <a:solidFill>
              <a:srgbClr val="0078D3"/>
            </a:solidFill>
          </p:spPr>
          <p:txBody>
            <a:bodyPr wrap="square" lIns="0" tIns="0" rIns="0" bIns="0" rtlCol="0"/>
            <a:lstStyle/>
            <a:p>
              <a:endParaRPr/>
            </a:p>
          </p:txBody>
        </p:sp>
        <p:sp>
          <p:nvSpPr>
            <p:cNvPr id="14" name="object 14">
              <a:extLst>
                <a:ext uri="{FF2B5EF4-FFF2-40B4-BE49-F238E27FC236}">
                  <a16:creationId xmlns:a16="http://schemas.microsoft.com/office/drawing/2014/main" id="{5C0130B5-FCF6-E16F-BE8D-B77B257F9EB8}"/>
                </a:ext>
              </a:extLst>
            </p:cNvPr>
            <p:cNvSpPr/>
            <p:nvPr/>
          </p:nvSpPr>
          <p:spPr>
            <a:xfrm>
              <a:off x="4950079" y="1781556"/>
              <a:ext cx="273050" cy="153670"/>
            </a:xfrm>
            <a:custGeom>
              <a:avLst/>
              <a:gdLst/>
              <a:ahLst/>
              <a:cxnLst/>
              <a:rect l="l" t="t" r="r" b="b"/>
              <a:pathLst>
                <a:path w="273050" h="153669">
                  <a:moveTo>
                    <a:pt x="130683" y="0"/>
                  </a:moveTo>
                  <a:lnTo>
                    <a:pt x="99889" y="6040"/>
                  </a:lnTo>
                  <a:lnTo>
                    <a:pt x="74739" y="22510"/>
                  </a:lnTo>
                  <a:lnTo>
                    <a:pt x="57781" y="46934"/>
                  </a:lnTo>
                  <a:lnTo>
                    <a:pt x="51562" y="76835"/>
                  </a:lnTo>
                  <a:lnTo>
                    <a:pt x="51688" y="80010"/>
                  </a:lnTo>
                  <a:lnTo>
                    <a:pt x="47625" y="78740"/>
                  </a:lnTo>
                  <a:lnTo>
                    <a:pt x="43307" y="77978"/>
                  </a:lnTo>
                  <a:lnTo>
                    <a:pt x="38988" y="77978"/>
                  </a:lnTo>
                  <a:lnTo>
                    <a:pt x="23788" y="80944"/>
                  </a:lnTo>
                  <a:lnTo>
                    <a:pt x="11398" y="89042"/>
                  </a:lnTo>
                  <a:lnTo>
                    <a:pt x="3055" y="101070"/>
                  </a:lnTo>
                  <a:lnTo>
                    <a:pt x="0" y="115824"/>
                  </a:lnTo>
                  <a:lnTo>
                    <a:pt x="2708" y="129680"/>
                  </a:lnTo>
                  <a:lnTo>
                    <a:pt x="10144" y="141239"/>
                  </a:lnTo>
                  <a:lnTo>
                    <a:pt x="21270" y="149488"/>
                  </a:lnTo>
                  <a:lnTo>
                    <a:pt x="35051" y="153416"/>
                  </a:lnTo>
                  <a:lnTo>
                    <a:pt x="205612" y="153670"/>
                  </a:lnTo>
                  <a:lnTo>
                    <a:pt x="216548" y="134991"/>
                  </a:lnTo>
                  <a:lnTo>
                    <a:pt x="231854" y="119681"/>
                  </a:lnTo>
                  <a:lnTo>
                    <a:pt x="250707" y="108539"/>
                  </a:lnTo>
                  <a:lnTo>
                    <a:pt x="272288" y="102362"/>
                  </a:lnTo>
                  <a:lnTo>
                    <a:pt x="272796" y="99568"/>
                  </a:lnTo>
                  <a:lnTo>
                    <a:pt x="254888" y="51673"/>
                  </a:lnTo>
                  <a:lnTo>
                    <a:pt x="211328" y="34163"/>
                  </a:lnTo>
                  <a:lnTo>
                    <a:pt x="206629" y="34163"/>
                  </a:lnTo>
                  <a:lnTo>
                    <a:pt x="202057" y="34671"/>
                  </a:lnTo>
                  <a:lnTo>
                    <a:pt x="197612" y="35687"/>
                  </a:lnTo>
                  <a:lnTo>
                    <a:pt x="185171" y="21056"/>
                  </a:lnTo>
                  <a:lnTo>
                    <a:pt x="169433" y="9794"/>
                  </a:lnTo>
                  <a:lnTo>
                    <a:pt x="151052" y="2557"/>
                  </a:lnTo>
                  <a:lnTo>
                    <a:pt x="130683" y="0"/>
                  </a:lnTo>
                  <a:close/>
                </a:path>
              </a:pathLst>
            </a:custGeom>
            <a:solidFill>
              <a:srgbClr val="50E6FF"/>
            </a:solidFill>
          </p:spPr>
          <p:txBody>
            <a:bodyPr wrap="square" lIns="0" tIns="0" rIns="0" bIns="0" rtlCol="0"/>
            <a:lstStyle/>
            <a:p>
              <a:endParaRPr/>
            </a:p>
          </p:txBody>
        </p:sp>
        <p:pic>
          <p:nvPicPr>
            <p:cNvPr id="15" name="object 15">
              <a:extLst>
                <a:ext uri="{FF2B5EF4-FFF2-40B4-BE49-F238E27FC236}">
                  <a16:creationId xmlns:a16="http://schemas.microsoft.com/office/drawing/2014/main" id="{C9766226-7EBB-0ED9-44DB-EAF44CD5601B}"/>
                </a:ext>
              </a:extLst>
            </p:cNvPr>
            <p:cNvPicPr/>
            <p:nvPr/>
          </p:nvPicPr>
          <p:blipFill>
            <a:blip r:embed="rId4" cstate="print"/>
            <a:stretch>
              <a:fillRect/>
            </a:stretch>
          </p:blipFill>
          <p:spPr>
            <a:xfrm>
              <a:off x="5172583" y="1905000"/>
              <a:ext cx="126491" cy="195579"/>
            </a:xfrm>
            <a:prstGeom prst="rect">
              <a:avLst/>
            </a:prstGeom>
          </p:spPr>
        </p:pic>
      </p:grpSp>
      <p:sp>
        <p:nvSpPr>
          <p:cNvPr id="16" name="object 16">
            <a:extLst>
              <a:ext uri="{FF2B5EF4-FFF2-40B4-BE49-F238E27FC236}">
                <a16:creationId xmlns:a16="http://schemas.microsoft.com/office/drawing/2014/main" id="{94B8A3A1-1A22-BE06-47C4-152622C22EFD}"/>
              </a:ext>
            </a:extLst>
          </p:cNvPr>
          <p:cNvSpPr txBox="1"/>
          <p:nvPr/>
        </p:nvSpPr>
        <p:spPr>
          <a:xfrm>
            <a:off x="5720588" y="4820818"/>
            <a:ext cx="5625465" cy="1722120"/>
          </a:xfrm>
          <a:prstGeom prst="rect">
            <a:avLst/>
          </a:prstGeom>
        </p:spPr>
        <p:txBody>
          <a:bodyPr vert="horz" wrap="square" lIns="0" tIns="44450" rIns="0" bIns="0" rtlCol="0">
            <a:spAutoFit/>
          </a:bodyPr>
          <a:lstStyle/>
          <a:p>
            <a:pPr marL="12700">
              <a:lnSpc>
                <a:spcPct val="100000"/>
              </a:lnSpc>
              <a:spcBef>
                <a:spcPts val="350"/>
              </a:spcBef>
            </a:pPr>
            <a:r>
              <a:rPr sz="1050" b="1" dirty="0">
                <a:solidFill>
                  <a:srgbClr val="FFFFFF"/>
                </a:solidFill>
                <a:latin typeface="Segoe UI"/>
                <a:cs typeface="Segoe UI"/>
              </a:rPr>
              <a:t>Use</a:t>
            </a:r>
            <a:r>
              <a:rPr sz="1050" b="1" spc="-20" dirty="0">
                <a:solidFill>
                  <a:srgbClr val="FFFFFF"/>
                </a:solidFill>
                <a:latin typeface="Segoe UI"/>
                <a:cs typeface="Segoe UI"/>
              </a:rPr>
              <a:t> </a:t>
            </a:r>
            <a:r>
              <a:rPr sz="1050" b="1" spc="-10" dirty="0">
                <a:solidFill>
                  <a:srgbClr val="FFFFFF"/>
                </a:solidFill>
                <a:latin typeface="Segoe UI"/>
                <a:cs typeface="Segoe UI"/>
              </a:rPr>
              <a:t>cases:</a:t>
            </a:r>
            <a:endParaRPr sz="1050">
              <a:latin typeface="Segoe UI"/>
              <a:cs typeface="Segoe UI"/>
            </a:endParaRPr>
          </a:p>
          <a:p>
            <a:pPr marL="184785" marR="50800" indent="-172720">
              <a:lnSpc>
                <a:spcPct val="100000"/>
              </a:lnSpc>
              <a:spcBef>
                <a:spcPts val="250"/>
              </a:spcBef>
              <a:buSzPct val="90476"/>
              <a:buFont typeface="Wingdings"/>
              <a:buChar char=""/>
              <a:tabLst>
                <a:tab pos="184785" algn="l"/>
              </a:tabLst>
            </a:pPr>
            <a:r>
              <a:rPr sz="1050" dirty="0">
                <a:solidFill>
                  <a:srgbClr val="FFFFFF"/>
                </a:solidFill>
                <a:latin typeface="Segoe UI"/>
                <a:cs typeface="Segoe UI"/>
              </a:rPr>
              <a:t>Generating</a:t>
            </a:r>
            <a:r>
              <a:rPr sz="1050" spc="-45" dirty="0">
                <a:solidFill>
                  <a:srgbClr val="FFFFFF"/>
                </a:solidFill>
                <a:latin typeface="Segoe UI"/>
                <a:cs typeface="Segoe UI"/>
              </a:rPr>
              <a:t> </a:t>
            </a:r>
            <a:r>
              <a:rPr sz="1050" dirty="0">
                <a:solidFill>
                  <a:srgbClr val="FFFFFF"/>
                </a:solidFill>
                <a:latin typeface="Segoe UI"/>
                <a:cs typeface="Segoe UI"/>
              </a:rPr>
              <a:t>and</a:t>
            </a:r>
            <a:r>
              <a:rPr sz="1050" spc="-15" dirty="0">
                <a:solidFill>
                  <a:srgbClr val="FFFFFF"/>
                </a:solidFill>
                <a:latin typeface="Segoe UI"/>
                <a:cs typeface="Segoe UI"/>
              </a:rPr>
              <a:t> </a:t>
            </a:r>
            <a:r>
              <a:rPr sz="1050" dirty="0">
                <a:solidFill>
                  <a:srgbClr val="FFFFFF"/>
                </a:solidFill>
                <a:latin typeface="Segoe UI"/>
                <a:cs typeface="Segoe UI"/>
              </a:rPr>
              <a:t>understanding</a:t>
            </a:r>
            <a:r>
              <a:rPr sz="1050" spc="-50" dirty="0">
                <a:solidFill>
                  <a:srgbClr val="FFFFFF"/>
                </a:solidFill>
                <a:latin typeface="Segoe UI"/>
                <a:cs typeface="Segoe UI"/>
              </a:rPr>
              <a:t> </a:t>
            </a:r>
            <a:r>
              <a:rPr sz="1050" dirty="0">
                <a:solidFill>
                  <a:srgbClr val="FFFFFF"/>
                </a:solidFill>
                <a:latin typeface="Segoe UI"/>
                <a:cs typeface="Segoe UI"/>
              </a:rPr>
              <a:t>natural</a:t>
            </a:r>
            <a:r>
              <a:rPr sz="1050" spc="-35" dirty="0">
                <a:solidFill>
                  <a:srgbClr val="FFFFFF"/>
                </a:solidFill>
                <a:latin typeface="Segoe UI"/>
                <a:cs typeface="Segoe UI"/>
              </a:rPr>
              <a:t> </a:t>
            </a:r>
            <a:r>
              <a:rPr sz="1050" dirty="0">
                <a:solidFill>
                  <a:srgbClr val="FFFFFF"/>
                </a:solidFill>
                <a:latin typeface="Segoe UI"/>
                <a:cs typeface="Segoe UI"/>
              </a:rPr>
              <a:t>language</a:t>
            </a:r>
            <a:r>
              <a:rPr sz="1050" spc="-45" dirty="0">
                <a:solidFill>
                  <a:srgbClr val="FFFFFF"/>
                </a:solidFill>
                <a:latin typeface="Segoe UI"/>
                <a:cs typeface="Segoe UI"/>
              </a:rPr>
              <a:t> </a:t>
            </a:r>
            <a:r>
              <a:rPr sz="1050" dirty="0">
                <a:solidFill>
                  <a:srgbClr val="FFFFFF"/>
                </a:solidFill>
                <a:latin typeface="Segoe UI"/>
                <a:cs typeface="Segoe UI"/>
              </a:rPr>
              <a:t>for</a:t>
            </a:r>
            <a:r>
              <a:rPr sz="1050" spc="-30" dirty="0">
                <a:solidFill>
                  <a:srgbClr val="FFFFFF"/>
                </a:solidFill>
                <a:latin typeface="Segoe UI"/>
                <a:cs typeface="Segoe UI"/>
              </a:rPr>
              <a:t> </a:t>
            </a:r>
            <a:r>
              <a:rPr sz="1050" dirty="0">
                <a:solidFill>
                  <a:srgbClr val="FFFFFF"/>
                </a:solidFill>
                <a:latin typeface="Segoe UI"/>
                <a:cs typeface="Segoe UI"/>
              </a:rPr>
              <a:t>customer</a:t>
            </a:r>
            <a:r>
              <a:rPr sz="1050" spc="-50" dirty="0">
                <a:solidFill>
                  <a:srgbClr val="FFFFFF"/>
                </a:solidFill>
                <a:latin typeface="Segoe UI"/>
                <a:cs typeface="Segoe UI"/>
              </a:rPr>
              <a:t> </a:t>
            </a:r>
            <a:r>
              <a:rPr sz="1050" dirty="0">
                <a:solidFill>
                  <a:srgbClr val="FFFFFF"/>
                </a:solidFill>
                <a:latin typeface="Segoe UI"/>
                <a:cs typeface="Segoe UI"/>
              </a:rPr>
              <a:t>service</a:t>
            </a:r>
            <a:r>
              <a:rPr sz="1050" spc="-35" dirty="0">
                <a:solidFill>
                  <a:srgbClr val="FFFFFF"/>
                </a:solidFill>
                <a:latin typeface="Segoe UI"/>
                <a:cs typeface="Segoe UI"/>
              </a:rPr>
              <a:t> </a:t>
            </a:r>
            <a:r>
              <a:rPr sz="1050" dirty="0">
                <a:solidFill>
                  <a:srgbClr val="FFFFFF"/>
                </a:solidFill>
                <a:latin typeface="Segoe UI"/>
                <a:cs typeface="Segoe UI"/>
              </a:rPr>
              <a:t>interactions,</a:t>
            </a:r>
            <a:r>
              <a:rPr sz="1050" spc="-45" dirty="0">
                <a:solidFill>
                  <a:srgbClr val="FFFFFF"/>
                </a:solidFill>
                <a:latin typeface="Segoe UI"/>
                <a:cs typeface="Segoe UI"/>
              </a:rPr>
              <a:t> </a:t>
            </a:r>
            <a:r>
              <a:rPr sz="1050" spc="-10" dirty="0">
                <a:solidFill>
                  <a:srgbClr val="FFFFFF"/>
                </a:solidFill>
                <a:latin typeface="Segoe UI"/>
                <a:cs typeface="Segoe UI"/>
              </a:rPr>
              <a:t>chatbots, </a:t>
            </a:r>
            <a:r>
              <a:rPr sz="1050" dirty="0">
                <a:solidFill>
                  <a:srgbClr val="FFFFFF"/>
                </a:solidFill>
                <a:latin typeface="Segoe UI"/>
                <a:cs typeface="Segoe UI"/>
              </a:rPr>
              <a:t>and</a:t>
            </a:r>
            <a:r>
              <a:rPr sz="1050" spc="-20" dirty="0">
                <a:solidFill>
                  <a:srgbClr val="FFFFFF"/>
                </a:solidFill>
                <a:latin typeface="Segoe UI"/>
                <a:cs typeface="Segoe UI"/>
              </a:rPr>
              <a:t> </a:t>
            </a:r>
            <a:r>
              <a:rPr sz="1050" dirty="0">
                <a:solidFill>
                  <a:srgbClr val="FFFFFF"/>
                </a:solidFill>
                <a:latin typeface="Segoe UI"/>
                <a:cs typeface="Segoe UI"/>
              </a:rPr>
              <a:t>virtual</a:t>
            </a:r>
            <a:r>
              <a:rPr sz="1050" spc="-50" dirty="0">
                <a:solidFill>
                  <a:srgbClr val="FFFFFF"/>
                </a:solidFill>
                <a:latin typeface="Segoe UI"/>
                <a:cs typeface="Segoe UI"/>
              </a:rPr>
              <a:t> </a:t>
            </a:r>
            <a:r>
              <a:rPr sz="1050" dirty="0">
                <a:solidFill>
                  <a:srgbClr val="FFFFFF"/>
                </a:solidFill>
                <a:latin typeface="Segoe UI"/>
                <a:cs typeface="Segoe UI"/>
              </a:rPr>
              <a:t>assistants</a:t>
            </a:r>
            <a:r>
              <a:rPr sz="1050" spc="-10" dirty="0">
                <a:solidFill>
                  <a:srgbClr val="FFFFFF"/>
                </a:solidFill>
                <a:latin typeface="Segoe UI"/>
                <a:cs typeface="Segoe UI"/>
              </a:rPr>
              <a:t> </a:t>
            </a:r>
            <a:r>
              <a:rPr sz="1050" dirty="0">
                <a:solidFill>
                  <a:srgbClr val="FFFFFF"/>
                </a:solidFill>
                <a:latin typeface="Segoe UI"/>
                <a:cs typeface="Segoe UI"/>
              </a:rPr>
              <a:t>–</a:t>
            </a:r>
            <a:r>
              <a:rPr sz="1050" spc="-10" dirty="0">
                <a:solidFill>
                  <a:srgbClr val="FFFFFF"/>
                </a:solidFill>
                <a:latin typeface="Segoe UI"/>
                <a:cs typeface="Segoe UI"/>
              </a:rPr>
              <a:t> </a:t>
            </a:r>
            <a:r>
              <a:rPr sz="1050" dirty="0">
                <a:solidFill>
                  <a:srgbClr val="FFFFFF"/>
                </a:solidFill>
                <a:latin typeface="Segoe UI"/>
                <a:cs typeface="Segoe UI"/>
              </a:rPr>
              <a:t>doesn’t</a:t>
            </a:r>
            <a:r>
              <a:rPr sz="1050" spc="-45" dirty="0">
                <a:solidFill>
                  <a:srgbClr val="FFFFFF"/>
                </a:solidFill>
                <a:latin typeface="Segoe UI"/>
                <a:cs typeface="Segoe UI"/>
              </a:rPr>
              <a:t> </a:t>
            </a:r>
            <a:r>
              <a:rPr sz="1050" dirty="0">
                <a:solidFill>
                  <a:srgbClr val="FFFFFF"/>
                </a:solidFill>
                <a:latin typeface="Segoe UI"/>
                <a:cs typeface="Segoe UI"/>
              </a:rPr>
              <a:t>have</a:t>
            </a:r>
            <a:r>
              <a:rPr sz="1050" spc="-20" dirty="0">
                <a:solidFill>
                  <a:srgbClr val="FFFFFF"/>
                </a:solidFill>
                <a:latin typeface="Segoe UI"/>
                <a:cs typeface="Segoe UI"/>
              </a:rPr>
              <a:t> </a:t>
            </a:r>
            <a:r>
              <a:rPr sz="1050" dirty="0">
                <a:solidFill>
                  <a:srgbClr val="FFFFFF"/>
                </a:solidFill>
                <a:latin typeface="Segoe UI"/>
                <a:cs typeface="Segoe UI"/>
              </a:rPr>
              <a:t>memory</a:t>
            </a:r>
            <a:r>
              <a:rPr sz="1050" spc="-45" dirty="0">
                <a:solidFill>
                  <a:srgbClr val="FFFFFF"/>
                </a:solidFill>
                <a:latin typeface="Segoe UI"/>
                <a:cs typeface="Segoe UI"/>
              </a:rPr>
              <a:t> </a:t>
            </a:r>
            <a:r>
              <a:rPr sz="1050" dirty="0">
                <a:solidFill>
                  <a:srgbClr val="FFFFFF"/>
                </a:solidFill>
                <a:latin typeface="Segoe UI"/>
                <a:cs typeface="Segoe UI"/>
              </a:rPr>
              <a:t>of</a:t>
            </a:r>
            <a:r>
              <a:rPr sz="1050" spc="-30" dirty="0">
                <a:solidFill>
                  <a:srgbClr val="FFFFFF"/>
                </a:solidFill>
                <a:latin typeface="Segoe UI"/>
                <a:cs typeface="Segoe UI"/>
              </a:rPr>
              <a:t> </a:t>
            </a:r>
            <a:r>
              <a:rPr sz="1050" spc="-10" dirty="0">
                <a:solidFill>
                  <a:srgbClr val="FFFFFF"/>
                </a:solidFill>
                <a:latin typeface="Segoe UI"/>
                <a:cs typeface="Segoe UI"/>
              </a:rPr>
              <a:t>conversations</a:t>
            </a:r>
            <a:endParaRPr sz="1050">
              <a:latin typeface="Segoe UI"/>
              <a:cs typeface="Segoe UI"/>
            </a:endParaRPr>
          </a:p>
          <a:p>
            <a:pPr marL="220979" indent="-208279">
              <a:lnSpc>
                <a:spcPct val="100000"/>
              </a:lnSpc>
              <a:spcBef>
                <a:spcPts val="254"/>
              </a:spcBef>
              <a:buSzPct val="90476"/>
              <a:buFont typeface="Wingdings"/>
              <a:buChar char=""/>
              <a:tabLst>
                <a:tab pos="220979" algn="l"/>
              </a:tabLst>
            </a:pPr>
            <a:r>
              <a:rPr sz="1050" dirty="0">
                <a:solidFill>
                  <a:srgbClr val="FFFFFF"/>
                </a:solidFill>
                <a:latin typeface="Segoe UI"/>
                <a:cs typeface="Segoe UI"/>
              </a:rPr>
              <a:t>Generating</a:t>
            </a:r>
            <a:r>
              <a:rPr sz="1050" spc="-35" dirty="0">
                <a:solidFill>
                  <a:srgbClr val="FFFFFF"/>
                </a:solidFill>
                <a:latin typeface="Segoe UI"/>
                <a:cs typeface="Segoe UI"/>
              </a:rPr>
              <a:t> </a:t>
            </a:r>
            <a:r>
              <a:rPr sz="1050" spc="-10" dirty="0">
                <a:solidFill>
                  <a:srgbClr val="FFFFFF"/>
                </a:solidFill>
                <a:latin typeface="Segoe UI"/>
                <a:cs typeface="Segoe UI"/>
              </a:rPr>
              <a:t>high-</a:t>
            </a:r>
            <a:r>
              <a:rPr sz="1050" dirty="0">
                <a:solidFill>
                  <a:srgbClr val="FFFFFF"/>
                </a:solidFill>
                <a:latin typeface="Segoe UI"/>
                <a:cs typeface="Segoe UI"/>
              </a:rPr>
              <a:t>quality</a:t>
            </a:r>
            <a:r>
              <a:rPr sz="1050" spc="-30" dirty="0">
                <a:solidFill>
                  <a:srgbClr val="FFFFFF"/>
                </a:solidFill>
                <a:latin typeface="Segoe UI"/>
                <a:cs typeface="Segoe UI"/>
              </a:rPr>
              <a:t> </a:t>
            </a:r>
            <a:r>
              <a:rPr sz="1050" dirty="0">
                <a:solidFill>
                  <a:srgbClr val="FFFFFF"/>
                </a:solidFill>
                <a:latin typeface="Segoe UI"/>
                <a:cs typeface="Segoe UI"/>
              </a:rPr>
              <a:t>code</a:t>
            </a:r>
            <a:r>
              <a:rPr sz="1050" spc="-35" dirty="0">
                <a:solidFill>
                  <a:srgbClr val="FFFFFF"/>
                </a:solidFill>
                <a:latin typeface="Segoe UI"/>
                <a:cs typeface="Segoe UI"/>
              </a:rPr>
              <a:t> </a:t>
            </a:r>
            <a:r>
              <a:rPr sz="1050" dirty="0">
                <a:solidFill>
                  <a:srgbClr val="FFFFFF"/>
                </a:solidFill>
                <a:latin typeface="Segoe UI"/>
                <a:cs typeface="Segoe UI"/>
              </a:rPr>
              <a:t>for</a:t>
            </a:r>
            <a:r>
              <a:rPr sz="1050" spc="-35" dirty="0">
                <a:solidFill>
                  <a:srgbClr val="FFFFFF"/>
                </a:solidFill>
                <a:latin typeface="Segoe UI"/>
                <a:cs typeface="Segoe UI"/>
              </a:rPr>
              <a:t> </a:t>
            </a:r>
            <a:r>
              <a:rPr sz="1050" dirty="0">
                <a:solidFill>
                  <a:srgbClr val="FFFFFF"/>
                </a:solidFill>
                <a:latin typeface="Segoe UI"/>
                <a:cs typeface="Segoe UI"/>
              </a:rPr>
              <a:t>programming</a:t>
            </a:r>
            <a:r>
              <a:rPr sz="1050" spc="-45" dirty="0">
                <a:solidFill>
                  <a:srgbClr val="FFFFFF"/>
                </a:solidFill>
                <a:latin typeface="Segoe UI"/>
                <a:cs typeface="Segoe UI"/>
              </a:rPr>
              <a:t> </a:t>
            </a:r>
            <a:r>
              <a:rPr sz="1050" dirty="0">
                <a:solidFill>
                  <a:srgbClr val="FFFFFF"/>
                </a:solidFill>
                <a:latin typeface="Segoe UI"/>
                <a:cs typeface="Segoe UI"/>
              </a:rPr>
              <a:t>languages</a:t>
            </a:r>
            <a:r>
              <a:rPr sz="1050" spc="-40" dirty="0">
                <a:solidFill>
                  <a:srgbClr val="FFFFFF"/>
                </a:solidFill>
                <a:latin typeface="Segoe UI"/>
                <a:cs typeface="Segoe UI"/>
              </a:rPr>
              <a:t> </a:t>
            </a:r>
            <a:r>
              <a:rPr sz="1050" dirty="0">
                <a:solidFill>
                  <a:srgbClr val="FFFFFF"/>
                </a:solidFill>
                <a:latin typeface="Segoe UI"/>
                <a:cs typeface="Segoe UI"/>
              </a:rPr>
              <a:t>based</a:t>
            </a:r>
            <a:r>
              <a:rPr sz="1050" spc="-5" dirty="0">
                <a:solidFill>
                  <a:srgbClr val="FFFFFF"/>
                </a:solidFill>
                <a:latin typeface="Segoe UI"/>
                <a:cs typeface="Segoe UI"/>
              </a:rPr>
              <a:t> </a:t>
            </a:r>
            <a:r>
              <a:rPr sz="1050" dirty="0">
                <a:solidFill>
                  <a:srgbClr val="FFFFFF"/>
                </a:solidFill>
                <a:latin typeface="Segoe UI"/>
                <a:cs typeface="Segoe UI"/>
              </a:rPr>
              <a:t>on</a:t>
            </a:r>
            <a:r>
              <a:rPr sz="1050" spc="-10" dirty="0">
                <a:solidFill>
                  <a:srgbClr val="FFFFFF"/>
                </a:solidFill>
                <a:latin typeface="Segoe UI"/>
                <a:cs typeface="Segoe UI"/>
              </a:rPr>
              <a:t> </a:t>
            </a:r>
            <a:r>
              <a:rPr sz="1050" dirty="0">
                <a:solidFill>
                  <a:srgbClr val="FFFFFF"/>
                </a:solidFill>
                <a:latin typeface="Segoe UI"/>
                <a:cs typeface="Segoe UI"/>
              </a:rPr>
              <a:t>natural</a:t>
            </a:r>
            <a:r>
              <a:rPr sz="1050" spc="-40" dirty="0">
                <a:solidFill>
                  <a:srgbClr val="FFFFFF"/>
                </a:solidFill>
                <a:latin typeface="Segoe UI"/>
                <a:cs typeface="Segoe UI"/>
              </a:rPr>
              <a:t> </a:t>
            </a:r>
            <a:r>
              <a:rPr sz="1050" dirty="0">
                <a:solidFill>
                  <a:srgbClr val="FFFFFF"/>
                </a:solidFill>
                <a:latin typeface="Segoe UI"/>
                <a:cs typeface="Segoe UI"/>
              </a:rPr>
              <a:t>language</a:t>
            </a:r>
            <a:r>
              <a:rPr sz="1050" spc="-25" dirty="0">
                <a:solidFill>
                  <a:srgbClr val="FFFFFF"/>
                </a:solidFill>
                <a:latin typeface="Segoe UI"/>
                <a:cs typeface="Segoe UI"/>
              </a:rPr>
              <a:t> </a:t>
            </a:r>
            <a:r>
              <a:rPr sz="1050" spc="-10" dirty="0">
                <a:solidFill>
                  <a:srgbClr val="FFFFFF"/>
                </a:solidFill>
                <a:latin typeface="Segoe UI"/>
                <a:cs typeface="Segoe UI"/>
              </a:rPr>
              <a:t>input.</a:t>
            </a:r>
            <a:endParaRPr sz="1050">
              <a:latin typeface="Segoe UI"/>
              <a:cs typeface="Segoe UI"/>
            </a:endParaRPr>
          </a:p>
          <a:p>
            <a:pPr marL="184785" indent="-172085">
              <a:lnSpc>
                <a:spcPct val="100000"/>
              </a:lnSpc>
              <a:spcBef>
                <a:spcPts val="254"/>
              </a:spcBef>
              <a:buSzPct val="90476"/>
              <a:buFont typeface="Wingdings"/>
              <a:buChar char=""/>
              <a:tabLst>
                <a:tab pos="184785" algn="l"/>
              </a:tabLst>
            </a:pPr>
            <a:r>
              <a:rPr sz="1050" dirty="0">
                <a:solidFill>
                  <a:srgbClr val="FFFFFF"/>
                </a:solidFill>
                <a:latin typeface="Segoe UI"/>
                <a:cs typeface="Segoe UI"/>
              </a:rPr>
              <a:t>Providing</a:t>
            </a:r>
            <a:r>
              <a:rPr sz="1050" spc="-45" dirty="0">
                <a:solidFill>
                  <a:srgbClr val="FFFFFF"/>
                </a:solidFill>
                <a:latin typeface="Segoe UI"/>
                <a:cs typeface="Segoe UI"/>
              </a:rPr>
              <a:t> </a:t>
            </a:r>
            <a:r>
              <a:rPr sz="1050" dirty="0">
                <a:solidFill>
                  <a:srgbClr val="FFFFFF"/>
                </a:solidFill>
                <a:latin typeface="Segoe UI"/>
                <a:cs typeface="Segoe UI"/>
              </a:rPr>
              <a:t>accurate</a:t>
            </a:r>
            <a:r>
              <a:rPr sz="1050" spc="-35" dirty="0">
                <a:solidFill>
                  <a:srgbClr val="FFFFFF"/>
                </a:solidFill>
                <a:latin typeface="Segoe UI"/>
                <a:cs typeface="Segoe UI"/>
              </a:rPr>
              <a:t> </a:t>
            </a:r>
            <a:r>
              <a:rPr sz="1050" dirty="0">
                <a:solidFill>
                  <a:srgbClr val="FFFFFF"/>
                </a:solidFill>
                <a:latin typeface="Segoe UI"/>
                <a:cs typeface="Segoe UI"/>
              </a:rPr>
              <a:t>translations</a:t>
            </a:r>
            <a:r>
              <a:rPr sz="1050" spc="-35" dirty="0">
                <a:solidFill>
                  <a:srgbClr val="FFFFFF"/>
                </a:solidFill>
                <a:latin typeface="Segoe UI"/>
                <a:cs typeface="Segoe UI"/>
              </a:rPr>
              <a:t> </a:t>
            </a:r>
            <a:r>
              <a:rPr sz="1050" dirty="0">
                <a:solidFill>
                  <a:srgbClr val="FFFFFF"/>
                </a:solidFill>
                <a:latin typeface="Segoe UI"/>
                <a:cs typeface="Segoe UI"/>
              </a:rPr>
              <a:t>between</a:t>
            </a:r>
            <a:r>
              <a:rPr sz="1050" spc="-20" dirty="0">
                <a:solidFill>
                  <a:srgbClr val="FFFFFF"/>
                </a:solidFill>
                <a:latin typeface="Segoe UI"/>
                <a:cs typeface="Segoe UI"/>
              </a:rPr>
              <a:t> </a:t>
            </a:r>
            <a:r>
              <a:rPr sz="1050" spc="-10" dirty="0">
                <a:solidFill>
                  <a:srgbClr val="FFFFFF"/>
                </a:solidFill>
                <a:latin typeface="Segoe UI"/>
                <a:cs typeface="Segoe UI"/>
              </a:rPr>
              <a:t>languages</a:t>
            </a:r>
            <a:endParaRPr sz="1050">
              <a:latin typeface="Segoe UI"/>
              <a:cs typeface="Segoe UI"/>
            </a:endParaRPr>
          </a:p>
          <a:p>
            <a:pPr marL="184785" indent="-172085">
              <a:lnSpc>
                <a:spcPct val="100000"/>
              </a:lnSpc>
              <a:spcBef>
                <a:spcPts val="250"/>
              </a:spcBef>
              <a:buSzPct val="90476"/>
              <a:buFont typeface="Wingdings"/>
              <a:buChar char=""/>
              <a:tabLst>
                <a:tab pos="184785" algn="l"/>
              </a:tabLst>
            </a:pPr>
            <a:r>
              <a:rPr sz="1050" dirty="0">
                <a:solidFill>
                  <a:srgbClr val="FFFFFF"/>
                </a:solidFill>
                <a:latin typeface="Segoe UI"/>
                <a:cs typeface="Segoe UI"/>
              </a:rPr>
              <a:t>Improving</a:t>
            </a:r>
            <a:r>
              <a:rPr sz="1050" spc="-50" dirty="0">
                <a:solidFill>
                  <a:srgbClr val="FFFFFF"/>
                </a:solidFill>
                <a:latin typeface="Segoe UI"/>
                <a:cs typeface="Segoe UI"/>
              </a:rPr>
              <a:t> </a:t>
            </a:r>
            <a:r>
              <a:rPr sz="1050" dirty="0">
                <a:solidFill>
                  <a:srgbClr val="FFFFFF"/>
                </a:solidFill>
                <a:latin typeface="Segoe UI"/>
                <a:cs typeface="Segoe UI"/>
              </a:rPr>
              <a:t>text</a:t>
            </a:r>
            <a:r>
              <a:rPr sz="1050" spc="-30" dirty="0">
                <a:solidFill>
                  <a:srgbClr val="FFFFFF"/>
                </a:solidFill>
                <a:latin typeface="Segoe UI"/>
                <a:cs typeface="Segoe UI"/>
              </a:rPr>
              <a:t> </a:t>
            </a:r>
            <a:r>
              <a:rPr sz="1050" dirty="0">
                <a:solidFill>
                  <a:srgbClr val="FFFFFF"/>
                </a:solidFill>
                <a:latin typeface="Segoe UI"/>
                <a:cs typeface="Segoe UI"/>
              </a:rPr>
              <a:t>summarization</a:t>
            </a:r>
            <a:r>
              <a:rPr sz="1050" spc="-35" dirty="0">
                <a:solidFill>
                  <a:srgbClr val="FFFFFF"/>
                </a:solidFill>
                <a:latin typeface="Segoe UI"/>
                <a:cs typeface="Segoe UI"/>
              </a:rPr>
              <a:t> </a:t>
            </a:r>
            <a:r>
              <a:rPr sz="1050" dirty="0">
                <a:solidFill>
                  <a:srgbClr val="FFFFFF"/>
                </a:solidFill>
                <a:latin typeface="Segoe UI"/>
                <a:cs typeface="Segoe UI"/>
              </a:rPr>
              <a:t>and</a:t>
            </a:r>
            <a:r>
              <a:rPr sz="1050" spc="-15" dirty="0">
                <a:solidFill>
                  <a:srgbClr val="FFFFFF"/>
                </a:solidFill>
                <a:latin typeface="Segoe UI"/>
                <a:cs typeface="Segoe UI"/>
              </a:rPr>
              <a:t> </a:t>
            </a:r>
            <a:r>
              <a:rPr sz="1050" dirty="0">
                <a:solidFill>
                  <a:srgbClr val="FFFFFF"/>
                </a:solidFill>
                <a:latin typeface="Segoe UI"/>
                <a:cs typeface="Segoe UI"/>
              </a:rPr>
              <a:t>content</a:t>
            </a:r>
            <a:r>
              <a:rPr sz="1050" spc="-35" dirty="0">
                <a:solidFill>
                  <a:srgbClr val="FFFFFF"/>
                </a:solidFill>
                <a:latin typeface="Segoe UI"/>
                <a:cs typeface="Segoe UI"/>
              </a:rPr>
              <a:t> </a:t>
            </a:r>
            <a:r>
              <a:rPr sz="1050" spc="-10" dirty="0">
                <a:solidFill>
                  <a:srgbClr val="FFFFFF"/>
                </a:solidFill>
                <a:latin typeface="Segoe UI"/>
                <a:cs typeface="Segoe UI"/>
              </a:rPr>
              <a:t>generation</a:t>
            </a:r>
            <a:endParaRPr sz="1050">
              <a:latin typeface="Segoe UI"/>
              <a:cs typeface="Segoe UI"/>
            </a:endParaRPr>
          </a:p>
          <a:p>
            <a:pPr marL="184785" indent="-172085">
              <a:lnSpc>
                <a:spcPct val="100000"/>
              </a:lnSpc>
              <a:spcBef>
                <a:spcPts val="250"/>
              </a:spcBef>
              <a:buSzPct val="90476"/>
              <a:buFont typeface="Wingdings"/>
              <a:buChar char=""/>
              <a:tabLst>
                <a:tab pos="184785" algn="l"/>
              </a:tabLst>
            </a:pPr>
            <a:r>
              <a:rPr sz="1050" dirty="0">
                <a:solidFill>
                  <a:srgbClr val="FFFFFF"/>
                </a:solidFill>
                <a:latin typeface="Segoe UI"/>
                <a:cs typeface="Segoe UI"/>
              </a:rPr>
              <a:t>Provides</a:t>
            </a:r>
            <a:r>
              <a:rPr sz="1050" spc="-30" dirty="0">
                <a:solidFill>
                  <a:srgbClr val="FFFFFF"/>
                </a:solidFill>
                <a:latin typeface="Segoe UI"/>
                <a:cs typeface="Segoe UI"/>
              </a:rPr>
              <a:t> </a:t>
            </a:r>
            <a:r>
              <a:rPr sz="1050" dirty="0">
                <a:solidFill>
                  <a:srgbClr val="FFFFFF"/>
                </a:solidFill>
                <a:latin typeface="Segoe UI"/>
                <a:cs typeface="Segoe UI"/>
              </a:rPr>
              <a:t>for</a:t>
            </a:r>
            <a:r>
              <a:rPr sz="1050" spc="-25" dirty="0">
                <a:solidFill>
                  <a:srgbClr val="FFFFFF"/>
                </a:solidFill>
                <a:latin typeface="Segoe UI"/>
                <a:cs typeface="Segoe UI"/>
              </a:rPr>
              <a:t> </a:t>
            </a:r>
            <a:r>
              <a:rPr sz="1050" spc="-10" dirty="0">
                <a:solidFill>
                  <a:srgbClr val="FFFFFF"/>
                </a:solidFill>
                <a:latin typeface="Segoe UI"/>
                <a:cs typeface="Segoe UI"/>
              </a:rPr>
              <a:t>multi-</a:t>
            </a:r>
            <a:r>
              <a:rPr sz="1050" dirty="0">
                <a:solidFill>
                  <a:srgbClr val="FFFFFF"/>
                </a:solidFill>
                <a:latin typeface="Segoe UI"/>
                <a:cs typeface="Segoe UI"/>
              </a:rPr>
              <a:t>modal</a:t>
            </a:r>
            <a:r>
              <a:rPr sz="1050" spc="-30" dirty="0">
                <a:solidFill>
                  <a:srgbClr val="FFFFFF"/>
                </a:solidFill>
                <a:latin typeface="Segoe UI"/>
                <a:cs typeface="Segoe UI"/>
              </a:rPr>
              <a:t> </a:t>
            </a:r>
            <a:r>
              <a:rPr sz="1050" dirty="0">
                <a:solidFill>
                  <a:srgbClr val="FFFFFF"/>
                </a:solidFill>
                <a:latin typeface="Segoe UI"/>
                <a:cs typeface="Segoe UI"/>
              </a:rPr>
              <a:t>interaction</a:t>
            </a:r>
            <a:r>
              <a:rPr sz="1050" spc="-25" dirty="0">
                <a:solidFill>
                  <a:srgbClr val="FFFFFF"/>
                </a:solidFill>
                <a:latin typeface="Segoe UI"/>
                <a:cs typeface="Segoe UI"/>
              </a:rPr>
              <a:t> </a:t>
            </a:r>
            <a:r>
              <a:rPr sz="1050" dirty="0">
                <a:solidFill>
                  <a:srgbClr val="FFFFFF"/>
                </a:solidFill>
                <a:latin typeface="Segoe UI"/>
                <a:cs typeface="Segoe UI"/>
              </a:rPr>
              <a:t>(text</a:t>
            </a:r>
            <a:r>
              <a:rPr sz="1050" spc="-15" dirty="0">
                <a:solidFill>
                  <a:srgbClr val="FFFFFF"/>
                </a:solidFill>
                <a:latin typeface="Segoe UI"/>
                <a:cs typeface="Segoe UI"/>
              </a:rPr>
              <a:t> </a:t>
            </a:r>
            <a:r>
              <a:rPr sz="1050" dirty="0">
                <a:solidFill>
                  <a:srgbClr val="FFFFFF"/>
                </a:solidFill>
                <a:latin typeface="Segoe UI"/>
                <a:cs typeface="Segoe UI"/>
              </a:rPr>
              <a:t>and</a:t>
            </a:r>
            <a:r>
              <a:rPr sz="1050" spc="-15" dirty="0">
                <a:solidFill>
                  <a:srgbClr val="FFFFFF"/>
                </a:solidFill>
                <a:latin typeface="Segoe UI"/>
                <a:cs typeface="Segoe UI"/>
              </a:rPr>
              <a:t> </a:t>
            </a:r>
            <a:r>
              <a:rPr sz="1050" spc="-10" dirty="0">
                <a:solidFill>
                  <a:srgbClr val="FFFFFF"/>
                </a:solidFill>
                <a:latin typeface="Segoe UI"/>
                <a:cs typeface="Segoe UI"/>
              </a:rPr>
              <a:t>images)</a:t>
            </a:r>
            <a:endParaRPr sz="1050">
              <a:latin typeface="Segoe UI"/>
              <a:cs typeface="Segoe UI"/>
            </a:endParaRPr>
          </a:p>
          <a:p>
            <a:pPr marL="184785" indent="-172085">
              <a:lnSpc>
                <a:spcPct val="100000"/>
              </a:lnSpc>
              <a:spcBef>
                <a:spcPts val="254"/>
              </a:spcBef>
              <a:buSzPct val="90476"/>
              <a:buFont typeface="Wingdings"/>
              <a:buChar char=""/>
              <a:tabLst>
                <a:tab pos="184785" algn="l"/>
              </a:tabLst>
            </a:pPr>
            <a:r>
              <a:rPr sz="1050" dirty="0">
                <a:solidFill>
                  <a:srgbClr val="FFFFFF"/>
                </a:solidFill>
                <a:latin typeface="Segoe UI"/>
                <a:cs typeface="Segoe UI"/>
              </a:rPr>
              <a:t>Substantial</a:t>
            </a:r>
            <a:r>
              <a:rPr sz="1050" spc="-50" dirty="0">
                <a:solidFill>
                  <a:srgbClr val="FFFFFF"/>
                </a:solidFill>
                <a:latin typeface="Segoe UI"/>
                <a:cs typeface="Segoe UI"/>
              </a:rPr>
              <a:t> </a:t>
            </a:r>
            <a:r>
              <a:rPr sz="1050" dirty="0">
                <a:solidFill>
                  <a:srgbClr val="FFFFFF"/>
                </a:solidFill>
                <a:latin typeface="Segoe UI"/>
                <a:cs typeface="Segoe UI"/>
              </a:rPr>
              <a:t>reduction</a:t>
            </a:r>
            <a:r>
              <a:rPr sz="1050" spc="-45" dirty="0">
                <a:solidFill>
                  <a:srgbClr val="FFFFFF"/>
                </a:solidFill>
                <a:latin typeface="Segoe UI"/>
                <a:cs typeface="Segoe UI"/>
              </a:rPr>
              <a:t> </a:t>
            </a:r>
            <a:r>
              <a:rPr sz="1050" dirty="0">
                <a:solidFill>
                  <a:srgbClr val="FFFFFF"/>
                </a:solidFill>
                <a:latin typeface="Segoe UI"/>
                <a:cs typeface="Segoe UI"/>
              </a:rPr>
              <a:t>in</a:t>
            </a:r>
            <a:r>
              <a:rPr sz="1050" spc="-20" dirty="0">
                <a:solidFill>
                  <a:srgbClr val="FFFFFF"/>
                </a:solidFill>
                <a:latin typeface="Segoe UI"/>
                <a:cs typeface="Segoe UI"/>
              </a:rPr>
              <a:t> </a:t>
            </a:r>
            <a:r>
              <a:rPr sz="1050" spc="-10" dirty="0">
                <a:solidFill>
                  <a:srgbClr val="FFFFFF"/>
                </a:solidFill>
                <a:latin typeface="Segoe UI"/>
                <a:cs typeface="Segoe UI"/>
              </a:rPr>
              <a:t>Hallucinations</a:t>
            </a:r>
            <a:endParaRPr sz="1050">
              <a:latin typeface="Segoe UI"/>
              <a:cs typeface="Segoe UI"/>
            </a:endParaRPr>
          </a:p>
          <a:p>
            <a:pPr marL="184785" indent="-172085">
              <a:lnSpc>
                <a:spcPct val="100000"/>
              </a:lnSpc>
              <a:spcBef>
                <a:spcPts val="250"/>
              </a:spcBef>
              <a:buSzPct val="90476"/>
              <a:buFont typeface="Wingdings"/>
              <a:buChar char=""/>
              <a:tabLst>
                <a:tab pos="184785" algn="l"/>
              </a:tabLst>
            </a:pPr>
            <a:r>
              <a:rPr sz="1050" dirty="0">
                <a:solidFill>
                  <a:srgbClr val="FFFFFF"/>
                </a:solidFill>
                <a:latin typeface="Segoe UI"/>
                <a:cs typeface="Segoe UI"/>
              </a:rPr>
              <a:t>Consistency</a:t>
            </a:r>
            <a:r>
              <a:rPr sz="1050" spc="-35" dirty="0">
                <a:solidFill>
                  <a:srgbClr val="FFFFFF"/>
                </a:solidFill>
                <a:latin typeface="Segoe UI"/>
                <a:cs typeface="Segoe UI"/>
              </a:rPr>
              <a:t> </a:t>
            </a:r>
            <a:r>
              <a:rPr sz="1050" dirty="0">
                <a:solidFill>
                  <a:srgbClr val="FFFFFF"/>
                </a:solidFill>
                <a:latin typeface="Segoe UI"/>
                <a:cs typeface="Segoe UI"/>
              </a:rPr>
              <a:t>between</a:t>
            </a:r>
            <a:r>
              <a:rPr sz="1050" spc="-35" dirty="0">
                <a:solidFill>
                  <a:srgbClr val="FFFFFF"/>
                </a:solidFill>
                <a:latin typeface="Segoe UI"/>
                <a:cs typeface="Segoe UI"/>
              </a:rPr>
              <a:t> </a:t>
            </a:r>
            <a:r>
              <a:rPr sz="1050" dirty="0">
                <a:solidFill>
                  <a:srgbClr val="FFFFFF"/>
                </a:solidFill>
                <a:latin typeface="Segoe UI"/>
                <a:cs typeface="Segoe UI"/>
              </a:rPr>
              <a:t>different</a:t>
            </a:r>
            <a:r>
              <a:rPr sz="1050" spc="-45" dirty="0">
                <a:solidFill>
                  <a:srgbClr val="FFFFFF"/>
                </a:solidFill>
                <a:latin typeface="Segoe UI"/>
                <a:cs typeface="Segoe UI"/>
              </a:rPr>
              <a:t> </a:t>
            </a:r>
            <a:r>
              <a:rPr sz="1050" dirty="0">
                <a:solidFill>
                  <a:srgbClr val="FFFFFF"/>
                </a:solidFill>
                <a:latin typeface="Segoe UI"/>
                <a:cs typeface="Segoe UI"/>
              </a:rPr>
              <a:t>runs</a:t>
            </a:r>
            <a:r>
              <a:rPr sz="1050" spc="-30" dirty="0">
                <a:solidFill>
                  <a:srgbClr val="FFFFFF"/>
                </a:solidFill>
                <a:latin typeface="Segoe UI"/>
                <a:cs typeface="Segoe UI"/>
              </a:rPr>
              <a:t> </a:t>
            </a:r>
            <a:r>
              <a:rPr sz="1050" dirty="0">
                <a:solidFill>
                  <a:srgbClr val="FFFFFF"/>
                </a:solidFill>
                <a:latin typeface="Segoe UI"/>
                <a:cs typeface="Segoe UI"/>
              </a:rPr>
              <a:t>is</a:t>
            </a:r>
            <a:r>
              <a:rPr sz="1050" spc="-5" dirty="0">
                <a:solidFill>
                  <a:srgbClr val="FFFFFF"/>
                </a:solidFill>
                <a:latin typeface="Segoe UI"/>
                <a:cs typeface="Segoe UI"/>
              </a:rPr>
              <a:t> </a:t>
            </a:r>
            <a:r>
              <a:rPr sz="1050" spc="-20" dirty="0">
                <a:solidFill>
                  <a:srgbClr val="FFFFFF"/>
                </a:solidFill>
                <a:latin typeface="Segoe UI"/>
                <a:cs typeface="Segoe UI"/>
              </a:rPr>
              <a:t>high</a:t>
            </a:r>
            <a:endParaRPr sz="1050">
              <a:latin typeface="Segoe UI"/>
              <a:cs typeface="Segoe UI"/>
            </a:endParaRPr>
          </a:p>
        </p:txBody>
      </p:sp>
      <p:grpSp>
        <p:nvGrpSpPr>
          <p:cNvPr id="17" name="object 17">
            <a:extLst>
              <a:ext uri="{FF2B5EF4-FFF2-40B4-BE49-F238E27FC236}">
                <a16:creationId xmlns:a16="http://schemas.microsoft.com/office/drawing/2014/main" id="{E7B86CF1-E537-A9A1-D2C3-E27AB69845C5}"/>
              </a:ext>
            </a:extLst>
          </p:cNvPr>
          <p:cNvGrpSpPr/>
          <p:nvPr/>
        </p:nvGrpSpPr>
        <p:grpSpPr>
          <a:xfrm>
            <a:off x="4869179" y="5146547"/>
            <a:ext cx="556260" cy="512445"/>
            <a:chOff x="4869179" y="5146547"/>
            <a:chExt cx="556260" cy="512445"/>
          </a:xfrm>
        </p:grpSpPr>
        <p:sp>
          <p:nvSpPr>
            <p:cNvPr id="18" name="object 18">
              <a:extLst>
                <a:ext uri="{FF2B5EF4-FFF2-40B4-BE49-F238E27FC236}">
                  <a16:creationId xmlns:a16="http://schemas.microsoft.com/office/drawing/2014/main" id="{DE2F4A89-E99A-BEC4-2171-59EA274F22BE}"/>
                </a:ext>
              </a:extLst>
            </p:cNvPr>
            <p:cNvSpPr/>
            <p:nvPr/>
          </p:nvSpPr>
          <p:spPr>
            <a:xfrm>
              <a:off x="4869180" y="5146547"/>
              <a:ext cx="556260" cy="512445"/>
            </a:xfrm>
            <a:custGeom>
              <a:avLst/>
              <a:gdLst/>
              <a:ahLst/>
              <a:cxnLst/>
              <a:rect l="l" t="t" r="r" b="b"/>
              <a:pathLst>
                <a:path w="556260" h="512445">
                  <a:moveTo>
                    <a:pt x="213360" y="163068"/>
                  </a:moveTo>
                  <a:lnTo>
                    <a:pt x="170167" y="188772"/>
                  </a:lnTo>
                  <a:lnTo>
                    <a:pt x="136944" y="225107"/>
                  </a:lnTo>
                  <a:lnTo>
                    <a:pt x="115608" y="269557"/>
                  </a:lnTo>
                  <a:lnTo>
                    <a:pt x="108077" y="319532"/>
                  </a:lnTo>
                  <a:lnTo>
                    <a:pt x="108432" y="332219"/>
                  </a:lnTo>
                  <a:lnTo>
                    <a:pt x="109626" y="344639"/>
                  </a:lnTo>
                  <a:lnTo>
                    <a:pt x="111823" y="356882"/>
                  </a:lnTo>
                  <a:lnTo>
                    <a:pt x="115189" y="369062"/>
                  </a:lnTo>
                  <a:lnTo>
                    <a:pt x="116078" y="374396"/>
                  </a:lnTo>
                  <a:lnTo>
                    <a:pt x="58039" y="408686"/>
                  </a:lnTo>
                  <a:lnTo>
                    <a:pt x="36576" y="371729"/>
                  </a:lnTo>
                  <a:lnTo>
                    <a:pt x="35687" y="369062"/>
                  </a:lnTo>
                  <a:lnTo>
                    <a:pt x="31242" y="369062"/>
                  </a:lnTo>
                  <a:lnTo>
                    <a:pt x="28575" y="369951"/>
                  </a:lnTo>
                  <a:lnTo>
                    <a:pt x="27686" y="372618"/>
                  </a:lnTo>
                  <a:lnTo>
                    <a:pt x="0" y="475183"/>
                  </a:lnTo>
                  <a:lnTo>
                    <a:pt x="0" y="478777"/>
                  </a:lnTo>
                  <a:lnTo>
                    <a:pt x="1778" y="482384"/>
                  </a:lnTo>
                  <a:lnTo>
                    <a:pt x="2667" y="483285"/>
                  </a:lnTo>
                  <a:lnTo>
                    <a:pt x="4445" y="483285"/>
                  </a:lnTo>
                  <a:lnTo>
                    <a:pt x="107188" y="511162"/>
                  </a:lnTo>
                  <a:lnTo>
                    <a:pt x="109855" y="512064"/>
                  </a:lnTo>
                  <a:lnTo>
                    <a:pt x="111633" y="510260"/>
                  </a:lnTo>
                  <a:lnTo>
                    <a:pt x="111633" y="509371"/>
                  </a:lnTo>
                  <a:lnTo>
                    <a:pt x="112522" y="508469"/>
                  </a:lnTo>
                  <a:lnTo>
                    <a:pt x="113411" y="506666"/>
                  </a:lnTo>
                  <a:lnTo>
                    <a:pt x="112522" y="503974"/>
                  </a:lnTo>
                  <a:lnTo>
                    <a:pt x="91948" y="467995"/>
                  </a:lnTo>
                  <a:lnTo>
                    <a:pt x="124079" y="449097"/>
                  </a:lnTo>
                  <a:lnTo>
                    <a:pt x="146431" y="435610"/>
                  </a:lnTo>
                  <a:lnTo>
                    <a:pt x="167894" y="423037"/>
                  </a:lnTo>
                  <a:lnTo>
                    <a:pt x="156756" y="408686"/>
                  </a:lnTo>
                  <a:lnTo>
                    <a:pt x="150901" y="401154"/>
                  </a:lnTo>
                  <a:lnTo>
                    <a:pt x="137934" y="376339"/>
                  </a:lnTo>
                  <a:lnTo>
                    <a:pt x="129654" y="348996"/>
                  </a:lnTo>
                  <a:lnTo>
                    <a:pt x="126746" y="319532"/>
                  </a:lnTo>
                  <a:lnTo>
                    <a:pt x="133108" y="276199"/>
                  </a:lnTo>
                  <a:lnTo>
                    <a:pt x="150952" y="237731"/>
                  </a:lnTo>
                  <a:lnTo>
                    <a:pt x="178333" y="206006"/>
                  </a:lnTo>
                  <a:lnTo>
                    <a:pt x="213360" y="182880"/>
                  </a:lnTo>
                  <a:lnTo>
                    <a:pt x="213360" y="163068"/>
                  </a:lnTo>
                  <a:close/>
                </a:path>
                <a:path w="556260" h="512445">
                  <a:moveTo>
                    <a:pt x="448056" y="320167"/>
                  </a:moveTo>
                  <a:lnTo>
                    <a:pt x="441833" y="274447"/>
                  </a:lnTo>
                  <a:lnTo>
                    <a:pt x="424167" y="233184"/>
                  </a:lnTo>
                  <a:lnTo>
                    <a:pt x="396506" y="198297"/>
                  </a:lnTo>
                  <a:lnTo>
                    <a:pt x="360337" y="171665"/>
                  </a:lnTo>
                  <a:lnTo>
                    <a:pt x="317119" y="155194"/>
                  </a:lnTo>
                  <a:lnTo>
                    <a:pt x="312547" y="154305"/>
                  </a:lnTo>
                  <a:lnTo>
                    <a:pt x="312547" y="86995"/>
                  </a:lnTo>
                  <a:lnTo>
                    <a:pt x="356489" y="86995"/>
                  </a:lnTo>
                  <a:lnTo>
                    <a:pt x="357505" y="84328"/>
                  </a:lnTo>
                  <a:lnTo>
                    <a:pt x="358394" y="83439"/>
                  </a:lnTo>
                  <a:lnTo>
                    <a:pt x="358394" y="82562"/>
                  </a:lnTo>
                  <a:lnTo>
                    <a:pt x="359283" y="79883"/>
                  </a:lnTo>
                  <a:lnTo>
                    <a:pt x="356489" y="77978"/>
                  </a:lnTo>
                  <a:lnTo>
                    <a:pt x="281178" y="2667"/>
                  </a:lnTo>
                  <a:lnTo>
                    <a:pt x="279400" y="0"/>
                  </a:lnTo>
                  <a:lnTo>
                    <a:pt x="274955" y="0"/>
                  </a:lnTo>
                  <a:lnTo>
                    <a:pt x="272161" y="2667"/>
                  </a:lnTo>
                  <a:lnTo>
                    <a:pt x="196850" y="77978"/>
                  </a:lnTo>
                  <a:lnTo>
                    <a:pt x="195072" y="79883"/>
                  </a:lnTo>
                  <a:lnTo>
                    <a:pt x="195072" y="82562"/>
                  </a:lnTo>
                  <a:lnTo>
                    <a:pt x="195961" y="83439"/>
                  </a:lnTo>
                  <a:lnTo>
                    <a:pt x="195961" y="84328"/>
                  </a:lnTo>
                  <a:lnTo>
                    <a:pt x="196850" y="86995"/>
                  </a:lnTo>
                  <a:lnTo>
                    <a:pt x="243459" y="86995"/>
                  </a:lnTo>
                  <a:lnTo>
                    <a:pt x="243459" y="173990"/>
                  </a:lnTo>
                  <a:lnTo>
                    <a:pt x="251701" y="172173"/>
                  </a:lnTo>
                  <a:lnTo>
                    <a:pt x="260197" y="170776"/>
                  </a:lnTo>
                  <a:lnTo>
                    <a:pt x="268871" y="169875"/>
                  </a:lnTo>
                  <a:lnTo>
                    <a:pt x="277622" y="169545"/>
                  </a:lnTo>
                  <a:lnTo>
                    <a:pt x="325335" y="177304"/>
                  </a:lnTo>
                  <a:lnTo>
                    <a:pt x="366725" y="198831"/>
                  </a:lnTo>
                  <a:lnTo>
                    <a:pt x="399326" y="231546"/>
                  </a:lnTo>
                  <a:lnTo>
                    <a:pt x="420700" y="272859"/>
                  </a:lnTo>
                  <a:lnTo>
                    <a:pt x="428371" y="320167"/>
                  </a:lnTo>
                  <a:lnTo>
                    <a:pt x="428371" y="334518"/>
                  </a:lnTo>
                  <a:lnTo>
                    <a:pt x="446278" y="344424"/>
                  </a:lnTo>
                  <a:lnTo>
                    <a:pt x="447255" y="334518"/>
                  </a:lnTo>
                  <a:lnTo>
                    <a:pt x="448056" y="327406"/>
                  </a:lnTo>
                  <a:lnTo>
                    <a:pt x="448056" y="320167"/>
                  </a:lnTo>
                  <a:close/>
                </a:path>
                <a:path w="556260" h="512445">
                  <a:moveTo>
                    <a:pt x="556260" y="476224"/>
                  </a:moveTo>
                  <a:lnTo>
                    <a:pt x="544576" y="433197"/>
                  </a:lnTo>
                  <a:lnTo>
                    <a:pt x="537794" y="408178"/>
                  </a:lnTo>
                  <a:lnTo>
                    <a:pt x="528320" y="373253"/>
                  </a:lnTo>
                  <a:lnTo>
                    <a:pt x="527431" y="370459"/>
                  </a:lnTo>
                  <a:lnTo>
                    <a:pt x="525653" y="369570"/>
                  </a:lnTo>
                  <a:lnTo>
                    <a:pt x="520319" y="369570"/>
                  </a:lnTo>
                  <a:lnTo>
                    <a:pt x="519303" y="372237"/>
                  </a:lnTo>
                  <a:lnTo>
                    <a:pt x="498602" y="408178"/>
                  </a:lnTo>
                  <a:lnTo>
                    <a:pt x="422148" y="364236"/>
                  </a:lnTo>
                  <a:lnTo>
                    <a:pt x="401142" y="406476"/>
                  </a:lnTo>
                  <a:lnTo>
                    <a:pt x="368261" y="439953"/>
                  </a:lnTo>
                  <a:lnTo>
                    <a:pt x="326097" y="462013"/>
                  </a:lnTo>
                  <a:lnTo>
                    <a:pt x="277241" y="469950"/>
                  </a:lnTo>
                  <a:lnTo>
                    <a:pt x="254000" y="468147"/>
                  </a:lnTo>
                  <a:lnTo>
                    <a:pt x="231787" y="462902"/>
                  </a:lnTo>
                  <a:lnTo>
                    <a:pt x="210921" y="454456"/>
                  </a:lnTo>
                  <a:lnTo>
                    <a:pt x="191770" y="443077"/>
                  </a:lnTo>
                  <a:lnTo>
                    <a:pt x="173736" y="453834"/>
                  </a:lnTo>
                  <a:lnTo>
                    <a:pt x="197116" y="468744"/>
                  </a:lnTo>
                  <a:lnTo>
                    <a:pt x="222440" y="479704"/>
                  </a:lnTo>
                  <a:lnTo>
                    <a:pt x="249275" y="486473"/>
                  </a:lnTo>
                  <a:lnTo>
                    <a:pt x="277241" y="488772"/>
                  </a:lnTo>
                  <a:lnTo>
                    <a:pt x="311721" y="485444"/>
                  </a:lnTo>
                  <a:lnTo>
                    <a:pt x="344322" y="475551"/>
                  </a:lnTo>
                  <a:lnTo>
                    <a:pt x="354596" y="469950"/>
                  </a:lnTo>
                  <a:lnTo>
                    <a:pt x="374205" y="459270"/>
                  </a:lnTo>
                  <a:lnTo>
                    <a:pt x="400558" y="436753"/>
                  </a:lnTo>
                  <a:lnTo>
                    <a:pt x="404114" y="433197"/>
                  </a:lnTo>
                  <a:lnTo>
                    <a:pt x="464439" y="467271"/>
                  </a:lnTo>
                  <a:lnTo>
                    <a:pt x="442849" y="503999"/>
                  </a:lnTo>
                  <a:lnTo>
                    <a:pt x="441071" y="506691"/>
                  </a:lnTo>
                  <a:lnTo>
                    <a:pt x="442849" y="509371"/>
                  </a:lnTo>
                  <a:lnTo>
                    <a:pt x="445516" y="512064"/>
                  </a:lnTo>
                  <a:lnTo>
                    <a:pt x="448310" y="511162"/>
                  </a:lnTo>
                  <a:lnTo>
                    <a:pt x="550799" y="483400"/>
                  </a:lnTo>
                  <a:lnTo>
                    <a:pt x="552704" y="483400"/>
                  </a:lnTo>
                  <a:lnTo>
                    <a:pt x="554482" y="482498"/>
                  </a:lnTo>
                  <a:lnTo>
                    <a:pt x="556260" y="478917"/>
                  </a:lnTo>
                  <a:lnTo>
                    <a:pt x="556260" y="476224"/>
                  </a:lnTo>
                  <a:close/>
                </a:path>
              </a:pathLst>
            </a:custGeom>
            <a:solidFill>
              <a:srgbClr val="4FE3FF"/>
            </a:solidFill>
          </p:spPr>
          <p:txBody>
            <a:bodyPr wrap="square" lIns="0" tIns="0" rIns="0" bIns="0" rtlCol="0"/>
            <a:lstStyle/>
            <a:p>
              <a:endParaRPr/>
            </a:p>
          </p:txBody>
        </p:sp>
        <p:pic>
          <p:nvPicPr>
            <p:cNvPr id="19" name="object 19">
              <a:extLst>
                <a:ext uri="{FF2B5EF4-FFF2-40B4-BE49-F238E27FC236}">
                  <a16:creationId xmlns:a16="http://schemas.microsoft.com/office/drawing/2014/main" id="{FCC82FE9-1514-CBEC-55C3-890001C118A7}"/>
                </a:ext>
              </a:extLst>
            </p:cNvPr>
            <p:cNvPicPr/>
            <p:nvPr/>
          </p:nvPicPr>
          <p:blipFill>
            <a:blip r:embed="rId5" cstate="print"/>
            <a:stretch>
              <a:fillRect/>
            </a:stretch>
          </p:blipFill>
          <p:spPr>
            <a:xfrm>
              <a:off x="5090159" y="5411723"/>
              <a:ext cx="112775" cy="111251"/>
            </a:xfrm>
            <a:prstGeom prst="rect">
              <a:avLst/>
            </a:prstGeom>
          </p:spPr>
        </p:pic>
      </p:grpSp>
      <p:pic>
        <p:nvPicPr>
          <p:cNvPr id="20" name="object 20">
            <a:extLst>
              <a:ext uri="{FF2B5EF4-FFF2-40B4-BE49-F238E27FC236}">
                <a16:creationId xmlns:a16="http://schemas.microsoft.com/office/drawing/2014/main" id="{7F0BCBA8-6734-7E09-0B70-B293D2CC7122}"/>
              </a:ext>
            </a:extLst>
          </p:cNvPr>
          <p:cNvPicPr/>
          <p:nvPr/>
        </p:nvPicPr>
        <p:blipFill>
          <a:blip r:embed="rId6" cstate="print"/>
          <a:stretch>
            <a:fillRect/>
          </a:stretch>
        </p:blipFill>
        <p:spPr>
          <a:xfrm>
            <a:off x="618947" y="544448"/>
            <a:ext cx="2687497" cy="267080"/>
          </a:xfrm>
          <a:prstGeom prst="rect">
            <a:avLst/>
          </a:prstGeom>
        </p:spPr>
      </p:pic>
      <p:sp>
        <p:nvSpPr>
          <p:cNvPr id="21" name="object 21">
            <a:extLst>
              <a:ext uri="{FF2B5EF4-FFF2-40B4-BE49-F238E27FC236}">
                <a16:creationId xmlns:a16="http://schemas.microsoft.com/office/drawing/2014/main" id="{1FF53721-04E0-4ECD-F141-45401B7ACAFC}"/>
              </a:ext>
            </a:extLst>
          </p:cNvPr>
          <p:cNvSpPr txBox="1">
            <a:spLocks noGrp="1"/>
          </p:cNvSpPr>
          <p:nvPr>
            <p:ph type="title"/>
          </p:nvPr>
        </p:nvSpPr>
        <p:spPr>
          <a:xfrm>
            <a:off x="949858" y="1089147"/>
            <a:ext cx="3039745" cy="1532890"/>
          </a:xfrm>
          <a:prstGeom prst="rect">
            <a:avLst/>
          </a:prstGeom>
        </p:spPr>
        <p:txBody>
          <a:bodyPr vert="horz" wrap="square" lIns="0" tIns="114300" rIns="0" bIns="0" rtlCol="0">
            <a:spAutoFit/>
          </a:bodyPr>
          <a:lstStyle/>
          <a:p>
            <a:pPr marL="934719">
              <a:lnSpc>
                <a:spcPct val="100000"/>
              </a:lnSpc>
              <a:spcBef>
                <a:spcPts val="900"/>
              </a:spcBef>
            </a:pPr>
            <a:r>
              <a:rPr spc="-70" dirty="0">
                <a:solidFill>
                  <a:srgbClr val="E6E6E6"/>
                </a:solidFill>
              </a:rPr>
              <a:t>GPT-</a:t>
            </a:r>
            <a:r>
              <a:rPr spc="-50" dirty="0">
                <a:solidFill>
                  <a:srgbClr val="E6E6E6"/>
                </a:solidFill>
              </a:rPr>
              <a:t>3</a:t>
            </a:r>
            <a:r>
              <a:rPr lang="en-US" spc="-50" dirty="0">
                <a:solidFill>
                  <a:srgbClr val="E6E6E6"/>
                </a:solidFill>
              </a:rPr>
              <a:t>.5</a:t>
            </a:r>
            <a:endParaRPr spc="-50" dirty="0">
              <a:solidFill>
                <a:srgbClr val="E6E6E6"/>
              </a:solidFill>
            </a:endParaRPr>
          </a:p>
          <a:p>
            <a:pPr marL="12700" marR="5080" indent="635" algn="ctr">
              <a:lnSpc>
                <a:spcPct val="100899"/>
              </a:lnSpc>
              <a:spcBef>
                <a:spcPts val="390"/>
              </a:spcBef>
            </a:pPr>
            <a:r>
              <a:rPr sz="1750" b="0" dirty="0">
                <a:latin typeface="Segoe UI"/>
                <a:cs typeface="Segoe UI"/>
              </a:rPr>
              <a:t>Large,</a:t>
            </a:r>
            <a:r>
              <a:rPr sz="1750" b="0" spc="-10" dirty="0">
                <a:latin typeface="Segoe UI"/>
                <a:cs typeface="Segoe UI"/>
              </a:rPr>
              <a:t> </a:t>
            </a:r>
            <a:r>
              <a:rPr sz="1750" b="0" dirty="0">
                <a:latin typeface="Segoe UI"/>
                <a:cs typeface="Segoe UI"/>
              </a:rPr>
              <a:t>pretrained </a:t>
            </a:r>
            <a:r>
              <a:rPr sz="1750" b="0" spc="-10" dirty="0">
                <a:latin typeface="Segoe UI"/>
                <a:cs typeface="Segoe UI"/>
              </a:rPr>
              <a:t>Language </a:t>
            </a:r>
            <a:r>
              <a:rPr sz="1750" b="0" dirty="0">
                <a:latin typeface="Segoe UI"/>
                <a:cs typeface="Segoe UI"/>
              </a:rPr>
              <a:t>Models</a:t>
            </a:r>
            <a:r>
              <a:rPr sz="1750" b="0" spc="20" dirty="0">
                <a:latin typeface="Segoe UI"/>
                <a:cs typeface="Segoe UI"/>
              </a:rPr>
              <a:t> </a:t>
            </a:r>
            <a:r>
              <a:rPr sz="1750" b="0" dirty="0">
                <a:latin typeface="Segoe UI"/>
                <a:cs typeface="Segoe UI"/>
              </a:rPr>
              <a:t>that</a:t>
            </a:r>
            <a:r>
              <a:rPr sz="1750" b="0" spc="30" dirty="0">
                <a:latin typeface="Segoe UI"/>
                <a:cs typeface="Segoe UI"/>
              </a:rPr>
              <a:t> </a:t>
            </a:r>
            <a:r>
              <a:rPr sz="1750" b="0" dirty="0">
                <a:latin typeface="Segoe UI"/>
                <a:cs typeface="Segoe UI"/>
              </a:rPr>
              <a:t>use</a:t>
            </a:r>
            <a:r>
              <a:rPr sz="1750" b="0" spc="30" dirty="0">
                <a:latin typeface="Segoe UI"/>
                <a:cs typeface="Segoe UI"/>
              </a:rPr>
              <a:t> </a:t>
            </a:r>
            <a:r>
              <a:rPr sz="1750" b="0" dirty="0">
                <a:latin typeface="Segoe UI"/>
                <a:cs typeface="Segoe UI"/>
              </a:rPr>
              <a:t>deep</a:t>
            </a:r>
            <a:r>
              <a:rPr sz="1750" b="0" spc="20" dirty="0">
                <a:latin typeface="Segoe UI"/>
                <a:cs typeface="Segoe UI"/>
              </a:rPr>
              <a:t> </a:t>
            </a:r>
            <a:r>
              <a:rPr sz="1750" b="0" spc="-10" dirty="0">
                <a:latin typeface="Segoe UI"/>
                <a:cs typeface="Segoe UI"/>
              </a:rPr>
              <a:t>learning </a:t>
            </a:r>
            <a:r>
              <a:rPr sz="1750" b="0" dirty="0">
                <a:latin typeface="Segoe UI"/>
                <a:cs typeface="Segoe UI"/>
              </a:rPr>
              <a:t>to</a:t>
            </a:r>
            <a:r>
              <a:rPr sz="1750" b="0" spc="25" dirty="0">
                <a:latin typeface="Segoe UI"/>
                <a:cs typeface="Segoe UI"/>
              </a:rPr>
              <a:t> </a:t>
            </a:r>
            <a:r>
              <a:rPr sz="1750" b="0" dirty="0">
                <a:latin typeface="Segoe UI"/>
                <a:cs typeface="Segoe UI"/>
              </a:rPr>
              <a:t>generate</a:t>
            </a:r>
            <a:r>
              <a:rPr sz="1750" b="0" spc="25" dirty="0">
                <a:latin typeface="Segoe UI"/>
                <a:cs typeface="Segoe UI"/>
              </a:rPr>
              <a:t> </a:t>
            </a:r>
            <a:r>
              <a:rPr sz="1750" b="0" spc="-10" dirty="0">
                <a:latin typeface="Segoe UI"/>
                <a:cs typeface="Segoe UI"/>
              </a:rPr>
              <a:t>content</a:t>
            </a:r>
            <a:endParaRPr sz="1750" dirty="0">
              <a:latin typeface="Segoe UI"/>
              <a:cs typeface="Segoe UI"/>
            </a:endParaRPr>
          </a:p>
        </p:txBody>
      </p:sp>
      <p:sp>
        <p:nvSpPr>
          <p:cNvPr id="22" name="object 22">
            <a:extLst>
              <a:ext uri="{FF2B5EF4-FFF2-40B4-BE49-F238E27FC236}">
                <a16:creationId xmlns:a16="http://schemas.microsoft.com/office/drawing/2014/main" id="{016C0DDF-A54C-D8C9-A7B4-93AA4D2E2D10}"/>
              </a:ext>
            </a:extLst>
          </p:cNvPr>
          <p:cNvSpPr txBox="1"/>
          <p:nvPr/>
        </p:nvSpPr>
        <p:spPr>
          <a:xfrm>
            <a:off x="1066901" y="3071495"/>
            <a:ext cx="3126740" cy="3115310"/>
          </a:xfrm>
          <a:prstGeom prst="rect">
            <a:avLst/>
          </a:prstGeom>
        </p:spPr>
        <p:txBody>
          <a:bodyPr vert="horz" wrap="square" lIns="0" tIns="71755" rIns="0" bIns="0" rtlCol="0">
            <a:spAutoFit/>
          </a:bodyPr>
          <a:lstStyle/>
          <a:p>
            <a:pPr marL="12700">
              <a:lnSpc>
                <a:spcPct val="100000"/>
              </a:lnSpc>
              <a:spcBef>
                <a:spcPts val="565"/>
              </a:spcBef>
            </a:pPr>
            <a:r>
              <a:rPr sz="3600" b="1" spc="-45" dirty="0">
                <a:solidFill>
                  <a:srgbClr val="E6E6E6"/>
                </a:solidFill>
                <a:latin typeface="Segoe UI Semibold"/>
                <a:cs typeface="Segoe UI Semibold"/>
              </a:rPr>
              <a:t>ChatGPT</a:t>
            </a:r>
            <a:r>
              <a:rPr sz="3600" b="1" spc="-195" dirty="0">
                <a:solidFill>
                  <a:srgbClr val="E6E6E6"/>
                </a:solidFill>
                <a:latin typeface="Segoe UI Semibold"/>
                <a:cs typeface="Segoe UI Semibold"/>
              </a:rPr>
              <a:t> </a:t>
            </a:r>
            <a:endParaRPr sz="2400" dirty="0">
              <a:latin typeface="Segoe UI Semibold"/>
              <a:cs typeface="Segoe UI Semibold"/>
            </a:endParaRPr>
          </a:p>
          <a:p>
            <a:pPr marL="50165" marR="261620" indent="-635" algn="ctr">
              <a:lnSpc>
                <a:spcPct val="100000"/>
              </a:lnSpc>
              <a:spcBef>
                <a:spcPts val="229"/>
              </a:spcBef>
            </a:pPr>
            <a:r>
              <a:rPr sz="1800" dirty="0">
                <a:solidFill>
                  <a:srgbClr val="FFFFFF"/>
                </a:solidFill>
                <a:latin typeface="Segoe UI"/>
                <a:cs typeface="Segoe UI"/>
              </a:rPr>
              <a:t>Customize</a:t>
            </a:r>
            <a:r>
              <a:rPr sz="1800" spc="-80" dirty="0">
                <a:solidFill>
                  <a:srgbClr val="FFFFFF"/>
                </a:solidFill>
                <a:latin typeface="Segoe UI"/>
                <a:cs typeface="Segoe UI"/>
              </a:rPr>
              <a:t> </a:t>
            </a:r>
            <a:r>
              <a:rPr sz="1800" dirty="0">
                <a:solidFill>
                  <a:srgbClr val="FFFFFF"/>
                </a:solidFill>
                <a:latin typeface="Segoe UI"/>
                <a:cs typeface="Segoe UI"/>
              </a:rPr>
              <a:t>generation</a:t>
            </a:r>
            <a:r>
              <a:rPr sz="1800" spc="-65" dirty="0">
                <a:solidFill>
                  <a:srgbClr val="FFFFFF"/>
                </a:solidFill>
                <a:latin typeface="Segoe UI"/>
                <a:cs typeface="Segoe UI"/>
              </a:rPr>
              <a:t> </a:t>
            </a:r>
            <a:r>
              <a:rPr sz="1800" spc="-25" dirty="0">
                <a:solidFill>
                  <a:srgbClr val="FFFFFF"/>
                </a:solidFill>
                <a:latin typeface="Segoe UI"/>
                <a:cs typeface="Segoe UI"/>
              </a:rPr>
              <a:t>by </a:t>
            </a:r>
            <a:r>
              <a:rPr sz="1800" dirty="0">
                <a:solidFill>
                  <a:srgbClr val="FFFFFF"/>
                </a:solidFill>
                <a:latin typeface="Segoe UI"/>
                <a:cs typeface="Segoe UI"/>
              </a:rPr>
              <a:t>adding</a:t>
            </a:r>
            <a:r>
              <a:rPr sz="1800" spc="-20" dirty="0">
                <a:solidFill>
                  <a:srgbClr val="FFFFFF"/>
                </a:solidFill>
                <a:latin typeface="Segoe UI"/>
                <a:cs typeface="Segoe UI"/>
              </a:rPr>
              <a:t> </a:t>
            </a:r>
            <a:r>
              <a:rPr sz="1800" dirty="0">
                <a:solidFill>
                  <a:srgbClr val="FFFFFF"/>
                </a:solidFill>
                <a:latin typeface="Segoe UI"/>
                <a:cs typeface="Segoe UI"/>
              </a:rPr>
              <a:t>your</a:t>
            </a:r>
            <a:r>
              <a:rPr sz="1800" spc="-30" dirty="0">
                <a:solidFill>
                  <a:srgbClr val="FFFFFF"/>
                </a:solidFill>
                <a:latin typeface="Segoe UI"/>
                <a:cs typeface="Segoe UI"/>
              </a:rPr>
              <a:t> </a:t>
            </a:r>
            <a:r>
              <a:rPr sz="1800" dirty="0">
                <a:solidFill>
                  <a:srgbClr val="FFFFFF"/>
                </a:solidFill>
                <a:latin typeface="Segoe UI"/>
                <a:cs typeface="Segoe UI"/>
              </a:rPr>
              <a:t>data</a:t>
            </a:r>
            <a:r>
              <a:rPr sz="1800" spc="-20" dirty="0">
                <a:solidFill>
                  <a:srgbClr val="FFFFFF"/>
                </a:solidFill>
                <a:latin typeface="Segoe UI"/>
                <a:cs typeface="Segoe UI"/>
              </a:rPr>
              <a:t> </a:t>
            </a:r>
            <a:r>
              <a:rPr sz="1800" dirty="0">
                <a:solidFill>
                  <a:srgbClr val="FFFFFF"/>
                </a:solidFill>
                <a:latin typeface="Segoe UI"/>
                <a:cs typeface="Segoe UI"/>
              </a:rPr>
              <a:t>as</a:t>
            </a:r>
            <a:r>
              <a:rPr sz="1800" spc="-30" dirty="0">
                <a:solidFill>
                  <a:srgbClr val="FFFFFF"/>
                </a:solidFill>
                <a:latin typeface="Segoe UI"/>
                <a:cs typeface="Segoe UI"/>
              </a:rPr>
              <a:t> </a:t>
            </a:r>
            <a:r>
              <a:rPr sz="1800" spc="-10" dirty="0">
                <a:solidFill>
                  <a:srgbClr val="FFFFFF"/>
                </a:solidFill>
                <a:latin typeface="Segoe UI"/>
                <a:cs typeface="Segoe UI"/>
              </a:rPr>
              <a:t>context </a:t>
            </a:r>
            <a:r>
              <a:rPr sz="1800" dirty="0">
                <a:solidFill>
                  <a:srgbClr val="FFFFFF"/>
                </a:solidFill>
                <a:latin typeface="Segoe UI"/>
                <a:cs typeface="Segoe UI"/>
              </a:rPr>
              <a:t>to</a:t>
            </a:r>
            <a:r>
              <a:rPr sz="1800" spc="-25" dirty="0">
                <a:solidFill>
                  <a:srgbClr val="FFFFFF"/>
                </a:solidFill>
                <a:latin typeface="Segoe UI"/>
                <a:cs typeface="Segoe UI"/>
              </a:rPr>
              <a:t> </a:t>
            </a:r>
            <a:r>
              <a:rPr sz="1800" dirty="0">
                <a:solidFill>
                  <a:srgbClr val="FFFFFF"/>
                </a:solidFill>
                <a:latin typeface="Segoe UI"/>
                <a:cs typeface="Segoe UI"/>
              </a:rPr>
              <a:t>the</a:t>
            </a:r>
            <a:r>
              <a:rPr sz="1800" spc="-30" dirty="0">
                <a:solidFill>
                  <a:srgbClr val="FFFFFF"/>
                </a:solidFill>
                <a:latin typeface="Segoe UI"/>
                <a:cs typeface="Segoe UI"/>
              </a:rPr>
              <a:t> </a:t>
            </a:r>
            <a:r>
              <a:rPr sz="1800" dirty="0">
                <a:solidFill>
                  <a:srgbClr val="FFFFFF"/>
                </a:solidFill>
                <a:latin typeface="Segoe UI"/>
                <a:cs typeface="Segoe UI"/>
              </a:rPr>
              <a:t>AI</a:t>
            </a:r>
            <a:r>
              <a:rPr sz="1800" spc="-20" dirty="0">
                <a:solidFill>
                  <a:srgbClr val="FFFFFF"/>
                </a:solidFill>
                <a:latin typeface="Segoe UI"/>
                <a:cs typeface="Segoe UI"/>
              </a:rPr>
              <a:t> model</a:t>
            </a:r>
            <a:endParaRPr sz="1800" dirty="0">
              <a:latin typeface="Segoe UI"/>
              <a:cs typeface="Segoe UI"/>
            </a:endParaRPr>
          </a:p>
          <a:p>
            <a:pPr marL="347980" marR="436245" indent="44450">
              <a:lnSpc>
                <a:spcPct val="100600"/>
              </a:lnSpc>
              <a:spcBef>
                <a:spcPts val="1950"/>
              </a:spcBef>
            </a:pPr>
            <a:r>
              <a:rPr sz="3600" b="1" spc="-60" dirty="0">
                <a:solidFill>
                  <a:srgbClr val="E6E6E6"/>
                </a:solidFill>
                <a:latin typeface="Segoe UI Semibold"/>
                <a:cs typeface="Segoe UI Semibold"/>
              </a:rPr>
              <a:t>GPT-</a:t>
            </a:r>
            <a:r>
              <a:rPr sz="3600" b="1" dirty="0">
                <a:solidFill>
                  <a:srgbClr val="E6E6E6"/>
                </a:solidFill>
                <a:latin typeface="Segoe UI Semibold"/>
                <a:cs typeface="Segoe UI Semibold"/>
              </a:rPr>
              <a:t>4</a:t>
            </a:r>
            <a:r>
              <a:rPr sz="3600" b="1" spc="-85" dirty="0">
                <a:solidFill>
                  <a:srgbClr val="E6E6E6"/>
                </a:solidFill>
                <a:latin typeface="Segoe UI Semibold"/>
                <a:cs typeface="Segoe UI Semibold"/>
              </a:rPr>
              <a:t> </a:t>
            </a:r>
            <a:r>
              <a:rPr sz="1800" spc="-10" dirty="0">
                <a:solidFill>
                  <a:srgbClr val="FFFFFF"/>
                </a:solidFill>
                <a:latin typeface="Segoe UI"/>
                <a:cs typeface="Segoe UI"/>
              </a:rPr>
              <a:t>() Built-</a:t>
            </a:r>
            <a:r>
              <a:rPr sz="1800" dirty="0">
                <a:solidFill>
                  <a:srgbClr val="FFFFFF"/>
                </a:solidFill>
                <a:latin typeface="Segoe UI"/>
                <a:cs typeface="Segoe UI"/>
              </a:rPr>
              <a:t>in</a:t>
            </a:r>
            <a:r>
              <a:rPr sz="1800" spc="-35" dirty="0">
                <a:solidFill>
                  <a:srgbClr val="FFFFFF"/>
                </a:solidFill>
                <a:latin typeface="Segoe UI"/>
                <a:cs typeface="Segoe UI"/>
              </a:rPr>
              <a:t> </a:t>
            </a:r>
            <a:r>
              <a:rPr sz="1800" dirty="0">
                <a:solidFill>
                  <a:srgbClr val="FFFFFF"/>
                </a:solidFill>
                <a:latin typeface="Segoe UI"/>
                <a:cs typeface="Segoe UI"/>
              </a:rPr>
              <a:t>responsible</a:t>
            </a:r>
            <a:r>
              <a:rPr sz="1800" spc="-45" dirty="0">
                <a:solidFill>
                  <a:srgbClr val="FFFFFF"/>
                </a:solidFill>
                <a:latin typeface="Segoe UI"/>
                <a:cs typeface="Segoe UI"/>
              </a:rPr>
              <a:t> </a:t>
            </a:r>
            <a:r>
              <a:rPr sz="1800" spc="-25" dirty="0">
                <a:solidFill>
                  <a:srgbClr val="FFFFFF"/>
                </a:solidFill>
                <a:latin typeface="Segoe UI"/>
                <a:cs typeface="Segoe UI"/>
              </a:rPr>
              <a:t>AI </a:t>
            </a:r>
            <a:r>
              <a:rPr sz="1800" dirty="0">
                <a:solidFill>
                  <a:srgbClr val="FFFFFF"/>
                </a:solidFill>
                <a:latin typeface="Segoe UI"/>
                <a:cs typeface="Segoe UI"/>
              </a:rPr>
              <a:t>to</a:t>
            </a:r>
            <a:r>
              <a:rPr sz="1800" spc="-50" dirty="0">
                <a:solidFill>
                  <a:srgbClr val="FFFFFF"/>
                </a:solidFill>
                <a:latin typeface="Segoe UI"/>
                <a:cs typeface="Segoe UI"/>
              </a:rPr>
              <a:t> </a:t>
            </a:r>
            <a:r>
              <a:rPr sz="1800" dirty="0">
                <a:solidFill>
                  <a:srgbClr val="FFFFFF"/>
                </a:solidFill>
                <a:latin typeface="Segoe UI"/>
                <a:cs typeface="Segoe UI"/>
              </a:rPr>
              <a:t>detect</a:t>
            </a:r>
            <a:r>
              <a:rPr sz="1800" spc="-30" dirty="0">
                <a:solidFill>
                  <a:srgbClr val="FFFFFF"/>
                </a:solidFill>
                <a:latin typeface="Segoe UI"/>
                <a:cs typeface="Segoe UI"/>
              </a:rPr>
              <a:t> </a:t>
            </a:r>
            <a:r>
              <a:rPr sz="1800" dirty="0">
                <a:solidFill>
                  <a:srgbClr val="FFFFFF"/>
                </a:solidFill>
                <a:latin typeface="Segoe UI"/>
                <a:cs typeface="Segoe UI"/>
              </a:rPr>
              <a:t>and</a:t>
            </a:r>
            <a:r>
              <a:rPr sz="1800" spc="-40" dirty="0">
                <a:solidFill>
                  <a:srgbClr val="FFFFFF"/>
                </a:solidFill>
                <a:latin typeface="Segoe UI"/>
                <a:cs typeface="Segoe UI"/>
              </a:rPr>
              <a:t> </a:t>
            </a:r>
            <a:r>
              <a:rPr sz="1800" spc="-10" dirty="0">
                <a:solidFill>
                  <a:srgbClr val="FFFFFF"/>
                </a:solidFill>
                <a:latin typeface="Segoe UI"/>
                <a:cs typeface="Segoe UI"/>
              </a:rPr>
              <a:t>mitigate</a:t>
            </a:r>
            <a:endParaRPr sz="1800" dirty="0">
              <a:latin typeface="Segoe UI"/>
              <a:cs typeface="Segoe UI"/>
            </a:endParaRPr>
          </a:p>
          <a:p>
            <a:pPr marR="185420" algn="ctr">
              <a:lnSpc>
                <a:spcPct val="100000"/>
              </a:lnSpc>
              <a:spcBef>
                <a:spcPts val="5"/>
              </a:spcBef>
            </a:pPr>
            <a:r>
              <a:rPr sz="1800" dirty="0">
                <a:solidFill>
                  <a:srgbClr val="FFFFFF"/>
                </a:solidFill>
                <a:latin typeface="Segoe UI"/>
                <a:cs typeface="Segoe UI"/>
              </a:rPr>
              <a:t>harmful</a:t>
            </a:r>
            <a:r>
              <a:rPr sz="1800" spc="-40" dirty="0">
                <a:solidFill>
                  <a:srgbClr val="FFFFFF"/>
                </a:solidFill>
                <a:latin typeface="Segoe UI"/>
                <a:cs typeface="Segoe UI"/>
              </a:rPr>
              <a:t> </a:t>
            </a:r>
            <a:r>
              <a:rPr sz="1800" spc="-25" dirty="0">
                <a:solidFill>
                  <a:srgbClr val="FFFFFF"/>
                </a:solidFill>
                <a:latin typeface="Segoe UI"/>
                <a:cs typeface="Segoe UI"/>
              </a:rPr>
              <a:t>use</a:t>
            </a:r>
            <a:endParaRPr sz="1800" dirty="0">
              <a:latin typeface="Segoe UI"/>
              <a:cs typeface="Segoe UI"/>
            </a:endParaRPr>
          </a:p>
        </p:txBody>
      </p:sp>
    </p:spTree>
    <p:extLst>
      <p:ext uri="{BB962C8B-B14F-4D97-AF65-F5344CB8AC3E}">
        <p14:creationId xmlns:p14="http://schemas.microsoft.com/office/powerpoint/2010/main" val="10453354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C4B9-46C8-ED00-3875-71432E1AC8D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ABF1DB0-7421-0319-4737-18A881E3CF28}"/>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t>Azure</a:t>
            </a:r>
            <a:r>
              <a:rPr spc="-190" dirty="0"/>
              <a:t> </a:t>
            </a:r>
            <a:r>
              <a:rPr spc="-35" dirty="0"/>
              <a:t>OpenAI</a:t>
            </a:r>
            <a:r>
              <a:rPr spc="-190" dirty="0"/>
              <a:t> </a:t>
            </a:r>
            <a:r>
              <a:rPr spc="-50" dirty="0">
                <a:solidFill>
                  <a:srgbClr val="50E6FF"/>
                </a:solidFill>
              </a:rPr>
              <a:t>|</a:t>
            </a:r>
          </a:p>
        </p:txBody>
      </p:sp>
      <p:grpSp>
        <p:nvGrpSpPr>
          <p:cNvPr id="3" name="object 3">
            <a:extLst>
              <a:ext uri="{FF2B5EF4-FFF2-40B4-BE49-F238E27FC236}">
                <a16:creationId xmlns:a16="http://schemas.microsoft.com/office/drawing/2014/main" id="{1971633B-C258-5285-3E90-E4D9AAFC5ABE}"/>
              </a:ext>
            </a:extLst>
          </p:cNvPr>
          <p:cNvGrpSpPr/>
          <p:nvPr/>
        </p:nvGrpSpPr>
        <p:grpSpPr>
          <a:xfrm>
            <a:off x="3781678" y="576706"/>
            <a:ext cx="955040" cy="330835"/>
            <a:chOff x="3781678" y="576706"/>
            <a:chExt cx="955040" cy="330835"/>
          </a:xfrm>
        </p:grpSpPr>
        <p:pic>
          <p:nvPicPr>
            <p:cNvPr id="4" name="object 4">
              <a:extLst>
                <a:ext uri="{FF2B5EF4-FFF2-40B4-BE49-F238E27FC236}">
                  <a16:creationId xmlns:a16="http://schemas.microsoft.com/office/drawing/2014/main" id="{E3D34D27-6B7E-FAC6-B112-E0D62A214931}"/>
                </a:ext>
              </a:extLst>
            </p:cNvPr>
            <p:cNvPicPr/>
            <p:nvPr/>
          </p:nvPicPr>
          <p:blipFill>
            <a:blip r:embed="rId2" cstate="print"/>
            <a:stretch>
              <a:fillRect/>
            </a:stretch>
          </p:blipFill>
          <p:spPr>
            <a:xfrm>
              <a:off x="3781678" y="576706"/>
              <a:ext cx="798957" cy="330834"/>
            </a:xfrm>
            <a:prstGeom prst="rect">
              <a:avLst/>
            </a:prstGeom>
          </p:spPr>
        </p:pic>
        <p:pic>
          <p:nvPicPr>
            <p:cNvPr id="5" name="object 5">
              <a:extLst>
                <a:ext uri="{FF2B5EF4-FFF2-40B4-BE49-F238E27FC236}">
                  <a16:creationId xmlns:a16="http://schemas.microsoft.com/office/drawing/2014/main" id="{ED6E9FD6-A56D-A314-0653-80F598921C1A}"/>
                </a:ext>
              </a:extLst>
            </p:cNvPr>
            <p:cNvPicPr/>
            <p:nvPr/>
          </p:nvPicPr>
          <p:blipFill>
            <a:blip r:embed="rId3" cstate="print"/>
            <a:stretch>
              <a:fillRect/>
            </a:stretch>
          </p:blipFill>
          <p:spPr>
            <a:xfrm>
              <a:off x="4614798" y="758242"/>
              <a:ext cx="121889" cy="38174"/>
            </a:xfrm>
            <a:prstGeom prst="rect">
              <a:avLst/>
            </a:prstGeom>
          </p:spPr>
        </p:pic>
      </p:grpSp>
      <p:pic>
        <p:nvPicPr>
          <p:cNvPr id="6" name="object 6">
            <a:extLst>
              <a:ext uri="{FF2B5EF4-FFF2-40B4-BE49-F238E27FC236}">
                <a16:creationId xmlns:a16="http://schemas.microsoft.com/office/drawing/2014/main" id="{550ADC7E-1561-C8CC-EA1E-F3F7957B510B}"/>
              </a:ext>
            </a:extLst>
          </p:cNvPr>
          <p:cNvPicPr/>
          <p:nvPr/>
        </p:nvPicPr>
        <p:blipFill>
          <a:blip r:embed="rId4" cstate="print"/>
          <a:stretch>
            <a:fillRect/>
          </a:stretch>
        </p:blipFill>
        <p:spPr>
          <a:xfrm>
            <a:off x="4788408" y="566673"/>
            <a:ext cx="3338702" cy="443102"/>
          </a:xfrm>
          <a:prstGeom prst="rect">
            <a:avLst/>
          </a:prstGeom>
        </p:spPr>
      </p:pic>
      <p:grpSp>
        <p:nvGrpSpPr>
          <p:cNvPr id="7" name="object 7">
            <a:extLst>
              <a:ext uri="{FF2B5EF4-FFF2-40B4-BE49-F238E27FC236}">
                <a16:creationId xmlns:a16="http://schemas.microsoft.com/office/drawing/2014/main" id="{DD4C40AE-E4D8-A1E0-C3A9-E5B816CDB3D7}"/>
              </a:ext>
            </a:extLst>
          </p:cNvPr>
          <p:cNvGrpSpPr/>
          <p:nvPr/>
        </p:nvGrpSpPr>
        <p:grpSpPr>
          <a:xfrm>
            <a:off x="366013" y="1405127"/>
            <a:ext cx="11240770" cy="4695825"/>
            <a:chOff x="366013" y="1405127"/>
            <a:chExt cx="11240770" cy="4695825"/>
          </a:xfrm>
        </p:grpSpPr>
        <p:pic>
          <p:nvPicPr>
            <p:cNvPr id="8" name="object 8">
              <a:extLst>
                <a:ext uri="{FF2B5EF4-FFF2-40B4-BE49-F238E27FC236}">
                  <a16:creationId xmlns:a16="http://schemas.microsoft.com/office/drawing/2014/main" id="{E995618A-4B7B-FD3D-F445-27D05C3F8BDF}"/>
                </a:ext>
              </a:extLst>
            </p:cNvPr>
            <p:cNvPicPr/>
            <p:nvPr/>
          </p:nvPicPr>
          <p:blipFill>
            <a:blip r:embed="rId5" cstate="print"/>
            <a:stretch>
              <a:fillRect/>
            </a:stretch>
          </p:blipFill>
          <p:spPr>
            <a:xfrm>
              <a:off x="588263" y="1405127"/>
              <a:ext cx="11018520" cy="3668268"/>
            </a:xfrm>
            <a:prstGeom prst="rect">
              <a:avLst/>
            </a:prstGeom>
          </p:spPr>
        </p:pic>
        <p:sp>
          <p:nvSpPr>
            <p:cNvPr id="9" name="object 9">
              <a:extLst>
                <a:ext uri="{FF2B5EF4-FFF2-40B4-BE49-F238E27FC236}">
                  <a16:creationId xmlns:a16="http://schemas.microsoft.com/office/drawing/2014/main" id="{CCE6852B-4114-7D74-490C-CAE68F025E5A}"/>
                </a:ext>
              </a:extLst>
            </p:cNvPr>
            <p:cNvSpPr/>
            <p:nvPr/>
          </p:nvSpPr>
          <p:spPr>
            <a:xfrm>
              <a:off x="860297" y="1802129"/>
              <a:ext cx="3797935" cy="288290"/>
            </a:xfrm>
            <a:custGeom>
              <a:avLst/>
              <a:gdLst/>
              <a:ahLst/>
              <a:cxnLst/>
              <a:rect l="l" t="t" r="r" b="b"/>
              <a:pathLst>
                <a:path w="3797935" h="288289">
                  <a:moveTo>
                    <a:pt x="0" y="48006"/>
                  </a:moveTo>
                  <a:lnTo>
                    <a:pt x="3771" y="29307"/>
                  </a:lnTo>
                  <a:lnTo>
                    <a:pt x="14058" y="14049"/>
                  </a:lnTo>
                  <a:lnTo>
                    <a:pt x="29317" y="3768"/>
                  </a:lnTo>
                  <a:lnTo>
                    <a:pt x="48006" y="0"/>
                  </a:lnTo>
                  <a:lnTo>
                    <a:pt x="3749802" y="0"/>
                  </a:lnTo>
                  <a:lnTo>
                    <a:pt x="3768500" y="3768"/>
                  </a:lnTo>
                  <a:lnTo>
                    <a:pt x="3783758" y="14049"/>
                  </a:lnTo>
                  <a:lnTo>
                    <a:pt x="3794039" y="29307"/>
                  </a:lnTo>
                  <a:lnTo>
                    <a:pt x="3797807" y="48006"/>
                  </a:lnTo>
                  <a:lnTo>
                    <a:pt x="3797807" y="240030"/>
                  </a:lnTo>
                  <a:lnTo>
                    <a:pt x="3794039" y="258728"/>
                  </a:lnTo>
                  <a:lnTo>
                    <a:pt x="3783758" y="273986"/>
                  </a:lnTo>
                  <a:lnTo>
                    <a:pt x="3768500" y="284267"/>
                  </a:lnTo>
                  <a:lnTo>
                    <a:pt x="3749802" y="288036"/>
                  </a:lnTo>
                  <a:lnTo>
                    <a:pt x="48006" y="288036"/>
                  </a:lnTo>
                  <a:lnTo>
                    <a:pt x="29317" y="284267"/>
                  </a:lnTo>
                  <a:lnTo>
                    <a:pt x="14058" y="273986"/>
                  </a:lnTo>
                  <a:lnTo>
                    <a:pt x="3771" y="258728"/>
                  </a:lnTo>
                  <a:lnTo>
                    <a:pt x="0" y="240030"/>
                  </a:lnTo>
                  <a:lnTo>
                    <a:pt x="0" y="48006"/>
                  </a:lnTo>
                  <a:close/>
                </a:path>
              </a:pathLst>
            </a:custGeom>
            <a:ln w="19050">
              <a:solidFill>
                <a:srgbClr val="006FC0"/>
              </a:solidFill>
            </a:ln>
          </p:spPr>
          <p:txBody>
            <a:bodyPr wrap="square" lIns="0" tIns="0" rIns="0" bIns="0" rtlCol="0"/>
            <a:lstStyle/>
            <a:p>
              <a:endParaRPr/>
            </a:p>
          </p:txBody>
        </p:sp>
        <p:sp>
          <p:nvSpPr>
            <p:cNvPr id="10" name="object 10">
              <a:extLst>
                <a:ext uri="{FF2B5EF4-FFF2-40B4-BE49-F238E27FC236}">
                  <a16:creationId xmlns:a16="http://schemas.microsoft.com/office/drawing/2014/main" id="{F6A1D823-D8F2-3C42-F254-B0EEF8792EEB}"/>
                </a:ext>
              </a:extLst>
            </p:cNvPr>
            <p:cNvSpPr/>
            <p:nvPr/>
          </p:nvSpPr>
          <p:spPr>
            <a:xfrm>
              <a:off x="782573" y="1719834"/>
              <a:ext cx="10408920" cy="2639695"/>
            </a:xfrm>
            <a:custGeom>
              <a:avLst/>
              <a:gdLst/>
              <a:ahLst/>
              <a:cxnLst/>
              <a:rect l="l" t="t" r="r" b="b"/>
              <a:pathLst>
                <a:path w="10408920" h="2639695">
                  <a:moveTo>
                    <a:pt x="0" y="186436"/>
                  </a:moveTo>
                  <a:lnTo>
                    <a:pt x="6659" y="136863"/>
                  </a:lnTo>
                  <a:lnTo>
                    <a:pt x="25452" y="92324"/>
                  </a:lnTo>
                  <a:lnTo>
                    <a:pt x="54603" y="54594"/>
                  </a:lnTo>
                  <a:lnTo>
                    <a:pt x="92335" y="25447"/>
                  </a:lnTo>
                  <a:lnTo>
                    <a:pt x="136871" y="6657"/>
                  </a:lnTo>
                  <a:lnTo>
                    <a:pt x="186436" y="0"/>
                  </a:lnTo>
                  <a:lnTo>
                    <a:pt x="10222484" y="0"/>
                  </a:lnTo>
                  <a:lnTo>
                    <a:pt x="10272056" y="6657"/>
                  </a:lnTo>
                  <a:lnTo>
                    <a:pt x="10316595" y="25447"/>
                  </a:lnTo>
                  <a:lnTo>
                    <a:pt x="10354325" y="54594"/>
                  </a:lnTo>
                  <a:lnTo>
                    <a:pt x="10383472" y="92324"/>
                  </a:lnTo>
                  <a:lnTo>
                    <a:pt x="10402262" y="136863"/>
                  </a:lnTo>
                  <a:lnTo>
                    <a:pt x="10408920" y="186436"/>
                  </a:lnTo>
                  <a:lnTo>
                    <a:pt x="10408920" y="2453132"/>
                  </a:lnTo>
                  <a:lnTo>
                    <a:pt x="10402262" y="2502704"/>
                  </a:lnTo>
                  <a:lnTo>
                    <a:pt x="10383472" y="2547243"/>
                  </a:lnTo>
                  <a:lnTo>
                    <a:pt x="10354325" y="2584973"/>
                  </a:lnTo>
                  <a:lnTo>
                    <a:pt x="10316595" y="2614120"/>
                  </a:lnTo>
                  <a:lnTo>
                    <a:pt x="10272056" y="2632910"/>
                  </a:lnTo>
                  <a:lnTo>
                    <a:pt x="10222484" y="2639567"/>
                  </a:lnTo>
                  <a:lnTo>
                    <a:pt x="186436" y="2639567"/>
                  </a:lnTo>
                  <a:lnTo>
                    <a:pt x="136871" y="2632910"/>
                  </a:lnTo>
                  <a:lnTo>
                    <a:pt x="92335" y="2614120"/>
                  </a:lnTo>
                  <a:lnTo>
                    <a:pt x="54603" y="2584973"/>
                  </a:lnTo>
                  <a:lnTo>
                    <a:pt x="25452" y="2547243"/>
                  </a:lnTo>
                  <a:lnTo>
                    <a:pt x="6659" y="2502704"/>
                  </a:lnTo>
                  <a:lnTo>
                    <a:pt x="0" y="2453132"/>
                  </a:lnTo>
                  <a:lnTo>
                    <a:pt x="0" y="186436"/>
                  </a:lnTo>
                  <a:close/>
                </a:path>
              </a:pathLst>
            </a:custGeom>
            <a:ln w="19049">
              <a:solidFill>
                <a:srgbClr val="0E780E"/>
              </a:solidFill>
            </a:ln>
          </p:spPr>
          <p:txBody>
            <a:bodyPr wrap="square" lIns="0" tIns="0" rIns="0" bIns="0" rtlCol="0"/>
            <a:lstStyle/>
            <a:p>
              <a:endParaRPr/>
            </a:p>
          </p:txBody>
        </p:sp>
        <p:sp>
          <p:nvSpPr>
            <p:cNvPr id="11" name="object 11">
              <a:extLst>
                <a:ext uri="{FF2B5EF4-FFF2-40B4-BE49-F238E27FC236}">
                  <a16:creationId xmlns:a16="http://schemas.microsoft.com/office/drawing/2014/main" id="{D0311DD2-1840-7495-39D6-6E6B4D3E74EF}"/>
                </a:ext>
              </a:extLst>
            </p:cNvPr>
            <p:cNvSpPr/>
            <p:nvPr/>
          </p:nvSpPr>
          <p:spPr>
            <a:xfrm>
              <a:off x="860297" y="4537710"/>
              <a:ext cx="3360420" cy="253365"/>
            </a:xfrm>
            <a:custGeom>
              <a:avLst/>
              <a:gdLst/>
              <a:ahLst/>
              <a:cxnLst/>
              <a:rect l="l" t="t" r="r" b="b"/>
              <a:pathLst>
                <a:path w="3360420" h="253364">
                  <a:moveTo>
                    <a:pt x="0" y="42163"/>
                  </a:moveTo>
                  <a:lnTo>
                    <a:pt x="3312" y="25771"/>
                  </a:lnTo>
                  <a:lnTo>
                    <a:pt x="12347" y="12366"/>
                  </a:lnTo>
                  <a:lnTo>
                    <a:pt x="25749" y="3319"/>
                  </a:lnTo>
                  <a:lnTo>
                    <a:pt x="42164" y="0"/>
                  </a:lnTo>
                  <a:lnTo>
                    <a:pt x="3318255" y="0"/>
                  </a:lnTo>
                  <a:lnTo>
                    <a:pt x="3334648" y="3319"/>
                  </a:lnTo>
                  <a:lnTo>
                    <a:pt x="3348053" y="12366"/>
                  </a:lnTo>
                  <a:lnTo>
                    <a:pt x="3357100" y="25771"/>
                  </a:lnTo>
                  <a:lnTo>
                    <a:pt x="3360419" y="42163"/>
                  </a:lnTo>
                  <a:lnTo>
                    <a:pt x="3360419" y="210819"/>
                  </a:lnTo>
                  <a:lnTo>
                    <a:pt x="3357100" y="227212"/>
                  </a:lnTo>
                  <a:lnTo>
                    <a:pt x="3348053" y="240617"/>
                  </a:lnTo>
                  <a:lnTo>
                    <a:pt x="3334648" y="249664"/>
                  </a:lnTo>
                  <a:lnTo>
                    <a:pt x="3318255" y="252983"/>
                  </a:lnTo>
                  <a:lnTo>
                    <a:pt x="42164" y="252983"/>
                  </a:lnTo>
                  <a:lnTo>
                    <a:pt x="25749" y="249664"/>
                  </a:lnTo>
                  <a:lnTo>
                    <a:pt x="12347" y="240617"/>
                  </a:lnTo>
                  <a:lnTo>
                    <a:pt x="3312" y="227212"/>
                  </a:lnTo>
                  <a:lnTo>
                    <a:pt x="0" y="210819"/>
                  </a:lnTo>
                  <a:lnTo>
                    <a:pt x="0" y="42163"/>
                  </a:lnTo>
                  <a:close/>
                </a:path>
              </a:pathLst>
            </a:custGeom>
            <a:ln w="19050">
              <a:solidFill>
                <a:srgbClr val="C00000"/>
              </a:solidFill>
            </a:ln>
          </p:spPr>
          <p:txBody>
            <a:bodyPr wrap="square" lIns="0" tIns="0" rIns="0" bIns="0" rtlCol="0"/>
            <a:lstStyle/>
            <a:p>
              <a:endParaRPr/>
            </a:p>
          </p:txBody>
        </p:sp>
        <p:sp>
          <p:nvSpPr>
            <p:cNvPr id="12" name="object 12">
              <a:extLst>
                <a:ext uri="{FF2B5EF4-FFF2-40B4-BE49-F238E27FC236}">
                  <a16:creationId xmlns:a16="http://schemas.microsoft.com/office/drawing/2014/main" id="{6E6F23F0-C03D-A623-2B7C-9AF39E4382B4}"/>
                </a:ext>
              </a:extLst>
            </p:cNvPr>
            <p:cNvSpPr/>
            <p:nvPr/>
          </p:nvSpPr>
          <p:spPr>
            <a:xfrm>
              <a:off x="890015" y="4572000"/>
              <a:ext cx="3301365" cy="180340"/>
            </a:xfrm>
            <a:custGeom>
              <a:avLst/>
              <a:gdLst/>
              <a:ahLst/>
              <a:cxnLst/>
              <a:rect l="l" t="t" r="r" b="b"/>
              <a:pathLst>
                <a:path w="3301365" h="180339">
                  <a:moveTo>
                    <a:pt x="3271012" y="0"/>
                  </a:moveTo>
                  <a:lnTo>
                    <a:pt x="29971" y="0"/>
                  </a:lnTo>
                  <a:lnTo>
                    <a:pt x="18307" y="2361"/>
                  </a:lnTo>
                  <a:lnTo>
                    <a:pt x="8780" y="8794"/>
                  </a:lnTo>
                  <a:lnTo>
                    <a:pt x="2356" y="18323"/>
                  </a:lnTo>
                  <a:lnTo>
                    <a:pt x="0" y="29972"/>
                  </a:lnTo>
                  <a:lnTo>
                    <a:pt x="0" y="149860"/>
                  </a:lnTo>
                  <a:lnTo>
                    <a:pt x="2356" y="161508"/>
                  </a:lnTo>
                  <a:lnTo>
                    <a:pt x="8780" y="171037"/>
                  </a:lnTo>
                  <a:lnTo>
                    <a:pt x="18307" y="177470"/>
                  </a:lnTo>
                  <a:lnTo>
                    <a:pt x="29971" y="179831"/>
                  </a:lnTo>
                  <a:lnTo>
                    <a:pt x="3271012" y="179831"/>
                  </a:lnTo>
                  <a:lnTo>
                    <a:pt x="3282660" y="177470"/>
                  </a:lnTo>
                  <a:lnTo>
                    <a:pt x="3292189" y="171037"/>
                  </a:lnTo>
                  <a:lnTo>
                    <a:pt x="3298622" y="161508"/>
                  </a:lnTo>
                  <a:lnTo>
                    <a:pt x="3300984" y="149860"/>
                  </a:lnTo>
                  <a:lnTo>
                    <a:pt x="3300984" y="29972"/>
                  </a:lnTo>
                  <a:lnTo>
                    <a:pt x="3298622" y="18323"/>
                  </a:lnTo>
                  <a:lnTo>
                    <a:pt x="3292189" y="8794"/>
                  </a:lnTo>
                  <a:lnTo>
                    <a:pt x="3282660" y="2361"/>
                  </a:lnTo>
                  <a:lnTo>
                    <a:pt x="3271012" y="0"/>
                  </a:lnTo>
                  <a:close/>
                </a:path>
              </a:pathLst>
            </a:custGeom>
            <a:solidFill>
              <a:srgbClr val="FFFFFF"/>
            </a:solidFill>
          </p:spPr>
          <p:txBody>
            <a:bodyPr wrap="square" lIns="0" tIns="0" rIns="0" bIns="0" rtlCol="0"/>
            <a:lstStyle/>
            <a:p>
              <a:endParaRPr/>
            </a:p>
          </p:txBody>
        </p:sp>
        <p:sp>
          <p:nvSpPr>
            <p:cNvPr id="13" name="object 13">
              <a:extLst>
                <a:ext uri="{FF2B5EF4-FFF2-40B4-BE49-F238E27FC236}">
                  <a16:creationId xmlns:a16="http://schemas.microsoft.com/office/drawing/2014/main" id="{081B768D-2A99-06A6-9128-4B8206A7E643}"/>
                </a:ext>
              </a:extLst>
            </p:cNvPr>
            <p:cNvSpPr/>
            <p:nvPr/>
          </p:nvSpPr>
          <p:spPr>
            <a:xfrm>
              <a:off x="366013" y="3201923"/>
              <a:ext cx="234950" cy="2898775"/>
            </a:xfrm>
            <a:custGeom>
              <a:avLst/>
              <a:gdLst/>
              <a:ahLst/>
              <a:cxnLst/>
              <a:rect l="l" t="t" r="r" b="b"/>
              <a:pathLst>
                <a:path w="234950" h="2898775">
                  <a:moveTo>
                    <a:pt x="146050" y="31750"/>
                  </a:moveTo>
                  <a:lnTo>
                    <a:pt x="2844" y="31750"/>
                  </a:lnTo>
                  <a:lnTo>
                    <a:pt x="0" y="34543"/>
                  </a:lnTo>
                  <a:lnTo>
                    <a:pt x="0" y="2895777"/>
                  </a:lnTo>
                  <a:lnTo>
                    <a:pt x="2844" y="2898622"/>
                  </a:lnTo>
                  <a:lnTo>
                    <a:pt x="234950" y="2898622"/>
                  </a:lnTo>
                  <a:lnTo>
                    <a:pt x="234950" y="2892272"/>
                  </a:lnTo>
                  <a:lnTo>
                    <a:pt x="12700" y="2892272"/>
                  </a:lnTo>
                  <a:lnTo>
                    <a:pt x="6350" y="2885922"/>
                  </a:lnTo>
                  <a:lnTo>
                    <a:pt x="12700" y="2885922"/>
                  </a:lnTo>
                  <a:lnTo>
                    <a:pt x="12700" y="44450"/>
                  </a:lnTo>
                  <a:lnTo>
                    <a:pt x="6350" y="44450"/>
                  </a:lnTo>
                  <a:lnTo>
                    <a:pt x="12700" y="38100"/>
                  </a:lnTo>
                  <a:lnTo>
                    <a:pt x="146050" y="38100"/>
                  </a:lnTo>
                  <a:lnTo>
                    <a:pt x="146050" y="31750"/>
                  </a:lnTo>
                  <a:close/>
                </a:path>
                <a:path w="234950" h="2898775">
                  <a:moveTo>
                    <a:pt x="12700" y="2885922"/>
                  </a:moveTo>
                  <a:lnTo>
                    <a:pt x="6350" y="2885922"/>
                  </a:lnTo>
                  <a:lnTo>
                    <a:pt x="12700" y="2892272"/>
                  </a:lnTo>
                  <a:lnTo>
                    <a:pt x="12700" y="2885922"/>
                  </a:lnTo>
                  <a:close/>
                </a:path>
                <a:path w="234950" h="2898775">
                  <a:moveTo>
                    <a:pt x="234950" y="2885922"/>
                  </a:moveTo>
                  <a:lnTo>
                    <a:pt x="12700" y="2885922"/>
                  </a:lnTo>
                  <a:lnTo>
                    <a:pt x="12700" y="2892272"/>
                  </a:lnTo>
                  <a:lnTo>
                    <a:pt x="234950" y="2892272"/>
                  </a:lnTo>
                  <a:lnTo>
                    <a:pt x="234950" y="2885922"/>
                  </a:lnTo>
                  <a:close/>
                </a:path>
                <a:path w="234950" h="2898775">
                  <a:moveTo>
                    <a:pt x="146050" y="0"/>
                  </a:moveTo>
                  <a:lnTo>
                    <a:pt x="146050" y="76200"/>
                  </a:lnTo>
                  <a:lnTo>
                    <a:pt x="209550" y="44450"/>
                  </a:lnTo>
                  <a:lnTo>
                    <a:pt x="158750" y="44450"/>
                  </a:lnTo>
                  <a:lnTo>
                    <a:pt x="158750" y="31750"/>
                  </a:lnTo>
                  <a:lnTo>
                    <a:pt x="209550" y="31750"/>
                  </a:lnTo>
                  <a:lnTo>
                    <a:pt x="146050" y="0"/>
                  </a:lnTo>
                  <a:close/>
                </a:path>
                <a:path w="234950" h="2898775">
                  <a:moveTo>
                    <a:pt x="12700" y="38100"/>
                  </a:moveTo>
                  <a:lnTo>
                    <a:pt x="6350" y="44450"/>
                  </a:lnTo>
                  <a:lnTo>
                    <a:pt x="12700" y="44450"/>
                  </a:lnTo>
                  <a:lnTo>
                    <a:pt x="12700" y="38100"/>
                  </a:lnTo>
                  <a:close/>
                </a:path>
                <a:path w="234950" h="2898775">
                  <a:moveTo>
                    <a:pt x="146050" y="38100"/>
                  </a:moveTo>
                  <a:lnTo>
                    <a:pt x="12700" y="38100"/>
                  </a:lnTo>
                  <a:lnTo>
                    <a:pt x="12700" y="44450"/>
                  </a:lnTo>
                  <a:lnTo>
                    <a:pt x="146050" y="44450"/>
                  </a:lnTo>
                  <a:lnTo>
                    <a:pt x="146050" y="38100"/>
                  </a:lnTo>
                  <a:close/>
                </a:path>
                <a:path w="234950" h="2898775">
                  <a:moveTo>
                    <a:pt x="209550" y="31750"/>
                  </a:moveTo>
                  <a:lnTo>
                    <a:pt x="158750" y="31750"/>
                  </a:lnTo>
                  <a:lnTo>
                    <a:pt x="158750" y="44450"/>
                  </a:lnTo>
                  <a:lnTo>
                    <a:pt x="209550" y="44450"/>
                  </a:lnTo>
                  <a:lnTo>
                    <a:pt x="222250" y="38100"/>
                  </a:lnTo>
                  <a:lnTo>
                    <a:pt x="209550" y="31750"/>
                  </a:lnTo>
                  <a:close/>
                </a:path>
              </a:pathLst>
            </a:custGeom>
            <a:solidFill>
              <a:srgbClr val="0E780E"/>
            </a:solidFill>
          </p:spPr>
          <p:txBody>
            <a:bodyPr wrap="square" lIns="0" tIns="0" rIns="0" bIns="0" rtlCol="0"/>
            <a:lstStyle/>
            <a:p>
              <a:endParaRPr/>
            </a:p>
          </p:txBody>
        </p:sp>
        <p:sp>
          <p:nvSpPr>
            <p:cNvPr id="14" name="object 14">
              <a:extLst>
                <a:ext uri="{FF2B5EF4-FFF2-40B4-BE49-F238E27FC236}">
                  <a16:creationId xmlns:a16="http://schemas.microsoft.com/office/drawing/2014/main" id="{B3AB48EA-F1AD-A844-8928-C92A16772767}"/>
                </a:ext>
              </a:extLst>
            </p:cNvPr>
            <p:cNvSpPr/>
            <p:nvPr/>
          </p:nvSpPr>
          <p:spPr>
            <a:xfrm>
              <a:off x="4219955" y="4625339"/>
              <a:ext cx="1875789" cy="1444625"/>
            </a:xfrm>
            <a:custGeom>
              <a:avLst/>
              <a:gdLst/>
              <a:ahLst/>
              <a:cxnLst/>
              <a:rect l="l" t="t" r="r" b="b"/>
              <a:pathLst>
                <a:path w="1875789" h="1444625">
                  <a:moveTo>
                    <a:pt x="931418" y="38100"/>
                  </a:moveTo>
                  <a:lnTo>
                    <a:pt x="931418" y="1441272"/>
                  </a:lnTo>
                  <a:lnTo>
                    <a:pt x="934339" y="1444117"/>
                  </a:lnTo>
                  <a:lnTo>
                    <a:pt x="1875536" y="1444117"/>
                  </a:lnTo>
                  <a:lnTo>
                    <a:pt x="1875536" y="1437767"/>
                  </a:lnTo>
                  <a:lnTo>
                    <a:pt x="944118" y="1437767"/>
                  </a:lnTo>
                  <a:lnTo>
                    <a:pt x="937768" y="1431417"/>
                  </a:lnTo>
                  <a:lnTo>
                    <a:pt x="944118" y="1431417"/>
                  </a:lnTo>
                  <a:lnTo>
                    <a:pt x="944118" y="44450"/>
                  </a:lnTo>
                  <a:lnTo>
                    <a:pt x="937768" y="44450"/>
                  </a:lnTo>
                  <a:lnTo>
                    <a:pt x="931418" y="38100"/>
                  </a:lnTo>
                  <a:close/>
                </a:path>
                <a:path w="1875789" h="1444625">
                  <a:moveTo>
                    <a:pt x="944118" y="1431417"/>
                  </a:moveTo>
                  <a:lnTo>
                    <a:pt x="937768" y="1431417"/>
                  </a:lnTo>
                  <a:lnTo>
                    <a:pt x="944118" y="1437767"/>
                  </a:lnTo>
                  <a:lnTo>
                    <a:pt x="944118" y="1431417"/>
                  </a:lnTo>
                  <a:close/>
                </a:path>
                <a:path w="1875789" h="1444625">
                  <a:moveTo>
                    <a:pt x="1875536" y="1431417"/>
                  </a:moveTo>
                  <a:lnTo>
                    <a:pt x="944118" y="1431417"/>
                  </a:lnTo>
                  <a:lnTo>
                    <a:pt x="944118" y="1437767"/>
                  </a:lnTo>
                  <a:lnTo>
                    <a:pt x="1875536" y="1437767"/>
                  </a:lnTo>
                  <a:lnTo>
                    <a:pt x="1875536" y="1431417"/>
                  </a:lnTo>
                  <a:close/>
                </a:path>
                <a:path w="1875789" h="1444625">
                  <a:moveTo>
                    <a:pt x="76200" y="0"/>
                  </a:moveTo>
                  <a:lnTo>
                    <a:pt x="0" y="38100"/>
                  </a:lnTo>
                  <a:lnTo>
                    <a:pt x="76200" y="76200"/>
                  </a:lnTo>
                  <a:lnTo>
                    <a:pt x="76200" y="44450"/>
                  </a:lnTo>
                  <a:lnTo>
                    <a:pt x="63500" y="44450"/>
                  </a:lnTo>
                  <a:lnTo>
                    <a:pt x="63500" y="31750"/>
                  </a:lnTo>
                  <a:lnTo>
                    <a:pt x="76200" y="31750"/>
                  </a:lnTo>
                  <a:lnTo>
                    <a:pt x="76200" y="0"/>
                  </a:lnTo>
                  <a:close/>
                </a:path>
                <a:path w="1875789" h="1444625">
                  <a:moveTo>
                    <a:pt x="76200" y="31750"/>
                  </a:moveTo>
                  <a:lnTo>
                    <a:pt x="63500" y="31750"/>
                  </a:lnTo>
                  <a:lnTo>
                    <a:pt x="63500" y="44450"/>
                  </a:lnTo>
                  <a:lnTo>
                    <a:pt x="76200" y="44450"/>
                  </a:lnTo>
                  <a:lnTo>
                    <a:pt x="76200" y="31750"/>
                  </a:lnTo>
                  <a:close/>
                </a:path>
                <a:path w="1875789" h="1444625">
                  <a:moveTo>
                    <a:pt x="941324" y="31750"/>
                  </a:moveTo>
                  <a:lnTo>
                    <a:pt x="76200" y="31750"/>
                  </a:lnTo>
                  <a:lnTo>
                    <a:pt x="76200" y="44450"/>
                  </a:lnTo>
                  <a:lnTo>
                    <a:pt x="931418" y="44450"/>
                  </a:lnTo>
                  <a:lnTo>
                    <a:pt x="931418" y="38100"/>
                  </a:lnTo>
                  <a:lnTo>
                    <a:pt x="944118" y="38100"/>
                  </a:lnTo>
                  <a:lnTo>
                    <a:pt x="944118" y="34543"/>
                  </a:lnTo>
                  <a:lnTo>
                    <a:pt x="941324" y="31750"/>
                  </a:lnTo>
                  <a:close/>
                </a:path>
                <a:path w="1875789" h="1444625">
                  <a:moveTo>
                    <a:pt x="944118" y="38100"/>
                  </a:moveTo>
                  <a:lnTo>
                    <a:pt x="931418" y="38100"/>
                  </a:lnTo>
                  <a:lnTo>
                    <a:pt x="937768" y="44450"/>
                  </a:lnTo>
                  <a:lnTo>
                    <a:pt x="944118" y="44450"/>
                  </a:lnTo>
                  <a:lnTo>
                    <a:pt x="944118" y="38100"/>
                  </a:lnTo>
                  <a:close/>
                </a:path>
              </a:pathLst>
            </a:custGeom>
            <a:solidFill>
              <a:srgbClr val="C00000"/>
            </a:solidFill>
          </p:spPr>
          <p:txBody>
            <a:bodyPr wrap="square" lIns="0" tIns="0" rIns="0" bIns="0" rtlCol="0"/>
            <a:lstStyle/>
            <a:p>
              <a:endParaRPr/>
            </a:p>
          </p:txBody>
        </p:sp>
        <p:sp>
          <p:nvSpPr>
            <p:cNvPr id="15" name="object 15">
              <a:extLst>
                <a:ext uri="{FF2B5EF4-FFF2-40B4-BE49-F238E27FC236}">
                  <a16:creationId xmlns:a16="http://schemas.microsoft.com/office/drawing/2014/main" id="{A8C2F373-6BE8-17BA-9BE8-BB7C9D1DEBEC}"/>
                </a:ext>
              </a:extLst>
            </p:cNvPr>
            <p:cNvSpPr/>
            <p:nvPr/>
          </p:nvSpPr>
          <p:spPr>
            <a:xfrm>
              <a:off x="1383791" y="4003548"/>
              <a:ext cx="866140" cy="234950"/>
            </a:xfrm>
            <a:custGeom>
              <a:avLst/>
              <a:gdLst/>
              <a:ahLst/>
              <a:cxnLst/>
              <a:rect l="l" t="t" r="r" b="b"/>
              <a:pathLst>
                <a:path w="866139" h="234950">
                  <a:moveTo>
                    <a:pt x="865632" y="0"/>
                  </a:moveTo>
                  <a:lnTo>
                    <a:pt x="0" y="0"/>
                  </a:lnTo>
                  <a:lnTo>
                    <a:pt x="0" y="234695"/>
                  </a:lnTo>
                  <a:lnTo>
                    <a:pt x="865632" y="234695"/>
                  </a:lnTo>
                  <a:lnTo>
                    <a:pt x="865632" y="0"/>
                  </a:lnTo>
                  <a:close/>
                </a:path>
              </a:pathLst>
            </a:custGeom>
            <a:solidFill>
              <a:srgbClr val="FFFFFF"/>
            </a:solidFill>
          </p:spPr>
          <p:txBody>
            <a:bodyPr wrap="square" lIns="0" tIns="0" rIns="0" bIns="0" rtlCol="0"/>
            <a:lstStyle/>
            <a:p>
              <a:endParaRPr/>
            </a:p>
          </p:txBody>
        </p:sp>
      </p:grpSp>
      <p:sp>
        <p:nvSpPr>
          <p:cNvPr id="16" name="object 16">
            <a:extLst>
              <a:ext uri="{FF2B5EF4-FFF2-40B4-BE49-F238E27FC236}">
                <a16:creationId xmlns:a16="http://schemas.microsoft.com/office/drawing/2014/main" id="{8842ABFB-A7B1-C63B-98B4-50E44DE24761}"/>
              </a:ext>
            </a:extLst>
          </p:cNvPr>
          <p:cNvSpPr txBox="1"/>
          <p:nvPr/>
        </p:nvSpPr>
        <p:spPr>
          <a:xfrm>
            <a:off x="6175375" y="5397195"/>
            <a:ext cx="2691130" cy="848360"/>
          </a:xfrm>
          <a:prstGeom prst="rect">
            <a:avLst/>
          </a:prstGeom>
        </p:spPr>
        <p:txBody>
          <a:bodyPr vert="horz" wrap="square" lIns="0" tIns="12700" rIns="0" bIns="0" rtlCol="0">
            <a:spAutoFit/>
          </a:bodyPr>
          <a:lstStyle/>
          <a:p>
            <a:pPr marL="12700" marR="5080" algn="just">
              <a:lnSpc>
                <a:spcPct val="100000"/>
              </a:lnSpc>
              <a:spcBef>
                <a:spcPts val="100"/>
              </a:spcBef>
            </a:pPr>
            <a:r>
              <a:rPr sz="1800" b="1" spc="-10" dirty="0">
                <a:solidFill>
                  <a:srgbClr val="FFFFFF"/>
                </a:solidFill>
                <a:latin typeface="Segoe UI"/>
                <a:cs typeface="Segoe UI"/>
              </a:rPr>
              <a:t>Completion—</a:t>
            </a:r>
            <a:r>
              <a:rPr sz="1800" dirty="0">
                <a:solidFill>
                  <a:srgbClr val="FFFFFF"/>
                </a:solidFill>
                <a:latin typeface="Segoe UI"/>
                <a:cs typeface="Segoe UI"/>
              </a:rPr>
              <a:t>Output</a:t>
            </a:r>
            <a:r>
              <a:rPr sz="1800" spc="-40" dirty="0">
                <a:solidFill>
                  <a:srgbClr val="FFFFFF"/>
                </a:solidFill>
                <a:latin typeface="Segoe UI"/>
                <a:cs typeface="Segoe UI"/>
              </a:rPr>
              <a:t> </a:t>
            </a:r>
            <a:r>
              <a:rPr sz="1800" spc="-20" dirty="0">
                <a:solidFill>
                  <a:srgbClr val="FFFFFF"/>
                </a:solidFill>
                <a:latin typeface="Segoe UI"/>
                <a:cs typeface="Segoe UI"/>
              </a:rPr>
              <a:t>that </a:t>
            </a:r>
            <a:r>
              <a:rPr sz="1800" spc="-10" dirty="0">
                <a:solidFill>
                  <a:srgbClr val="FFFFFF"/>
                </a:solidFill>
                <a:latin typeface="Segoe UI"/>
                <a:cs typeface="Segoe UI"/>
              </a:rPr>
              <a:t>GPT-</a:t>
            </a:r>
            <a:r>
              <a:rPr sz="1800" dirty="0">
                <a:solidFill>
                  <a:srgbClr val="FFFFFF"/>
                </a:solidFill>
                <a:latin typeface="Segoe UI"/>
                <a:cs typeface="Segoe UI"/>
              </a:rPr>
              <a:t>3</a:t>
            </a:r>
            <a:r>
              <a:rPr sz="1800" spc="-15" dirty="0">
                <a:solidFill>
                  <a:srgbClr val="FFFFFF"/>
                </a:solidFill>
                <a:latin typeface="Segoe UI"/>
                <a:cs typeface="Segoe UI"/>
              </a:rPr>
              <a:t> </a:t>
            </a:r>
            <a:r>
              <a:rPr sz="1800" dirty="0">
                <a:solidFill>
                  <a:srgbClr val="FFFFFF"/>
                </a:solidFill>
                <a:latin typeface="Segoe UI"/>
                <a:cs typeface="Segoe UI"/>
              </a:rPr>
              <a:t>generates</a:t>
            </a:r>
            <a:r>
              <a:rPr sz="1800" spc="-15" dirty="0">
                <a:solidFill>
                  <a:srgbClr val="FFFFFF"/>
                </a:solidFill>
                <a:latin typeface="Segoe UI"/>
                <a:cs typeface="Segoe UI"/>
              </a:rPr>
              <a:t> </a:t>
            </a:r>
            <a:r>
              <a:rPr sz="1800" dirty="0">
                <a:solidFill>
                  <a:srgbClr val="FFFFFF"/>
                </a:solidFill>
                <a:latin typeface="Segoe UI"/>
                <a:cs typeface="Segoe UI"/>
              </a:rPr>
              <a:t>based</a:t>
            </a:r>
            <a:r>
              <a:rPr sz="1800" spc="-20" dirty="0">
                <a:solidFill>
                  <a:srgbClr val="FFFFFF"/>
                </a:solidFill>
                <a:latin typeface="Segoe UI"/>
                <a:cs typeface="Segoe UI"/>
              </a:rPr>
              <a:t> </a:t>
            </a:r>
            <a:r>
              <a:rPr sz="1800" spc="-25" dirty="0">
                <a:solidFill>
                  <a:srgbClr val="FFFFFF"/>
                </a:solidFill>
                <a:latin typeface="Segoe UI"/>
                <a:cs typeface="Segoe UI"/>
              </a:rPr>
              <a:t>on </a:t>
            </a:r>
            <a:r>
              <a:rPr sz="1800" dirty="0">
                <a:solidFill>
                  <a:srgbClr val="FFFFFF"/>
                </a:solidFill>
                <a:latin typeface="Segoe UI"/>
                <a:cs typeface="Segoe UI"/>
              </a:rPr>
              <a:t>the</a:t>
            </a:r>
            <a:r>
              <a:rPr sz="1800" spc="-20" dirty="0">
                <a:solidFill>
                  <a:srgbClr val="FFFFFF"/>
                </a:solidFill>
                <a:latin typeface="Segoe UI"/>
                <a:cs typeface="Segoe UI"/>
              </a:rPr>
              <a:t> </a:t>
            </a:r>
            <a:r>
              <a:rPr sz="1800" spc="-10" dirty="0">
                <a:solidFill>
                  <a:srgbClr val="FFFFFF"/>
                </a:solidFill>
                <a:latin typeface="Segoe UI"/>
                <a:cs typeface="Segoe UI"/>
              </a:rPr>
              <a:t>prompt.</a:t>
            </a:r>
            <a:endParaRPr sz="1800">
              <a:latin typeface="Segoe UI"/>
              <a:cs typeface="Segoe UI"/>
            </a:endParaRPr>
          </a:p>
        </p:txBody>
      </p:sp>
      <p:sp>
        <p:nvSpPr>
          <p:cNvPr id="17" name="object 17">
            <a:extLst>
              <a:ext uri="{FF2B5EF4-FFF2-40B4-BE49-F238E27FC236}">
                <a16:creationId xmlns:a16="http://schemas.microsoft.com/office/drawing/2014/main" id="{CE682831-31BF-E576-B07C-7BFED196DE58}"/>
              </a:ext>
            </a:extLst>
          </p:cNvPr>
          <p:cNvSpPr txBox="1"/>
          <p:nvPr/>
        </p:nvSpPr>
        <p:spPr>
          <a:xfrm>
            <a:off x="667004" y="5427979"/>
            <a:ext cx="2968625" cy="848994"/>
          </a:xfrm>
          <a:prstGeom prst="rect">
            <a:avLst/>
          </a:prstGeom>
        </p:spPr>
        <p:txBody>
          <a:bodyPr vert="horz" wrap="square" lIns="0" tIns="12700" rIns="0" bIns="0" rtlCol="0">
            <a:spAutoFit/>
          </a:bodyPr>
          <a:lstStyle/>
          <a:p>
            <a:pPr marL="12700" marR="5080">
              <a:lnSpc>
                <a:spcPct val="100000"/>
              </a:lnSpc>
              <a:spcBef>
                <a:spcPts val="100"/>
              </a:spcBef>
            </a:pPr>
            <a:r>
              <a:rPr sz="1800" b="1" spc="-10" dirty="0">
                <a:solidFill>
                  <a:srgbClr val="FFFFFF"/>
                </a:solidFill>
                <a:latin typeface="Segoe UI"/>
                <a:cs typeface="Segoe UI"/>
              </a:rPr>
              <a:t>Prompt—</a:t>
            </a:r>
            <a:r>
              <a:rPr sz="1800" dirty="0">
                <a:solidFill>
                  <a:srgbClr val="FFFFFF"/>
                </a:solidFill>
                <a:latin typeface="Segoe UI"/>
                <a:cs typeface="Segoe UI"/>
              </a:rPr>
              <a:t>Text</a:t>
            </a:r>
            <a:r>
              <a:rPr sz="1800" spc="-15" dirty="0">
                <a:solidFill>
                  <a:srgbClr val="FFFFFF"/>
                </a:solidFill>
                <a:latin typeface="Segoe UI"/>
                <a:cs typeface="Segoe UI"/>
              </a:rPr>
              <a:t> </a:t>
            </a:r>
            <a:r>
              <a:rPr sz="1800" dirty="0">
                <a:solidFill>
                  <a:srgbClr val="FFFFFF"/>
                </a:solidFill>
                <a:latin typeface="Segoe UI"/>
                <a:cs typeface="Segoe UI"/>
              </a:rPr>
              <a:t>input</a:t>
            </a:r>
            <a:r>
              <a:rPr sz="1800" spc="10" dirty="0">
                <a:solidFill>
                  <a:srgbClr val="FFFFFF"/>
                </a:solidFill>
                <a:latin typeface="Segoe UI"/>
                <a:cs typeface="Segoe UI"/>
              </a:rPr>
              <a:t> </a:t>
            </a:r>
            <a:r>
              <a:rPr sz="1800" spc="-20" dirty="0">
                <a:solidFill>
                  <a:srgbClr val="FFFFFF"/>
                </a:solidFill>
                <a:latin typeface="Segoe UI"/>
                <a:cs typeface="Segoe UI"/>
              </a:rPr>
              <a:t>that </a:t>
            </a:r>
            <a:r>
              <a:rPr sz="1800" dirty="0">
                <a:solidFill>
                  <a:srgbClr val="FFFFFF"/>
                </a:solidFill>
                <a:latin typeface="Segoe UI"/>
                <a:cs typeface="Segoe UI"/>
              </a:rPr>
              <a:t>provides</a:t>
            </a:r>
            <a:r>
              <a:rPr sz="1800" spc="-10" dirty="0">
                <a:solidFill>
                  <a:srgbClr val="FFFFFF"/>
                </a:solidFill>
                <a:latin typeface="Segoe UI"/>
                <a:cs typeface="Segoe UI"/>
              </a:rPr>
              <a:t> </a:t>
            </a:r>
            <a:r>
              <a:rPr sz="1800" dirty="0">
                <a:solidFill>
                  <a:srgbClr val="FFFFFF"/>
                </a:solidFill>
                <a:latin typeface="Segoe UI"/>
                <a:cs typeface="Segoe UI"/>
              </a:rPr>
              <a:t>some</a:t>
            </a:r>
            <a:r>
              <a:rPr sz="1800" spc="-40" dirty="0">
                <a:solidFill>
                  <a:srgbClr val="FFFFFF"/>
                </a:solidFill>
                <a:latin typeface="Segoe UI"/>
                <a:cs typeface="Segoe UI"/>
              </a:rPr>
              <a:t> </a:t>
            </a:r>
            <a:r>
              <a:rPr sz="1800" dirty="0">
                <a:solidFill>
                  <a:srgbClr val="FFFFFF"/>
                </a:solidFill>
                <a:latin typeface="Segoe UI"/>
                <a:cs typeface="Segoe UI"/>
              </a:rPr>
              <a:t>context</a:t>
            </a:r>
            <a:r>
              <a:rPr sz="1800" spc="-35" dirty="0">
                <a:solidFill>
                  <a:srgbClr val="FFFFFF"/>
                </a:solidFill>
                <a:latin typeface="Segoe UI"/>
                <a:cs typeface="Segoe UI"/>
              </a:rPr>
              <a:t> </a:t>
            </a:r>
            <a:r>
              <a:rPr sz="1800" dirty="0">
                <a:solidFill>
                  <a:srgbClr val="FFFFFF"/>
                </a:solidFill>
                <a:latin typeface="Segoe UI"/>
                <a:cs typeface="Segoe UI"/>
              </a:rPr>
              <a:t>to</a:t>
            </a:r>
            <a:r>
              <a:rPr sz="1800" spc="-35" dirty="0">
                <a:solidFill>
                  <a:srgbClr val="FFFFFF"/>
                </a:solidFill>
                <a:latin typeface="Segoe UI"/>
                <a:cs typeface="Segoe UI"/>
              </a:rPr>
              <a:t> </a:t>
            </a:r>
            <a:r>
              <a:rPr sz="1800" spc="-25" dirty="0">
                <a:solidFill>
                  <a:srgbClr val="FFFFFF"/>
                </a:solidFill>
                <a:latin typeface="Segoe UI"/>
                <a:cs typeface="Segoe UI"/>
              </a:rPr>
              <a:t>the </a:t>
            </a:r>
            <a:r>
              <a:rPr sz="1800" dirty="0">
                <a:solidFill>
                  <a:srgbClr val="FFFFFF"/>
                </a:solidFill>
                <a:latin typeface="Segoe UI"/>
                <a:cs typeface="Segoe UI"/>
              </a:rPr>
              <a:t>engine</a:t>
            </a:r>
            <a:r>
              <a:rPr sz="1800" spc="-30" dirty="0">
                <a:solidFill>
                  <a:srgbClr val="FFFFFF"/>
                </a:solidFill>
                <a:latin typeface="Segoe UI"/>
                <a:cs typeface="Segoe UI"/>
              </a:rPr>
              <a:t> </a:t>
            </a:r>
            <a:r>
              <a:rPr sz="1800" dirty="0">
                <a:solidFill>
                  <a:srgbClr val="FFFFFF"/>
                </a:solidFill>
                <a:latin typeface="Segoe UI"/>
                <a:cs typeface="Segoe UI"/>
              </a:rPr>
              <a:t>on</a:t>
            </a:r>
            <a:r>
              <a:rPr sz="1800" spc="-40" dirty="0">
                <a:solidFill>
                  <a:srgbClr val="FFFFFF"/>
                </a:solidFill>
                <a:latin typeface="Segoe UI"/>
                <a:cs typeface="Segoe UI"/>
              </a:rPr>
              <a:t> </a:t>
            </a:r>
            <a:r>
              <a:rPr sz="1800" dirty="0">
                <a:solidFill>
                  <a:srgbClr val="FFFFFF"/>
                </a:solidFill>
                <a:latin typeface="Segoe UI"/>
                <a:cs typeface="Segoe UI"/>
              </a:rPr>
              <a:t>what</a:t>
            </a:r>
            <a:r>
              <a:rPr sz="1800" spc="-15" dirty="0">
                <a:solidFill>
                  <a:srgbClr val="FFFFFF"/>
                </a:solidFill>
                <a:latin typeface="Segoe UI"/>
                <a:cs typeface="Segoe UI"/>
              </a:rPr>
              <a:t> </a:t>
            </a:r>
            <a:r>
              <a:rPr sz="1800" dirty="0">
                <a:solidFill>
                  <a:srgbClr val="FFFFFF"/>
                </a:solidFill>
                <a:latin typeface="Segoe UI"/>
                <a:cs typeface="Segoe UI"/>
              </a:rPr>
              <a:t>is</a:t>
            </a:r>
            <a:r>
              <a:rPr sz="1800" spc="-30" dirty="0">
                <a:solidFill>
                  <a:srgbClr val="FFFFFF"/>
                </a:solidFill>
                <a:latin typeface="Segoe UI"/>
                <a:cs typeface="Segoe UI"/>
              </a:rPr>
              <a:t> </a:t>
            </a:r>
            <a:r>
              <a:rPr sz="1800" spc="-10" dirty="0">
                <a:solidFill>
                  <a:srgbClr val="FFFFFF"/>
                </a:solidFill>
                <a:latin typeface="Segoe UI"/>
                <a:cs typeface="Segoe UI"/>
              </a:rPr>
              <a:t>expecting.</a:t>
            </a:r>
            <a:endParaRPr sz="1800">
              <a:latin typeface="Segoe UI"/>
              <a:cs typeface="Segoe UI"/>
            </a:endParaRPr>
          </a:p>
        </p:txBody>
      </p:sp>
    </p:spTree>
    <p:extLst>
      <p:ext uri="{BB962C8B-B14F-4D97-AF65-F5344CB8AC3E}">
        <p14:creationId xmlns:p14="http://schemas.microsoft.com/office/powerpoint/2010/main" val="2161789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0" dirty="0">
                <a:solidFill>
                  <a:srgbClr val="000000"/>
                </a:solidFill>
              </a:rPr>
              <a:t>Aviation</a:t>
            </a:r>
            <a:r>
              <a:rPr spc="-200" dirty="0">
                <a:solidFill>
                  <a:srgbClr val="000000"/>
                </a:solidFill>
              </a:rPr>
              <a:t> </a:t>
            </a:r>
            <a:r>
              <a:rPr spc="-30" dirty="0">
                <a:solidFill>
                  <a:srgbClr val="000000"/>
                </a:solidFill>
              </a:rPr>
              <a:t>Example</a:t>
            </a:r>
          </a:p>
        </p:txBody>
      </p:sp>
      <p:grpSp>
        <p:nvGrpSpPr>
          <p:cNvPr id="3" name="object 3"/>
          <p:cNvGrpSpPr/>
          <p:nvPr/>
        </p:nvGrpSpPr>
        <p:grpSpPr>
          <a:xfrm>
            <a:off x="3197351" y="1159763"/>
            <a:ext cx="6986270" cy="5484495"/>
            <a:chOff x="3197351" y="1159763"/>
            <a:chExt cx="6986270" cy="5484495"/>
          </a:xfrm>
        </p:grpSpPr>
        <p:pic>
          <p:nvPicPr>
            <p:cNvPr id="4" name="object 4"/>
            <p:cNvPicPr/>
            <p:nvPr/>
          </p:nvPicPr>
          <p:blipFill>
            <a:blip r:embed="rId2" cstate="print"/>
            <a:stretch>
              <a:fillRect/>
            </a:stretch>
          </p:blipFill>
          <p:spPr>
            <a:xfrm>
              <a:off x="3197351" y="1159763"/>
              <a:ext cx="6986016" cy="5484131"/>
            </a:xfrm>
            <a:prstGeom prst="rect">
              <a:avLst/>
            </a:prstGeom>
          </p:spPr>
        </p:pic>
        <p:pic>
          <p:nvPicPr>
            <p:cNvPr id="5" name="object 5"/>
            <p:cNvPicPr/>
            <p:nvPr/>
          </p:nvPicPr>
          <p:blipFill>
            <a:blip r:embed="rId3" cstate="print"/>
            <a:stretch>
              <a:fillRect/>
            </a:stretch>
          </p:blipFill>
          <p:spPr>
            <a:xfrm>
              <a:off x="9843516" y="1289303"/>
              <a:ext cx="268224" cy="324612"/>
            </a:xfrm>
            <a:prstGeom prst="rect">
              <a:avLst/>
            </a:prstGeom>
          </p:spPr>
        </p:pic>
      </p:grpSp>
    </p:spTree>
    <p:extLst>
      <p:ext uri="{BB962C8B-B14F-4D97-AF65-F5344CB8AC3E}">
        <p14:creationId xmlns:p14="http://schemas.microsoft.com/office/powerpoint/2010/main" val="1822035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5" dirty="0">
                <a:solidFill>
                  <a:srgbClr val="000000"/>
                </a:solidFill>
              </a:rPr>
              <a:t>Finance</a:t>
            </a:r>
            <a:r>
              <a:rPr spc="-204" dirty="0">
                <a:solidFill>
                  <a:srgbClr val="000000"/>
                </a:solidFill>
              </a:rPr>
              <a:t> </a:t>
            </a:r>
            <a:r>
              <a:rPr spc="-35" dirty="0">
                <a:solidFill>
                  <a:srgbClr val="000000"/>
                </a:solidFill>
              </a:rPr>
              <a:t>Example</a:t>
            </a:r>
          </a:p>
        </p:txBody>
      </p:sp>
      <p:grpSp>
        <p:nvGrpSpPr>
          <p:cNvPr id="3" name="object 3"/>
          <p:cNvGrpSpPr/>
          <p:nvPr/>
        </p:nvGrpSpPr>
        <p:grpSpPr>
          <a:xfrm>
            <a:off x="3267455" y="1178052"/>
            <a:ext cx="6929755" cy="5514340"/>
            <a:chOff x="3267455" y="1178052"/>
            <a:chExt cx="6929755" cy="5514340"/>
          </a:xfrm>
        </p:grpSpPr>
        <p:pic>
          <p:nvPicPr>
            <p:cNvPr id="4" name="object 4"/>
            <p:cNvPicPr/>
            <p:nvPr/>
          </p:nvPicPr>
          <p:blipFill>
            <a:blip r:embed="rId2" cstate="print"/>
            <a:stretch>
              <a:fillRect/>
            </a:stretch>
          </p:blipFill>
          <p:spPr>
            <a:xfrm>
              <a:off x="3267455" y="1178052"/>
              <a:ext cx="6929628" cy="5513832"/>
            </a:xfrm>
            <a:prstGeom prst="rect">
              <a:avLst/>
            </a:prstGeom>
          </p:spPr>
        </p:pic>
        <p:pic>
          <p:nvPicPr>
            <p:cNvPr id="5" name="object 5"/>
            <p:cNvPicPr/>
            <p:nvPr/>
          </p:nvPicPr>
          <p:blipFill>
            <a:blip r:embed="rId3" cstate="print"/>
            <a:stretch>
              <a:fillRect/>
            </a:stretch>
          </p:blipFill>
          <p:spPr>
            <a:xfrm>
              <a:off x="9802367" y="1292352"/>
              <a:ext cx="341375" cy="313944"/>
            </a:xfrm>
            <a:prstGeom prst="rect">
              <a:avLst/>
            </a:prstGeom>
          </p:spPr>
        </p:pic>
      </p:grpSp>
    </p:spTree>
    <p:extLst>
      <p:ext uri="{BB962C8B-B14F-4D97-AF65-F5344CB8AC3E}">
        <p14:creationId xmlns:p14="http://schemas.microsoft.com/office/powerpoint/2010/main" val="327933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032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dirty="0"/>
          </a:p>
        </p:txBody>
      </p:sp>
      <p:sp>
        <p:nvSpPr>
          <p:cNvPr id="3" name="object 3"/>
          <p:cNvSpPr/>
          <p:nvPr/>
        </p:nvSpPr>
        <p:spPr>
          <a:xfrm>
            <a:off x="961501" y="630940"/>
            <a:ext cx="986790" cy="190500"/>
          </a:xfrm>
          <a:custGeom>
            <a:avLst/>
            <a:gdLst/>
            <a:ahLst/>
            <a:cxnLst/>
            <a:rect l="l" t="t" r="r" b="b"/>
            <a:pathLst>
              <a:path w="986789" h="190500">
                <a:moveTo>
                  <a:pt x="43326" y="12948"/>
                </a:moveTo>
                <a:lnTo>
                  <a:pt x="0" y="12948"/>
                </a:lnTo>
                <a:lnTo>
                  <a:pt x="0" y="187348"/>
                </a:lnTo>
                <a:lnTo>
                  <a:pt x="28592" y="187348"/>
                </a:lnTo>
                <a:lnTo>
                  <a:pt x="28592" y="65613"/>
                </a:lnTo>
                <a:lnTo>
                  <a:pt x="27794" y="56979"/>
                </a:lnTo>
                <a:lnTo>
                  <a:pt x="27715" y="48346"/>
                </a:lnTo>
                <a:lnTo>
                  <a:pt x="26867" y="44893"/>
                </a:lnTo>
                <a:lnTo>
                  <a:pt x="55941" y="44893"/>
                </a:lnTo>
                <a:lnTo>
                  <a:pt x="43326" y="12948"/>
                </a:lnTo>
                <a:close/>
              </a:path>
              <a:path w="986789" h="190500">
                <a:moveTo>
                  <a:pt x="55941" y="44893"/>
                </a:moveTo>
                <a:lnTo>
                  <a:pt x="27715" y="44893"/>
                </a:lnTo>
                <a:lnTo>
                  <a:pt x="29469" y="51799"/>
                </a:lnTo>
                <a:lnTo>
                  <a:pt x="31194" y="56979"/>
                </a:lnTo>
                <a:lnTo>
                  <a:pt x="32071" y="60432"/>
                </a:lnTo>
                <a:lnTo>
                  <a:pt x="84022" y="187348"/>
                </a:lnTo>
                <a:lnTo>
                  <a:pt x="103961" y="187348"/>
                </a:lnTo>
                <a:lnTo>
                  <a:pt x="121056" y="145042"/>
                </a:lnTo>
                <a:lnTo>
                  <a:pt x="94430" y="145042"/>
                </a:lnTo>
                <a:lnTo>
                  <a:pt x="93553" y="139864"/>
                </a:lnTo>
                <a:lnTo>
                  <a:pt x="90951" y="132093"/>
                </a:lnTo>
                <a:lnTo>
                  <a:pt x="86624" y="122596"/>
                </a:lnTo>
                <a:lnTo>
                  <a:pt x="55941" y="44893"/>
                </a:lnTo>
                <a:close/>
              </a:path>
              <a:path w="986789" h="190500">
                <a:moveTo>
                  <a:pt x="188860" y="44893"/>
                </a:moveTo>
                <a:lnTo>
                  <a:pt x="160268" y="44893"/>
                </a:lnTo>
                <a:lnTo>
                  <a:pt x="159761" y="54254"/>
                </a:lnTo>
                <a:lnTo>
                  <a:pt x="159501" y="62807"/>
                </a:lnTo>
                <a:lnTo>
                  <a:pt x="159391" y="187348"/>
                </a:lnTo>
                <a:lnTo>
                  <a:pt x="188860" y="187348"/>
                </a:lnTo>
                <a:lnTo>
                  <a:pt x="188860" y="44893"/>
                </a:lnTo>
                <a:close/>
              </a:path>
              <a:path w="986789" h="190500">
                <a:moveTo>
                  <a:pt x="188860" y="12948"/>
                </a:moveTo>
                <a:lnTo>
                  <a:pt x="148135" y="12948"/>
                </a:lnTo>
                <a:lnTo>
                  <a:pt x="103084" y="122596"/>
                </a:lnTo>
                <a:lnTo>
                  <a:pt x="95307" y="145042"/>
                </a:lnTo>
                <a:lnTo>
                  <a:pt x="121056" y="145042"/>
                </a:lnTo>
                <a:lnTo>
                  <a:pt x="155941" y="58707"/>
                </a:lnTo>
                <a:lnTo>
                  <a:pt x="157666" y="56117"/>
                </a:lnTo>
                <a:lnTo>
                  <a:pt x="158543" y="50074"/>
                </a:lnTo>
                <a:lnTo>
                  <a:pt x="160268" y="44893"/>
                </a:lnTo>
                <a:lnTo>
                  <a:pt x="188860" y="44893"/>
                </a:lnTo>
                <a:lnTo>
                  <a:pt x="188860" y="12948"/>
                </a:lnTo>
                <a:close/>
              </a:path>
              <a:path w="986789" h="190500">
                <a:moveTo>
                  <a:pt x="246893" y="62160"/>
                </a:moveTo>
                <a:lnTo>
                  <a:pt x="217423" y="62160"/>
                </a:lnTo>
                <a:lnTo>
                  <a:pt x="217423" y="187348"/>
                </a:lnTo>
                <a:lnTo>
                  <a:pt x="246893" y="187348"/>
                </a:lnTo>
                <a:lnTo>
                  <a:pt x="246893" y="62160"/>
                </a:lnTo>
                <a:close/>
              </a:path>
              <a:path w="986789" h="190500">
                <a:moveTo>
                  <a:pt x="237362" y="9495"/>
                </a:moveTo>
                <a:lnTo>
                  <a:pt x="227831" y="9495"/>
                </a:lnTo>
                <a:lnTo>
                  <a:pt x="223504" y="11220"/>
                </a:lnTo>
                <a:lnTo>
                  <a:pt x="220025" y="14676"/>
                </a:lnTo>
                <a:lnTo>
                  <a:pt x="216575" y="17264"/>
                </a:lnTo>
                <a:lnTo>
                  <a:pt x="214821" y="21582"/>
                </a:lnTo>
                <a:lnTo>
                  <a:pt x="214821" y="31078"/>
                </a:lnTo>
                <a:lnTo>
                  <a:pt x="237362" y="43165"/>
                </a:lnTo>
                <a:lnTo>
                  <a:pt x="241689" y="41440"/>
                </a:lnTo>
                <a:lnTo>
                  <a:pt x="245168" y="38850"/>
                </a:lnTo>
                <a:lnTo>
                  <a:pt x="248617" y="35397"/>
                </a:lnTo>
                <a:lnTo>
                  <a:pt x="250342" y="31078"/>
                </a:lnTo>
                <a:lnTo>
                  <a:pt x="250342" y="21582"/>
                </a:lnTo>
                <a:lnTo>
                  <a:pt x="248617" y="18129"/>
                </a:lnTo>
                <a:lnTo>
                  <a:pt x="241689" y="11220"/>
                </a:lnTo>
                <a:lnTo>
                  <a:pt x="237362" y="9495"/>
                </a:lnTo>
                <a:close/>
              </a:path>
              <a:path w="986789" h="190500">
                <a:moveTo>
                  <a:pt x="345650" y="59570"/>
                </a:moveTo>
                <a:lnTo>
                  <a:pt x="306972" y="64305"/>
                </a:lnTo>
                <a:lnTo>
                  <a:pt x="275485" y="92377"/>
                </a:lnTo>
                <a:lnTo>
                  <a:pt x="267679" y="127774"/>
                </a:lnTo>
                <a:lnTo>
                  <a:pt x="268167" y="136531"/>
                </a:lnTo>
                <a:lnTo>
                  <a:pt x="284668" y="172562"/>
                </a:lnTo>
                <a:lnTo>
                  <a:pt x="320401" y="189453"/>
                </a:lnTo>
                <a:lnTo>
                  <a:pt x="329190" y="189938"/>
                </a:lnTo>
                <a:lnTo>
                  <a:pt x="339242" y="189453"/>
                </a:lnTo>
                <a:lnTo>
                  <a:pt x="348559" y="187996"/>
                </a:lnTo>
                <a:lnTo>
                  <a:pt x="357064" y="185567"/>
                </a:lnTo>
                <a:lnTo>
                  <a:pt x="364682" y="182167"/>
                </a:lnTo>
                <a:lnTo>
                  <a:pt x="365559" y="181305"/>
                </a:lnTo>
                <a:lnTo>
                  <a:pt x="365559" y="165762"/>
                </a:lnTo>
                <a:lnTo>
                  <a:pt x="335242" y="165762"/>
                </a:lnTo>
                <a:lnTo>
                  <a:pt x="327137" y="165115"/>
                </a:lnTo>
                <a:lnTo>
                  <a:pt x="298630" y="134277"/>
                </a:lnTo>
                <a:lnTo>
                  <a:pt x="297996" y="125184"/>
                </a:lnTo>
                <a:lnTo>
                  <a:pt x="298643" y="116456"/>
                </a:lnTo>
                <a:lnTo>
                  <a:pt x="328002" y="84404"/>
                </a:lnTo>
                <a:lnTo>
                  <a:pt x="336119" y="83743"/>
                </a:lnTo>
                <a:lnTo>
                  <a:pt x="365559" y="83743"/>
                </a:lnTo>
                <a:lnTo>
                  <a:pt x="365559" y="65613"/>
                </a:lnTo>
                <a:lnTo>
                  <a:pt x="364682" y="65613"/>
                </a:lnTo>
                <a:lnTo>
                  <a:pt x="361232" y="63885"/>
                </a:lnTo>
                <a:lnTo>
                  <a:pt x="356905" y="62160"/>
                </a:lnTo>
                <a:lnTo>
                  <a:pt x="350824" y="61298"/>
                </a:lnTo>
                <a:lnTo>
                  <a:pt x="345650" y="59570"/>
                </a:lnTo>
                <a:close/>
              </a:path>
              <a:path w="986789" h="190500">
                <a:moveTo>
                  <a:pt x="365559" y="154541"/>
                </a:moveTo>
                <a:lnTo>
                  <a:pt x="363834" y="155403"/>
                </a:lnTo>
                <a:lnTo>
                  <a:pt x="359507" y="158856"/>
                </a:lnTo>
                <a:lnTo>
                  <a:pt x="355151" y="161447"/>
                </a:lnTo>
                <a:lnTo>
                  <a:pt x="344773" y="164900"/>
                </a:lnTo>
                <a:lnTo>
                  <a:pt x="339569" y="165762"/>
                </a:lnTo>
                <a:lnTo>
                  <a:pt x="365559" y="165762"/>
                </a:lnTo>
                <a:lnTo>
                  <a:pt x="365559" y="154541"/>
                </a:lnTo>
                <a:close/>
              </a:path>
              <a:path w="986789" h="190500">
                <a:moveTo>
                  <a:pt x="365559" y="83743"/>
                </a:moveTo>
                <a:lnTo>
                  <a:pt x="336119" y="83743"/>
                </a:lnTo>
                <a:lnTo>
                  <a:pt x="343249" y="84377"/>
                </a:lnTo>
                <a:lnTo>
                  <a:pt x="350295" y="86225"/>
                </a:lnTo>
                <a:lnTo>
                  <a:pt x="357181" y="89207"/>
                </a:lnTo>
                <a:lnTo>
                  <a:pt x="363834" y="93242"/>
                </a:lnTo>
                <a:lnTo>
                  <a:pt x="365559" y="94105"/>
                </a:lnTo>
                <a:lnTo>
                  <a:pt x="365559" y="83743"/>
                </a:lnTo>
                <a:close/>
              </a:path>
              <a:path w="986789" h="190500">
                <a:moveTo>
                  <a:pt x="416663" y="62160"/>
                </a:moveTo>
                <a:lnTo>
                  <a:pt x="387223" y="62160"/>
                </a:lnTo>
                <a:lnTo>
                  <a:pt x="387223" y="187348"/>
                </a:lnTo>
                <a:lnTo>
                  <a:pt x="416663" y="187348"/>
                </a:lnTo>
                <a:lnTo>
                  <a:pt x="416663" y="123459"/>
                </a:lnTo>
                <a:lnTo>
                  <a:pt x="417150" y="115513"/>
                </a:lnTo>
                <a:lnTo>
                  <a:pt x="435724" y="86334"/>
                </a:lnTo>
                <a:lnTo>
                  <a:pt x="459989" y="86334"/>
                </a:lnTo>
                <a:lnTo>
                  <a:pt x="459989" y="83743"/>
                </a:lnTo>
                <a:lnTo>
                  <a:pt x="416663" y="83743"/>
                </a:lnTo>
                <a:lnTo>
                  <a:pt x="416663" y="62160"/>
                </a:lnTo>
                <a:close/>
              </a:path>
              <a:path w="986789" h="190500">
                <a:moveTo>
                  <a:pt x="459989" y="86334"/>
                </a:moveTo>
                <a:lnTo>
                  <a:pt x="446132" y="86334"/>
                </a:lnTo>
                <a:lnTo>
                  <a:pt x="448705" y="87196"/>
                </a:lnTo>
                <a:lnTo>
                  <a:pt x="455663" y="88924"/>
                </a:lnTo>
                <a:lnTo>
                  <a:pt x="459112" y="90652"/>
                </a:lnTo>
                <a:lnTo>
                  <a:pt x="459989" y="91514"/>
                </a:lnTo>
                <a:lnTo>
                  <a:pt x="459989" y="86334"/>
                </a:lnTo>
                <a:close/>
              </a:path>
              <a:path w="986789" h="190500">
                <a:moveTo>
                  <a:pt x="457388" y="60432"/>
                </a:moveTo>
                <a:lnTo>
                  <a:pt x="440928" y="60432"/>
                </a:lnTo>
                <a:lnTo>
                  <a:pt x="433999" y="62160"/>
                </a:lnTo>
                <a:lnTo>
                  <a:pt x="428795" y="67341"/>
                </a:lnTo>
                <a:lnTo>
                  <a:pt x="423591" y="71657"/>
                </a:lnTo>
                <a:lnTo>
                  <a:pt x="420142" y="76837"/>
                </a:lnTo>
                <a:lnTo>
                  <a:pt x="417540" y="83743"/>
                </a:lnTo>
                <a:lnTo>
                  <a:pt x="459989" y="83743"/>
                </a:lnTo>
                <a:lnTo>
                  <a:pt x="459989" y="62160"/>
                </a:lnTo>
                <a:lnTo>
                  <a:pt x="457388" y="60432"/>
                </a:lnTo>
                <a:close/>
              </a:path>
              <a:path w="986789" h="190500">
                <a:moveTo>
                  <a:pt x="528400" y="59570"/>
                </a:moveTo>
                <a:lnTo>
                  <a:pt x="488945" y="69404"/>
                </a:lnTo>
                <a:lnTo>
                  <a:pt x="462836" y="111318"/>
                </a:lnTo>
                <a:lnTo>
                  <a:pt x="461714" y="126049"/>
                </a:lnTo>
                <a:lnTo>
                  <a:pt x="462836" y="140133"/>
                </a:lnTo>
                <a:lnTo>
                  <a:pt x="488291" y="180104"/>
                </a:lnTo>
                <a:lnTo>
                  <a:pt x="524951" y="189938"/>
                </a:lnTo>
                <a:lnTo>
                  <a:pt x="539209" y="188805"/>
                </a:lnTo>
                <a:lnTo>
                  <a:pt x="552012" y="185406"/>
                </a:lnTo>
                <a:lnTo>
                  <a:pt x="563197" y="179739"/>
                </a:lnTo>
                <a:lnTo>
                  <a:pt x="572604" y="171806"/>
                </a:lnTo>
                <a:lnTo>
                  <a:pt x="577475" y="165762"/>
                </a:lnTo>
                <a:lnTo>
                  <a:pt x="526675" y="165762"/>
                </a:lnTo>
                <a:lnTo>
                  <a:pt x="519224" y="165115"/>
                </a:lnTo>
                <a:lnTo>
                  <a:pt x="492666" y="134398"/>
                </a:lnTo>
                <a:lnTo>
                  <a:pt x="492091" y="126049"/>
                </a:lnTo>
                <a:lnTo>
                  <a:pt x="492150" y="123459"/>
                </a:lnTo>
                <a:lnTo>
                  <a:pt x="512496" y="86333"/>
                </a:lnTo>
                <a:lnTo>
                  <a:pt x="526675" y="83743"/>
                </a:lnTo>
                <a:lnTo>
                  <a:pt x="579531" y="83743"/>
                </a:lnTo>
                <a:lnTo>
                  <a:pt x="574329" y="76837"/>
                </a:lnTo>
                <a:lnTo>
                  <a:pt x="565085" y="69040"/>
                </a:lnTo>
                <a:lnTo>
                  <a:pt x="554292" y="63671"/>
                </a:lnTo>
                <a:lnTo>
                  <a:pt x="542035" y="60568"/>
                </a:lnTo>
                <a:lnTo>
                  <a:pt x="528400" y="59570"/>
                </a:lnTo>
                <a:close/>
              </a:path>
              <a:path w="986789" h="190500">
                <a:moveTo>
                  <a:pt x="579531" y="83743"/>
                </a:moveTo>
                <a:lnTo>
                  <a:pt x="526675" y="83743"/>
                </a:lnTo>
                <a:lnTo>
                  <a:pt x="534003" y="84391"/>
                </a:lnTo>
                <a:lnTo>
                  <a:pt x="540431" y="86333"/>
                </a:lnTo>
                <a:lnTo>
                  <a:pt x="559548" y="123459"/>
                </a:lnTo>
                <a:lnTo>
                  <a:pt x="559508" y="126049"/>
                </a:lnTo>
                <a:lnTo>
                  <a:pt x="541183" y="163173"/>
                </a:lnTo>
                <a:lnTo>
                  <a:pt x="526675" y="165762"/>
                </a:lnTo>
                <a:lnTo>
                  <a:pt x="577475" y="165762"/>
                </a:lnTo>
                <a:lnTo>
                  <a:pt x="580552" y="161945"/>
                </a:lnTo>
                <a:lnTo>
                  <a:pt x="586235" y="150547"/>
                </a:lnTo>
                <a:lnTo>
                  <a:pt x="589649" y="137691"/>
                </a:lnTo>
                <a:lnTo>
                  <a:pt x="590789" y="123459"/>
                </a:lnTo>
                <a:lnTo>
                  <a:pt x="589676" y="109375"/>
                </a:lnTo>
                <a:lnTo>
                  <a:pt x="586451" y="96911"/>
                </a:lnTo>
                <a:lnTo>
                  <a:pt x="581279" y="86065"/>
                </a:lnTo>
                <a:lnTo>
                  <a:pt x="579531" y="83743"/>
                </a:lnTo>
                <a:close/>
              </a:path>
              <a:path w="986789" h="190500">
                <a:moveTo>
                  <a:pt x="604646" y="154541"/>
                </a:moveTo>
                <a:lnTo>
                  <a:pt x="604646" y="183030"/>
                </a:lnTo>
                <a:lnTo>
                  <a:pt x="605494" y="183030"/>
                </a:lnTo>
                <a:lnTo>
                  <a:pt x="608973" y="185620"/>
                </a:lnTo>
                <a:lnTo>
                  <a:pt x="615025" y="186486"/>
                </a:lnTo>
                <a:lnTo>
                  <a:pt x="621106" y="188211"/>
                </a:lnTo>
                <a:lnTo>
                  <a:pt x="633238" y="189939"/>
                </a:lnTo>
                <a:lnTo>
                  <a:pt x="673934" y="179577"/>
                </a:lnTo>
                <a:lnTo>
                  <a:pt x="684436" y="166628"/>
                </a:lnTo>
                <a:lnTo>
                  <a:pt x="634075" y="166626"/>
                </a:lnTo>
                <a:lnTo>
                  <a:pt x="628882" y="165762"/>
                </a:lnTo>
                <a:lnTo>
                  <a:pt x="622831" y="164037"/>
                </a:lnTo>
                <a:lnTo>
                  <a:pt x="610698" y="158856"/>
                </a:lnTo>
                <a:lnTo>
                  <a:pt x="606371" y="155404"/>
                </a:lnTo>
                <a:lnTo>
                  <a:pt x="604646" y="154541"/>
                </a:lnTo>
                <a:close/>
              </a:path>
              <a:path w="986789" h="190500">
                <a:moveTo>
                  <a:pt x="661801" y="59570"/>
                </a:moveTo>
                <a:lnTo>
                  <a:pt x="618504" y="69932"/>
                </a:lnTo>
                <a:lnTo>
                  <a:pt x="604646" y="97558"/>
                </a:lnTo>
                <a:lnTo>
                  <a:pt x="604646" y="103601"/>
                </a:lnTo>
                <a:lnTo>
                  <a:pt x="605494" y="108782"/>
                </a:lnTo>
                <a:lnTo>
                  <a:pt x="607248" y="113097"/>
                </a:lnTo>
                <a:lnTo>
                  <a:pt x="612423" y="121731"/>
                </a:lnTo>
                <a:lnTo>
                  <a:pt x="616779" y="124322"/>
                </a:lnTo>
                <a:lnTo>
                  <a:pt x="620229" y="127774"/>
                </a:lnTo>
                <a:lnTo>
                  <a:pt x="626310" y="131230"/>
                </a:lnTo>
                <a:lnTo>
                  <a:pt x="634963" y="134683"/>
                </a:lnTo>
                <a:lnTo>
                  <a:pt x="641015" y="137274"/>
                </a:lnTo>
                <a:lnTo>
                  <a:pt x="653148" y="143317"/>
                </a:lnTo>
                <a:lnTo>
                  <a:pt x="654873" y="145042"/>
                </a:lnTo>
                <a:lnTo>
                  <a:pt x="656627" y="147632"/>
                </a:lnTo>
                <a:lnTo>
                  <a:pt x="657475" y="149360"/>
                </a:lnTo>
                <a:lnTo>
                  <a:pt x="658352" y="151085"/>
                </a:lnTo>
                <a:lnTo>
                  <a:pt x="658352" y="162309"/>
                </a:lnTo>
                <a:lnTo>
                  <a:pt x="652271" y="166628"/>
                </a:lnTo>
                <a:lnTo>
                  <a:pt x="684437" y="166626"/>
                </a:lnTo>
                <a:lnTo>
                  <a:pt x="686967" y="159179"/>
                </a:lnTo>
                <a:lnTo>
                  <a:pt x="687792" y="151085"/>
                </a:lnTo>
                <a:lnTo>
                  <a:pt x="687792" y="142452"/>
                </a:lnTo>
                <a:lnTo>
                  <a:pt x="655750" y="113963"/>
                </a:lnTo>
                <a:lnTo>
                  <a:pt x="646219" y="110507"/>
                </a:lnTo>
                <a:lnTo>
                  <a:pt x="640167" y="107054"/>
                </a:lnTo>
                <a:lnTo>
                  <a:pt x="638413" y="104464"/>
                </a:lnTo>
                <a:lnTo>
                  <a:pt x="635811" y="102739"/>
                </a:lnTo>
                <a:lnTo>
                  <a:pt x="634086" y="99286"/>
                </a:lnTo>
                <a:lnTo>
                  <a:pt x="634086" y="91515"/>
                </a:lnTo>
                <a:lnTo>
                  <a:pt x="635811" y="88924"/>
                </a:lnTo>
                <a:lnTo>
                  <a:pt x="639290" y="86334"/>
                </a:lnTo>
                <a:lnTo>
                  <a:pt x="641892" y="83743"/>
                </a:lnTo>
                <a:lnTo>
                  <a:pt x="646219" y="82881"/>
                </a:lnTo>
                <a:lnTo>
                  <a:pt x="680863" y="82881"/>
                </a:lnTo>
                <a:lnTo>
                  <a:pt x="680863" y="64751"/>
                </a:lnTo>
                <a:lnTo>
                  <a:pt x="677413" y="63023"/>
                </a:lnTo>
                <a:lnTo>
                  <a:pt x="673085" y="62160"/>
                </a:lnTo>
                <a:lnTo>
                  <a:pt x="667005" y="60433"/>
                </a:lnTo>
                <a:lnTo>
                  <a:pt x="661801" y="59570"/>
                </a:lnTo>
                <a:close/>
              </a:path>
              <a:path w="986789" h="190500">
                <a:moveTo>
                  <a:pt x="680863" y="82881"/>
                </a:moveTo>
                <a:lnTo>
                  <a:pt x="656627" y="82881"/>
                </a:lnTo>
                <a:lnTo>
                  <a:pt x="667005" y="84609"/>
                </a:lnTo>
                <a:lnTo>
                  <a:pt x="672209" y="86334"/>
                </a:lnTo>
                <a:lnTo>
                  <a:pt x="676536" y="88924"/>
                </a:lnTo>
                <a:lnTo>
                  <a:pt x="680015" y="90652"/>
                </a:lnTo>
                <a:lnTo>
                  <a:pt x="680863" y="91515"/>
                </a:lnTo>
                <a:lnTo>
                  <a:pt x="680863" y="82881"/>
                </a:lnTo>
                <a:close/>
              </a:path>
              <a:path w="986789" h="190500">
                <a:moveTo>
                  <a:pt x="766640" y="59570"/>
                </a:moveTo>
                <a:lnTo>
                  <a:pt x="728006" y="69404"/>
                </a:lnTo>
                <a:lnTo>
                  <a:pt x="701923" y="111318"/>
                </a:lnTo>
                <a:lnTo>
                  <a:pt x="700802" y="126050"/>
                </a:lnTo>
                <a:lnTo>
                  <a:pt x="701923" y="140133"/>
                </a:lnTo>
                <a:lnTo>
                  <a:pt x="727353" y="180104"/>
                </a:lnTo>
                <a:lnTo>
                  <a:pt x="764038" y="189939"/>
                </a:lnTo>
                <a:lnTo>
                  <a:pt x="778295" y="188805"/>
                </a:lnTo>
                <a:lnTo>
                  <a:pt x="791095" y="185406"/>
                </a:lnTo>
                <a:lnTo>
                  <a:pt x="802272" y="179739"/>
                </a:lnTo>
                <a:lnTo>
                  <a:pt x="811662" y="171806"/>
                </a:lnTo>
                <a:lnTo>
                  <a:pt x="816459" y="165762"/>
                </a:lnTo>
                <a:lnTo>
                  <a:pt x="765763" y="165762"/>
                </a:lnTo>
                <a:lnTo>
                  <a:pt x="757941" y="165115"/>
                </a:lnTo>
                <a:lnTo>
                  <a:pt x="731753" y="134399"/>
                </a:lnTo>
                <a:lnTo>
                  <a:pt x="731178" y="126050"/>
                </a:lnTo>
                <a:lnTo>
                  <a:pt x="731237" y="123459"/>
                </a:lnTo>
                <a:lnTo>
                  <a:pt x="751255" y="86333"/>
                </a:lnTo>
                <a:lnTo>
                  <a:pt x="765763" y="83743"/>
                </a:lnTo>
                <a:lnTo>
                  <a:pt x="818018" y="83743"/>
                </a:lnTo>
                <a:lnTo>
                  <a:pt x="812539" y="76838"/>
                </a:lnTo>
                <a:lnTo>
                  <a:pt x="803776" y="69041"/>
                </a:lnTo>
                <a:lnTo>
                  <a:pt x="793153" y="63671"/>
                </a:lnTo>
                <a:lnTo>
                  <a:pt x="780747" y="60568"/>
                </a:lnTo>
                <a:lnTo>
                  <a:pt x="766640" y="59570"/>
                </a:lnTo>
                <a:close/>
              </a:path>
              <a:path w="986789" h="190500">
                <a:moveTo>
                  <a:pt x="818018" y="83743"/>
                </a:moveTo>
                <a:lnTo>
                  <a:pt x="765763" y="83743"/>
                </a:lnTo>
                <a:lnTo>
                  <a:pt x="773077" y="84391"/>
                </a:lnTo>
                <a:lnTo>
                  <a:pt x="779507" y="86333"/>
                </a:lnTo>
                <a:lnTo>
                  <a:pt x="798635" y="123459"/>
                </a:lnTo>
                <a:lnTo>
                  <a:pt x="798593" y="126050"/>
                </a:lnTo>
                <a:lnTo>
                  <a:pt x="779836" y="163173"/>
                </a:lnTo>
                <a:lnTo>
                  <a:pt x="765763" y="165762"/>
                </a:lnTo>
                <a:lnTo>
                  <a:pt x="816459" y="165762"/>
                </a:lnTo>
                <a:lnTo>
                  <a:pt x="819490" y="161945"/>
                </a:lnTo>
                <a:lnTo>
                  <a:pt x="824880" y="150547"/>
                </a:lnTo>
                <a:lnTo>
                  <a:pt x="827996" y="137691"/>
                </a:lnTo>
                <a:lnTo>
                  <a:pt x="828999" y="123459"/>
                </a:lnTo>
                <a:lnTo>
                  <a:pt x="828010" y="109375"/>
                </a:lnTo>
                <a:lnTo>
                  <a:pt x="824990" y="96911"/>
                </a:lnTo>
                <a:lnTo>
                  <a:pt x="819860" y="86065"/>
                </a:lnTo>
                <a:lnTo>
                  <a:pt x="818018" y="83743"/>
                </a:lnTo>
                <a:close/>
              </a:path>
              <a:path w="986789" h="190500">
                <a:moveTo>
                  <a:pt x="956319" y="86334"/>
                </a:moveTo>
                <a:lnTo>
                  <a:pt x="926879" y="86334"/>
                </a:lnTo>
                <a:lnTo>
                  <a:pt x="926879" y="150223"/>
                </a:lnTo>
                <a:lnTo>
                  <a:pt x="947711" y="187497"/>
                </a:lnTo>
                <a:lnTo>
                  <a:pt x="971931" y="189939"/>
                </a:lnTo>
                <a:lnTo>
                  <a:pt x="976258" y="189073"/>
                </a:lnTo>
                <a:lnTo>
                  <a:pt x="984063" y="186486"/>
                </a:lnTo>
                <a:lnTo>
                  <a:pt x="985788" y="185620"/>
                </a:lnTo>
                <a:lnTo>
                  <a:pt x="986636" y="185620"/>
                </a:lnTo>
                <a:lnTo>
                  <a:pt x="986636" y="165762"/>
                </a:lnTo>
                <a:lnTo>
                  <a:pt x="967604" y="165762"/>
                </a:lnTo>
                <a:lnTo>
                  <a:pt x="963248" y="164037"/>
                </a:lnTo>
                <a:lnTo>
                  <a:pt x="960675" y="161447"/>
                </a:lnTo>
                <a:lnTo>
                  <a:pt x="958073" y="157994"/>
                </a:lnTo>
                <a:lnTo>
                  <a:pt x="956319" y="152813"/>
                </a:lnTo>
                <a:lnTo>
                  <a:pt x="956319" y="86334"/>
                </a:lnTo>
                <a:close/>
              </a:path>
              <a:path w="986789" h="190500">
                <a:moveTo>
                  <a:pt x="882704" y="86334"/>
                </a:moveTo>
                <a:lnTo>
                  <a:pt x="853264" y="86334"/>
                </a:lnTo>
                <a:lnTo>
                  <a:pt x="853264" y="187348"/>
                </a:lnTo>
                <a:lnTo>
                  <a:pt x="882704" y="187348"/>
                </a:lnTo>
                <a:lnTo>
                  <a:pt x="882704" y="86334"/>
                </a:lnTo>
                <a:close/>
              </a:path>
              <a:path w="986789" h="190500">
                <a:moveTo>
                  <a:pt x="986636" y="161447"/>
                </a:moveTo>
                <a:lnTo>
                  <a:pt x="981461" y="164037"/>
                </a:lnTo>
                <a:lnTo>
                  <a:pt x="976258" y="165762"/>
                </a:lnTo>
                <a:lnTo>
                  <a:pt x="986636" y="165762"/>
                </a:lnTo>
                <a:lnTo>
                  <a:pt x="986636" y="161447"/>
                </a:lnTo>
                <a:close/>
              </a:path>
              <a:path w="986789" h="190500">
                <a:moveTo>
                  <a:pt x="986636" y="62161"/>
                </a:moveTo>
                <a:lnTo>
                  <a:pt x="832449" y="62161"/>
                </a:lnTo>
                <a:lnTo>
                  <a:pt x="832449" y="86334"/>
                </a:lnTo>
                <a:lnTo>
                  <a:pt x="986636" y="86334"/>
                </a:lnTo>
                <a:lnTo>
                  <a:pt x="986636" y="62161"/>
                </a:lnTo>
                <a:close/>
              </a:path>
              <a:path w="986789" h="190500">
                <a:moveTo>
                  <a:pt x="905216" y="0"/>
                </a:moveTo>
                <a:lnTo>
                  <a:pt x="867970" y="9496"/>
                </a:lnTo>
                <a:lnTo>
                  <a:pt x="853264" y="36259"/>
                </a:lnTo>
                <a:lnTo>
                  <a:pt x="853264" y="62161"/>
                </a:lnTo>
                <a:lnTo>
                  <a:pt x="882704" y="62161"/>
                </a:lnTo>
                <a:lnTo>
                  <a:pt x="882704" y="39712"/>
                </a:lnTo>
                <a:lnTo>
                  <a:pt x="884429" y="33669"/>
                </a:lnTo>
                <a:lnTo>
                  <a:pt x="887908" y="30216"/>
                </a:lnTo>
                <a:lnTo>
                  <a:pt x="890510" y="25898"/>
                </a:lnTo>
                <a:lnTo>
                  <a:pt x="895685" y="24173"/>
                </a:lnTo>
                <a:lnTo>
                  <a:pt x="915623" y="24173"/>
                </a:lnTo>
                <a:lnTo>
                  <a:pt x="915623" y="2587"/>
                </a:lnTo>
                <a:lnTo>
                  <a:pt x="914746" y="2587"/>
                </a:lnTo>
                <a:lnTo>
                  <a:pt x="910419" y="862"/>
                </a:lnTo>
                <a:lnTo>
                  <a:pt x="905216" y="0"/>
                </a:lnTo>
                <a:close/>
              </a:path>
              <a:path w="986789" h="190500">
                <a:moveTo>
                  <a:pt x="956319" y="25035"/>
                </a:moveTo>
                <a:lnTo>
                  <a:pt x="955471" y="25035"/>
                </a:lnTo>
                <a:lnTo>
                  <a:pt x="927756" y="33669"/>
                </a:lnTo>
                <a:lnTo>
                  <a:pt x="926879" y="34532"/>
                </a:lnTo>
                <a:lnTo>
                  <a:pt x="926879" y="62161"/>
                </a:lnTo>
                <a:lnTo>
                  <a:pt x="956319" y="62161"/>
                </a:lnTo>
                <a:lnTo>
                  <a:pt x="956319" y="25035"/>
                </a:lnTo>
                <a:close/>
              </a:path>
              <a:path w="986789" h="190500">
                <a:moveTo>
                  <a:pt x="915623" y="24173"/>
                </a:moveTo>
                <a:lnTo>
                  <a:pt x="905216" y="24173"/>
                </a:lnTo>
                <a:lnTo>
                  <a:pt x="909542" y="25035"/>
                </a:lnTo>
                <a:lnTo>
                  <a:pt x="913898" y="27626"/>
                </a:lnTo>
                <a:lnTo>
                  <a:pt x="915623" y="27626"/>
                </a:lnTo>
                <a:lnTo>
                  <a:pt x="915623" y="24173"/>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582966" y="586045"/>
            <a:ext cx="291053" cy="290087"/>
          </a:xfrm>
          <a:prstGeom prst="rect">
            <a:avLst/>
          </a:prstGeom>
        </p:spPr>
      </p:pic>
      <p:sp>
        <p:nvSpPr>
          <p:cNvPr id="5" name="object 5"/>
          <p:cNvSpPr txBox="1">
            <a:spLocks noGrp="1"/>
          </p:cNvSpPr>
          <p:nvPr>
            <p:ph type="title"/>
          </p:nvPr>
        </p:nvSpPr>
        <p:spPr>
          <a:xfrm>
            <a:off x="1828800" y="2209800"/>
            <a:ext cx="6885305" cy="628377"/>
          </a:xfrm>
          <a:prstGeom prst="rect">
            <a:avLst/>
          </a:prstGeom>
        </p:spPr>
        <p:txBody>
          <a:bodyPr vert="horz" wrap="square" lIns="0" tIns="12700" rIns="0" bIns="0" rtlCol="0">
            <a:spAutoFit/>
          </a:bodyPr>
          <a:lstStyle/>
          <a:p>
            <a:pPr marL="12700">
              <a:lnSpc>
                <a:spcPct val="100000"/>
              </a:lnSpc>
              <a:spcBef>
                <a:spcPts val="100"/>
              </a:spcBef>
            </a:pPr>
            <a:r>
              <a:rPr lang="en-US" sz="4000" spc="-35" dirty="0">
                <a:solidFill>
                  <a:srgbClr val="4BB0FF"/>
                </a:solidFill>
              </a:rPr>
              <a:t>Introduction to AI</a:t>
            </a:r>
            <a:endParaRPr sz="4000" spc="-10" dirty="0">
              <a:solidFill>
                <a:srgbClr val="4BB0FF"/>
              </a:solidFill>
            </a:endParaRPr>
          </a:p>
        </p:txBody>
      </p:sp>
      <p:pic>
        <p:nvPicPr>
          <p:cNvPr id="15" name="object 15"/>
          <p:cNvPicPr/>
          <p:nvPr/>
        </p:nvPicPr>
        <p:blipFill>
          <a:blip r:embed="rId3" cstate="print"/>
          <a:stretch>
            <a:fillRect/>
          </a:stretch>
        </p:blipFill>
        <p:spPr>
          <a:xfrm>
            <a:off x="5013959" y="3022092"/>
            <a:ext cx="6277355" cy="3835905"/>
          </a:xfrm>
          <a:prstGeom prst="rect">
            <a:avLst/>
          </a:prstGeom>
        </p:spPr>
      </p:pic>
      <p:pic>
        <p:nvPicPr>
          <p:cNvPr id="18" name="Picture 17">
            <a:extLst>
              <a:ext uri="{FF2B5EF4-FFF2-40B4-BE49-F238E27FC236}">
                <a16:creationId xmlns:a16="http://schemas.microsoft.com/office/drawing/2014/main" id="{8A3506EF-0202-3BE5-7E70-6582C3C977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4600" y="534102"/>
            <a:ext cx="1659975" cy="5746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0" dirty="0">
                <a:solidFill>
                  <a:srgbClr val="000000"/>
                </a:solidFill>
              </a:rPr>
              <a:t>Biomedical</a:t>
            </a:r>
            <a:r>
              <a:rPr spc="-170" dirty="0">
                <a:solidFill>
                  <a:srgbClr val="000000"/>
                </a:solidFill>
              </a:rPr>
              <a:t> </a:t>
            </a:r>
            <a:r>
              <a:rPr spc="-25" dirty="0">
                <a:solidFill>
                  <a:srgbClr val="000000"/>
                </a:solidFill>
              </a:rPr>
              <a:t>Example</a:t>
            </a:r>
          </a:p>
        </p:txBody>
      </p:sp>
      <p:grpSp>
        <p:nvGrpSpPr>
          <p:cNvPr id="3" name="object 3"/>
          <p:cNvGrpSpPr/>
          <p:nvPr/>
        </p:nvGrpSpPr>
        <p:grpSpPr>
          <a:xfrm>
            <a:off x="2823972" y="1153667"/>
            <a:ext cx="7339965" cy="5463540"/>
            <a:chOff x="2823972" y="1153667"/>
            <a:chExt cx="7339965" cy="5463540"/>
          </a:xfrm>
        </p:grpSpPr>
        <p:pic>
          <p:nvPicPr>
            <p:cNvPr id="4" name="object 4"/>
            <p:cNvPicPr/>
            <p:nvPr/>
          </p:nvPicPr>
          <p:blipFill>
            <a:blip r:embed="rId2" cstate="print"/>
            <a:stretch>
              <a:fillRect/>
            </a:stretch>
          </p:blipFill>
          <p:spPr>
            <a:xfrm>
              <a:off x="2823972" y="1153667"/>
              <a:ext cx="7339583" cy="5463540"/>
            </a:xfrm>
            <a:prstGeom prst="rect">
              <a:avLst/>
            </a:prstGeom>
          </p:spPr>
        </p:pic>
        <p:pic>
          <p:nvPicPr>
            <p:cNvPr id="5" name="object 5"/>
            <p:cNvPicPr/>
            <p:nvPr/>
          </p:nvPicPr>
          <p:blipFill>
            <a:blip r:embed="rId3" cstate="print"/>
            <a:stretch>
              <a:fillRect/>
            </a:stretch>
          </p:blipFill>
          <p:spPr>
            <a:xfrm>
              <a:off x="9854183" y="1312163"/>
              <a:ext cx="257555" cy="236220"/>
            </a:xfrm>
            <a:prstGeom prst="rect">
              <a:avLst/>
            </a:prstGeom>
          </p:spPr>
        </p:pic>
      </p:grpSp>
    </p:spTree>
    <p:extLst>
      <p:ext uri="{BB962C8B-B14F-4D97-AF65-F5344CB8AC3E}">
        <p14:creationId xmlns:p14="http://schemas.microsoft.com/office/powerpoint/2010/main" val="1285571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3B1A7-C0FF-6B45-C592-FE051C3D46FC}"/>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1DBF360A-113D-A71D-28E4-57EDFD2E8BEA}"/>
              </a:ext>
            </a:extLst>
          </p:cNvPr>
          <p:cNvPicPr/>
          <p:nvPr/>
        </p:nvPicPr>
        <p:blipFill>
          <a:blip r:embed="rId2" cstate="print"/>
          <a:stretch>
            <a:fillRect/>
          </a:stretch>
        </p:blipFill>
        <p:spPr>
          <a:xfrm>
            <a:off x="593178" y="563752"/>
            <a:ext cx="3480600" cy="446024"/>
          </a:xfrm>
          <a:prstGeom prst="rect">
            <a:avLst/>
          </a:prstGeom>
        </p:spPr>
      </p:pic>
      <p:pic>
        <p:nvPicPr>
          <p:cNvPr id="3" name="object 3">
            <a:extLst>
              <a:ext uri="{FF2B5EF4-FFF2-40B4-BE49-F238E27FC236}">
                <a16:creationId xmlns:a16="http://schemas.microsoft.com/office/drawing/2014/main" id="{63A78636-78CF-109A-13A9-2BF27E9F4340}"/>
              </a:ext>
            </a:extLst>
          </p:cNvPr>
          <p:cNvPicPr/>
          <p:nvPr/>
        </p:nvPicPr>
        <p:blipFill>
          <a:blip r:embed="rId3" cstate="print"/>
          <a:stretch>
            <a:fillRect/>
          </a:stretch>
        </p:blipFill>
        <p:spPr>
          <a:xfrm>
            <a:off x="4222369" y="563752"/>
            <a:ext cx="1728342" cy="343788"/>
          </a:xfrm>
          <a:prstGeom prst="rect">
            <a:avLst/>
          </a:prstGeom>
        </p:spPr>
      </p:pic>
      <p:pic>
        <p:nvPicPr>
          <p:cNvPr id="4" name="object 4">
            <a:extLst>
              <a:ext uri="{FF2B5EF4-FFF2-40B4-BE49-F238E27FC236}">
                <a16:creationId xmlns:a16="http://schemas.microsoft.com/office/drawing/2014/main" id="{BC68E238-03F0-6CDD-9C6A-DC281C248223}"/>
              </a:ext>
            </a:extLst>
          </p:cNvPr>
          <p:cNvPicPr/>
          <p:nvPr/>
        </p:nvPicPr>
        <p:blipFill>
          <a:blip r:embed="rId4" cstate="print"/>
          <a:stretch>
            <a:fillRect/>
          </a:stretch>
        </p:blipFill>
        <p:spPr>
          <a:xfrm>
            <a:off x="6103746" y="563752"/>
            <a:ext cx="1224026" cy="343788"/>
          </a:xfrm>
          <a:prstGeom prst="rect">
            <a:avLst/>
          </a:prstGeom>
        </p:spPr>
      </p:pic>
      <p:sp>
        <p:nvSpPr>
          <p:cNvPr id="5" name="object 5">
            <a:extLst>
              <a:ext uri="{FF2B5EF4-FFF2-40B4-BE49-F238E27FC236}">
                <a16:creationId xmlns:a16="http://schemas.microsoft.com/office/drawing/2014/main" id="{5243578F-EA4F-1B0A-9D40-37462047BC14}"/>
              </a:ext>
            </a:extLst>
          </p:cNvPr>
          <p:cNvSpPr txBox="1">
            <a:spLocks noGrp="1"/>
          </p:cNvSpPr>
          <p:nvPr>
            <p:ph type="title"/>
          </p:nvPr>
        </p:nvSpPr>
        <p:spPr>
          <a:xfrm>
            <a:off x="571601" y="1415287"/>
            <a:ext cx="3763010" cy="452120"/>
          </a:xfrm>
          <a:prstGeom prst="rect">
            <a:avLst/>
          </a:prstGeom>
        </p:spPr>
        <p:txBody>
          <a:bodyPr vert="horz" wrap="square" lIns="0" tIns="12065" rIns="0" bIns="0" rtlCol="0">
            <a:spAutoFit/>
          </a:bodyPr>
          <a:lstStyle/>
          <a:p>
            <a:pPr marL="12700">
              <a:lnSpc>
                <a:spcPct val="100000"/>
              </a:lnSpc>
              <a:spcBef>
                <a:spcPts val="95"/>
              </a:spcBef>
            </a:pPr>
            <a:r>
              <a:rPr sz="2800" dirty="0">
                <a:solidFill>
                  <a:srgbClr val="50E6FF"/>
                </a:solidFill>
              </a:rPr>
              <a:t>Previous</a:t>
            </a:r>
            <a:r>
              <a:rPr sz="2800" spc="-25" dirty="0">
                <a:solidFill>
                  <a:srgbClr val="50E6FF"/>
                </a:solidFill>
              </a:rPr>
              <a:t> GPT-</a:t>
            </a:r>
            <a:r>
              <a:rPr sz="2800" dirty="0">
                <a:solidFill>
                  <a:srgbClr val="50E6FF"/>
                </a:solidFill>
              </a:rPr>
              <a:t>3</a:t>
            </a:r>
            <a:r>
              <a:rPr sz="2800" spc="-70" dirty="0">
                <a:solidFill>
                  <a:srgbClr val="50E6FF"/>
                </a:solidFill>
              </a:rPr>
              <a:t> </a:t>
            </a:r>
            <a:r>
              <a:rPr sz="2800" spc="-10" dirty="0">
                <a:solidFill>
                  <a:srgbClr val="50E6FF"/>
                </a:solidFill>
              </a:rPr>
              <a:t>models</a:t>
            </a:r>
            <a:endParaRPr sz="2800"/>
          </a:p>
        </p:txBody>
      </p:sp>
      <p:sp>
        <p:nvSpPr>
          <p:cNvPr id="6" name="object 6">
            <a:extLst>
              <a:ext uri="{FF2B5EF4-FFF2-40B4-BE49-F238E27FC236}">
                <a16:creationId xmlns:a16="http://schemas.microsoft.com/office/drawing/2014/main" id="{1A1E1077-F784-2200-3BAA-2BCCBF898C6F}"/>
              </a:ext>
            </a:extLst>
          </p:cNvPr>
          <p:cNvSpPr txBox="1"/>
          <p:nvPr/>
        </p:nvSpPr>
        <p:spPr>
          <a:xfrm>
            <a:off x="571601" y="2067560"/>
            <a:ext cx="5108575" cy="880110"/>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Segoe UI"/>
                <a:cs typeface="Segoe UI"/>
              </a:rPr>
              <a:t>Previous</a:t>
            </a:r>
            <a:r>
              <a:rPr sz="1400" spc="-30" dirty="0">
                <a:solidFill>
                  <a:srgbClr val="FFFFFF"/>
                </a:solidFill>
                <a:latin typeface="Segoe UI"/>
                <a:cs typeface="Segoe UI"/>
              </a:rPr>
              <a:t> </a:t>
            </a:r>
            <a:r>
              <a:rPr sz="1400" dirty="0">
                <a:solidFill>
                  <a:srgbClr val="FFFFFF"/>
                </a:solidFill>
                <a:latin typeface="Segoe UI"/>
                <a:cs typeface="Segoe UI"/>
              </a:rPr>
              <a:t>models</a:t>
            </a:r>
            <a:r>
              <a:rPr sz="1400" spc="-25" dirty="0">
                <a:solidFill>
                  <a:srgbClr val="FFFFFF"/>
                </a:solidFill>
                <a:latin typeface="Segoe UI"/>
                <a:cs typeface="Segoe UI"/>
              </a:rPr>
              <a:t> </a:t>
            </a:r>
            <a:r>
              <a:rPr sz="1400" dirty="0">
                <a:solidFill>
                  <a:srgbClr val="FFFFFF"/>
                </a:solidFill>
                <a:latin typeface="Segoe UI"/>
                <a:cs typeface="Segoe UI"/>
              </a:rPr>
              <a:t>were</a:t>
            </a:r>
            <a:r>
              <a:rPr sz="1400" spc="-20" dirty="0">
                <a:solidFill>
                  <a:srgbClr val="FFFFFF"/>
                </a:solidFill>
                <a:latin typeface="Segoe UI"/>
                <a:cs typeface="Segoe UI"/>
              </a:rPr>
              <a:t> </a:t>
            </a:r>
            <a:r>
              <a:rPr sz="1400" dirty="0">
                <a:solidFill>
                  <a:srgbClr val="FFFFFF"/>
                </a:solidFill>
                <a:latin typeface="Segoe UI"/>
                <a:cs typeface="Segoe UI"/>
              </a:rPr>
              <a:t>text-in</a:t>
            </a:r>
            <a:r>
              <a:rPr sz="1400" spc="-60" dirty="0">
                <a:solidFill>
                  <a:srgbClr val="FFFFFF"/>
                </a:solidFill>
                <a:latin typeface="Segoe UI"/>
                <a:cs typeface="Segoe UI"/>
              </a:rPr>
              <a:t> </a:t>
            </a:r>
            <a:r>
              <a:rPr sz="1400" dirty="0">
                <a:solidFill>
                  <a:srgbClr val="FFFFFF"/>
                </a:solidFill>
                <a:latin typeface="Segoe UI"/>
                <a:cs typeface="Segoe UI"/>
              </a:rPr>
              <a:t>and</a:t>
            </a:r>
            <a:r>
              <a:rPr sz="1400" spc="-40" dirty="0">
                <a:solidFill>
                  <a:srgbClr val="FFFFFF"/>
                </a:solidFill>
                <a:latin typeface="Segoe UI"/>
                <a:cs typeface="Segoe UI"/>
              </a:rPr>
              <a:t> </a:t>
            </a:r>
            <a:r>
              <a:rPr sz="1400" spc="-10" dirty="0">
                <a:solidFill>
                  <a:srgbClr val="FFFFFF"/>
                </a:solidFill>
                <a:latin typeface="Segoe UI"/>
                <a:cs typeface="Segoe UI"/>
              </a:rPr>
              <a:t>text-</a:t>
            </a:r>
            <a:r>
              <a:rPr sz="1400" spc="-25" dirty="0">
                <a:solidFill>
                  <a:srgbClr val="FFFFFF"/>
                </a:solidFill>
                <a:latin typeface="Segoe UI"/>
                <a:cs typeface="Segoe UI"/>
              </a:rPr>
              <a:t>out</a:t>
            </a:r>
            <a:endParaRPr sz="1400">
              <a:latin typeface="Segoe UI"/>
              <a:cs typeface="Segoe UI"/>
            </a:endParaRPr>
          </a:p>
          <a:p>
            <a:pPr marL="12700">
              <a:lnSpc>
                <a:spcPct val="100000"/>
              </a:lnSpc>
              <a:spcBef>
                <a:spcPts val="1680"/>
              </a:spcBef>
            </a:pPr>
            <a:r>
              <a:rPr sz="1400" dirty="0">
                <a:solidFill>
                  <a:srgbClr val="FFFFFF"/>
                </a:solidFill>
                <a:latin typeface="Segoe UI"/>
                <a:cs typeface="Segoe UI"/>
              </a:rPr>
              <a:t>(i.e.,</a:t>
            </a:r>
            <a:r>
              <a:rPr sz="1400" spc="-15" dirty="0">
                <a:solidFill>
                  <a:srgbClr val="FFFFFF"/>
                </a:solidFill>
                <a:latin typeface="Segoe UI"/>
                <a:cs typeface="Segoe UI"/>
              </a:rPr>
              <a:t> </a:t>
            </a:r>
            <a:r>
              <a:rPr sz="1400" dirty="0">
                <a:solidFill>
                  <a:srgbClr val="FFFFFF"/>
                </a:solidFill>
                <a:latin typeface="Segoe UI"/>
                <a:cs typeface="Segoe UI"/>
              </a:rPr>
              <a:t>they</a:t>
            </a:r>
            <a:r>
              <a:rPr sz="1400" spc="-25" dirty="0">
                <a:solidFill>
                  <a:srgbClr val="FFFFFF"/>
                </a:solidFill>
                <a:latin typeface="Segoe UI"/>
                <a:cs typeface="Segoe UI"/>
              </a:rPr>
              <a:t> </a:t>
            </a:r>
            <a:r>
              <a:rPr sz="1400" dirty="0">
                <a:solidFill>
                  <a:srgbClr val="FFFFFF"/>
                </a:solidFill>
                <a:latin typeface="Segoe UI"/>
                <a:cs typeface="Segoe UI"/>
              </a:rPr>
              <a:t>accepted</a:t>
            </a:r>
            <a:r>
              <a:rPr sz="1400" spc="-15" dirty="0">
                <a:solidFill>
                  <a:srgbClr val="FFFFFF"/>
                </a:solidFill>
                <a:latin typeface="Segoe UI"/>
                <a:cs typeface="Segoe UI"/>
              </a:rPr>
              <a:t> </a:t>
            </a:r>
            <a:r>
              <a:rPr sz="1400" dirty="0">
                <a:solidFill>
                  <a:srgbClr val="FFFFFF"/>
                </a:solidFill>
                <a:latin typeface="Segoe UI"/>
                <a:cs typeface="Segoe UI"/>
              </a:rPr>
              <a:t>a</a:t>
            </a:r>
            <a:r>
              <a:rPr sz="1400" spc="-25" dirty="0">
                <a:solidFill>
                  <a:srgbClr val="FFFFFF"/>
                </a:solidFill>
                <a:latin typeface="Segoe UI"/>
                <a:cs typeface="Segoe UI"/>
              </a:rPr>
              <a:t> </a:t>
            </a:r>
            <a:r>
              <a:rPr sz="1400" dirty="0">
                <a:solidFill>
                  <a:srgbClr val="FFFFFF"/>
                </a:solidFill>
                <a:latin typeface="Segoe UI"/>
                <a:cs typeface="Segoe UI"/>
              </a:rPr>
              <a:t>prompt</a:t>
            </a:r>
            <a:r>
              <a:rPr sz="1400" spc="-40" dirty="0">
                <a:solidFill>
                  <a:srgbClr val="FFFFFF"/>
                </a:solidFill>
                <a:latin typeface="Segoe UI"/>
                <a:cs typeface="Segoe UI"/>
              </a:rPr>
              <a:t> </a:t>
            </a:r>
            <a:r>
              <a:rPr sz="1400" dirty="0">
                <a:solidFill>
                  <a:srgbClr val="FFFFFF"/>
                </a:solidFill>
                <a:latin typeface="Segoe UI"/>
                <a:cs typeface="Segoe UI"/>
              </a:rPr>
              <a:t>string</a:t>
            </a:r>
            <a:r>
              <a:rPr sz="1400" spc="-35" dirty="0">
                <a:solidFill>
                  <a:srgbClr val="FFFFFF"/>
                </a:solidFill>
                <a:latin typeface="Segoe UI"/>
                <a:cs typeface="Segoe UI"/>
              </a:rPr>
              <a:t> </a:t>
            </a:r>
            <a:r>
              <a:rPr sz="1400" dirty="0">
                <a:solidFill>
                  <a:srgbClr val="FFFFFF"/>
                </a:solidFill>
                <a:latin typeface="Segoe UI"/>
                <a:cs typeface="Segoe UI"/>
              </a:rPr>
              <a:t>and</a:t>
            </a:r>
            <a:r>
              <a:rPr sz="1400" spc="-15" dirty="0">
                <a:solidFill>
                  <a:srgbClr val="FFFFFF"/>
                </a:solidFill>
                <a:latin typeface="Segoe UI"/>
                <a:cs typeface="Segoe UI"/>
              </a:rPr>
              <a:t> </a:t>
            </a:r>
            <a:r>
              <a:rPr sz="1400" dirty="0">
                <a:solidFill>
                  <a:srgbClr val="FFFFFF"/>
                </a:solidFill>
                <a:latin typeface="Segoe UI"/>
                <a:cs typeface="Segoe UI"/>
              </a:rPr>
              <a:t>returned</a:t>
            </a:r>
            <a:r>
              <a:rPr sz="1400" spc="-35" dirty="0">
                <a:solidFill>
                  <a:srgbClr val="FFFFFF"/>
                </a:solidFill>
                <a:latin typeface="Segoe UI"/>
                <a:cs typeface="Segoe UI"/>
              </a:rPr>
              <a:t> </a:t>
            </a:r>
            <a:r>
              <a:rPr sz="1400" dirty="0">
                <a:solidFill>
                  <a:srgbClr val="FFFFFF"/>
                </a:solidFill>
                <a:latin typeface="Segoe UI"/>
                <a:cs typeface="Segoe UI"/>
              </a:rPr>
              <a:t>a</a:t>
            </a:r>
            <a:r>
              <a:rPr sz="1400" spc="-25" dirty="0">
                <a:solidFill>
                  <a:srgbClr val="FFFFFF"/>
                </a:solidFill>
                <a:latin typeface="Segoe UI"/>
                <a:cs typeface="Segoe UI"/>
              </a:rPr>
              <a:t> </a:t>
            </a:r>
            <a:r>
              <a:rPr sz="1400" dirty="0">
                <a:solidFill>
                  <a:srgbClr val="FFFFFF"/>
                </a:solidFill>
                <a:latin typeface="Segoe UI"/>
                <a:cs typeface="Segoe UI"/>
              </a:rPr>
              <a:t>completion</a:t>
            </a:r>
            <a:r>
              <a:rPr sz="1400" spc="-30" dirty="0">
                <a:solidFill>
                  <a:srgbClr val="FFFFFF"/>
                </a:solidFill>
                <a:latin typeface="Segoe UI"/>
                <a:cs typeface="Segoe UI"/>
              </a:rPr>
              <a:t> </a:t>
            </a:r>
            <a:r>
              <a:rPr sz="1400" spc="-25" dirty="0">
                <a:solidFill>
                  <a:srgbClr val="FFFFFF"/>
                </a:solidFill>
                <a:latin typeface="Segoe UI"/>
                <a:cs typeface="Segoe UI"/>
              </a:rPr>
              <a:t>to</a:t>
            </a:r>
            <a:endParaRPr sz="1400">
              <a:latin typeface="Segoe UI"/>
              <a:cs typeface="Segoe UI"/>
            </a:endParaRPr>
          </a:p>
          <a:p>
            <a:pPr marL="12700">
              <a:lnSpc>
                <a:spcPct val="100000"/>
              </a:lnSpc>
            </a:pPr>
            <a:r>
              <a:rPr sz="1400" dirty="0">
                <a:solidFill>
                  <a:srgbClr val="FFFFFF"/>
                </a:solidFill>
                <a:latin typeface="Segoe UI"/>
                <a:cs typeface="Segoe UI"/>
              </a:rPr>
              <a:t>append</a:t>
            </a:r>
            <a:r>
              <a:rPr sz="1400" spc="-20" dirty="0">
                <a:solidFill>
                  <a:srgbClr val="FFFFFF"/>
                </a:solidFill>
                <a:latin typeface="Segoe UI"/>
                <a:cs typeface="Segoe UI"/>
              </a:rPr>
              <a:t> </a:t>
            </a:r>
            <a:r>
              <a:rPr sz="1400" dirty="0">
                <a:solidFill>
                  <a:srgbClr val="FFFFFF"/>
                </a:solidFill>
                <a:latin typeface="Segoe UI"/>
                <a:cs typeface="Segoe UI"/>
              </a:rPr>
              <a:t>to</a:t>
            </a:r>
            <a:r>
              <a:rPr sz="1400" spc="-5" dirty="0">
                <a:solidFill>
                  <a:srgbClr val="FFFFFF"/>
                </a:solidFill>
                <a:latin typeface="Segoe UI"/>
                <a:cs typeface="Segoe UI"/>
              </a:rPr>
              <a:t> </a:t>
            </a:r>
            <a:r>
              <a:rPr sz="1400" dirty="0">
                <a:solidFill>
                  <a:srgbClr val="FFFFFF"/>
                </a:solidFill>
                <a:latin typeface="Segoe UI"/>
                <a:cs typeface="Segoe UI"/>
              </a:rPr>
              <a:t>the</a:t>
            </a:r>
            <a:r>
              <a:rPr sz="1400" spc="-10" dirty="0">
                <a:solidFill>
                  <a:srgbClr val="FFFFFF"/>
                </a:solidFill>
                <a:latin typeface="Segoe UI"/>
                <a:cs typeface="Segoe UI"/>
              </a:rPr>
              <a:t> prompt).</a:t>
            </a:r>
            <a:endParaRPr sz="1400">
              <a:latin typeface="Segoe UI"/>
              <a:cs typeface="Segoe UI"/>
            </a:endParaRPr>
          </a:p>
        </p:txBody>
      </p:sp>
      <p:sp>
        <p:nvSpPr>
          <p:cNvPr id="7" name="object 7">
            <a:extLst>
              <a:ext uri="{FF2B5EF4-FFF2-40B4-BE49-F238E27FC236}">
                <a16:creationId xmlns:a16="http://schemas.microsoft.com/office/drawing/2014/main" id="{378F9840-5AE1-7D00-3B13-36FC785A6098}"/>
              </a:ext>
            </a:extLst>
          </p:cNvPr>
          <p:cNvSpPr txBox="1"/>
          <p:nvPr/>
        </p:nvSpPr>
        <p:spPr>
          <a:xfrm>
            <a:off x="571601" y="3561333"/>
            <a:ext cx="5157470" cy="167195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Segoe UI"/>
                <a:cs typeface="Segoe UI"/>
              </a:rPr>
              <a:t>Answer</a:t>
            </a:r>
            <a:r>
              <a:rPr sz="1200" spc="-60" dirty="0">
                <a:solidFill>
                  <a:srgbClr val="FFFFFF"/>
                </a:solidFill>
                <a:latin typeface="Segoe UI"/>
                <a:cs typeface="Segoe UI"/>
              </a:rPr>
              <a:t> </a:t>
            </a:r>
            <a:r>
              <a:rPr sz="1200" dirty="0">
                <a:solidFill>
                  <a:srgbClr val="FFFFFF"/>
                </a:solidFill>
                <a:latin typeface="Segoe UI"/>
                <a:cs typeface="Segoe UI"/>
              </a:rPr>
              <a:t>questions</a:t>
            </a:r>
            <a:r>
              <a:rPr sz="1200" spc="-25" dirty="0">
                <a:solidFill>
                  <a:srgbClr val="FFFFFF"/>
                </a:solidFill>
                <a:latin typeface="Segoe UI"/>
                <a:cs typeface="Segoe UI"/>
              </a:rPr>
              <a:t> </a:t>
            </a:r>
            <a:r>
              <a:rPr sz="1200" dirty="0">
                <a:solidFill>
                  <a:srgbClr val="FFFFFF"/>
                </a:solidFill>
                <a:latin typeface="Segoe UI"/>
                <a:cs typeface="Segoe UI"/>
              </a:rPr>
              <a:t>from</a:t>
            </a:r>
            <a:r>
              <a:rPr sz="1200" spc="-50" dirty="0">
                <a:solidFill>
                  <a:srgbClr val="FFFFFF"/>
                </a:solidFill>
                <a:latin typeface="Segoe UI"/>
                <a:cs typeface="Segoe UI"/>
              </a:rPr>
              <a:t> </a:t>
            </a:r>
            <a:r>
              <a:rPr sz="1200" dirty="0">
                <a:solidFill>
                  <a:srgbClr val="FFFFFF"/>
                </a:solidFill>
                <a:latin typeface="Segoe UI"/>
                <a:cs typeface="Segoe UI"/>
              </a:rPr>
              <a:t>the</a:t>
            </a:r>
            <a:r>
              <a:rPr sz="1200" spc="-35" dirty="0">
                <a:solidFill>
                  <a:srgbClr val="FFFFFF"/>
                </a:solidFill>
                <a:latin typeface="Segoe UI"/>
                <a:cs typeface="Segoe UI"/>
              </a:rPr>
              <a:t> </a:t>
            </a:r>
            <a:r>
              <a:rPr sz="1200" dirty="0">
                <a:solidFill>
                  <a:srgbClr val="FFFFFF"/>
                </a:solidFill>
                <a:latin typeface="Segoe UI"/>
                <a:cs typeface="Segoe UI"/>
              </a:rPr>
              <a:t>context</a:t>
            </a:r>
            <a:r>
              <a:rPr sz="1200" spc="-45" dirty="0">
                <a:solidFill>
                  <a:srgbClr val="FFFFFF"/>
                </a:solidFill>
                <a:latin typeface="Segoe UI"/>
                <a:cs typeface="Segoe UI"/>
              </a:rPr>
              <a:t> </a:t>
            </a:r>
            <a:r>
              <a:rPr sz="1200" spc="-10" dirty="0">
                <a:solidFill>
                  <a:srgbClr val="FFFFFF"/>
                </a:solidFill>
                <a:latin typeface="Segoe UI"/>
                <a:cs typeface="Segoe UI"/>
              </a:rPr>
              <a:t>below.</a:t>
            </a:r>
            <a:endParaRPr sz="1200">
              <a:latin typeface="Segoe UI"/>
              <a:cs typeface="Segoe UI"/>
            </a:endParaRPr>
          </a:p>
          <a:p>
            <a:pPr marL="12700">
              <a:lnSpc>
                <a:spcPct val="100000"/>
              </a:lnSpc>
              <a:spcBef>
                <a:spcPts val="1440"/>
              </a:spcBef>
            </a:pPr>
            <a:r>
              <a:rPr sz="1200" spc="-10" dirty="0">
                <a:solidFill>
                  <a:srgbClr val="FFFFFF"/>
                </a:solidFill>
                <a:latin typeface="Segoe UI"/>
                <a:cs typeface="Segoe UI"/>
              </a:rPr>
              <a:t>Context:</a:t>
            </a:r>
            <a:endParaRPr sz="1200">
              <a:latin typeface="Segoe UI"/>
              <a:cs typeface="Segoe UI"/>
            </a:endParaRPr>
          </a:p>
          <a:p>
            <a:pPr marL="12700" marR="5080">
              <a:lnSpc>
                <a:spcPct val="100000"/>
              </a:lnSpc>
            </a:pPr>
            <a:r>
              <a:rPr sz="1200" dirty="0">
                <a:solidFill>
                  <a:srgbClr val="FFFFFF"/>
                </a:solidFill>
                <a:latin typeface="Segoe UI"/>
                <a:cs typeface="Segoe UI"/>
              </a:rPr>
              <a:t>A</a:t>
            </a:r>
            <a:r>
              <a:rPr sz="1200" spc="-25" dirty="0">
                <a:solidFill>
                  <a:srgbClr val="FFFFFF"/>
                </a:solidFill>
                <a:latin typeface="Segoe UI"/>
                <a:cs typeface="Segoe UI"/>
              </a:rPr>
              <a:t> </a:t>
            </a:r>
            <a:r>
              <a:rPr sz="1200" dirty="0">
                <a:solidFill>
                  <a:srgbClr val="FFFFFF"/>
                </a:solidFill>
                <a:latin typeface="Segoe UI"/>
                <a:cs typeface="Segoe UI"/>
              </a:rPr>
              <a:t>neutron</a:t>
            </a:r>
            <a:r>
              <a:rPr sz="1200" spc="-55" dirty="0">
                <a:solidFill>
                  <a:srgbClr val="FFFFFF"/>
                </a:solidFill>
                <a:latin typeface="Segoe UI"/>
                <a:cs typeface="Segoe UI"/>
              </a:rPr>
              <a:t> </a:t>
            </a:r>
            <a:r>
              <a:rPr sz="1200" dirty="0">
                <a:solidFill>
                  <a:srgbClr val="FFFFFF"/>
                </a:solidFill>
                <a:latin typeface="Segoe UI"/>
                <a:cs typeface="Segoe UI"/>
              </a:rPr>
              <a:t>star</a:t>
            </a:r>
            <a:r>
              <a:rPr sz="1200" spc="-10" dirty="0">
                <a:solidFill>
                  <a:srgbClr val="FFFFFF"/>
                </a:solidFill>
                <a:latin typeface="Segoe UI"/>
                <a:cs typeface="Segoe UI"/>
              </a:rPr>
              <a:t> </a:t>
            </a:r>
            <a:r>
              <a:rPr sz="1200" dirty="0">
                <a:solidFill>
                  <a:srgbClr val="FFFFFF"/>
                </a:solidFill>
                <a:latin typeface="Segoe UI"/>
                <a:cs typeface="Segoe UI"/>
              </a:rPr>
              <a:t>is</a:t>
            </a:r>
            <a:r>
              <a:rPr sz="1200" spc="-20" dirty="0">
                <a:solidFill>
                  <a:srgbClr val="FFFFFF"/>
                </a:solidFill>
                <a:latin typeface="Segoe UI"/>
                <a:cs typeface="Segoe UI"/>
              </a:rPr>
              <a:t> </a:t>
            </a:r>
            <a:r>
              <a:rPr sz="1200" dirty="0">
                <a:solidFill>
                  <a:srgbClr val="FFFFFF"/>
                </a:solidFill>
                <a:latin typeface="Segoe UI"/>
                <a:cs typeface="Segoe UI"/>
              </a:rPr>
              <a:t>the</a:t>
            </a:r>
            <a:r>
              <a:rPr sz="1200" spc="-40" dirty="0">
                <a:solidFill>
                  <a:srgbClr val="FFFFFF"/>
                </a:solidFill>
                <a:latin typeface="Segoe UI"/>
                <a:cs typeface="Segoe UI"/>
              </a:rPr>
              <a:t> </a:t>
            </a:r>
            <a:r>
              <a:rPr sz="1200" dirty="0">
                <a:solidFill>
                  <a:srgbClr val="FFFFFF"/>
                </a:solidFill>
                <a:latin typeface="Segoe UI"/>
                <a:cs typeface="Segoe UI"/>
              </a:rPr>
              <a:t>collapsed</a:t>
            </a:r>
            <a:r>
              <a:rPr sz="1200" spc="-25" dirty="0">
                <a:solidFill>
                  <a:srgbClr val="FFFFFF"/>
                </a:solidFill>
                <a:latin typeface="Segoe UI"/>
                <a:cs typeface="Segoe UI"/>
              </a:rPr>
              <a:t> </a:t>
            </a:r>
            <a:r>
              <a:rPr sz="1200" dirty="0">
                <a:solidFill>
                  <a:srgbClr val="FFFFFF"/>
                </a:solidFill>
                <a:latin typeface="Segoe UI"/>
                <a:cs typeface="Segoe UI"/>
              </a:rPr>
              <a:t>core</a:t>
            </a:r>
            <a:r>
              <a:rPr sz="1200" spc="-40" dirty="0">
                <a:solidFill>
                  <a:srgbClr val="FFFFFF"/>
                </a:solidFill>
                <a:latin typeface="Segoe UI"/>
                <a:cs typeface="Segoe UI"/>
              </a:rPr>
              <a:t> </a:t>
            </a:r>
            <a:r>
              <a:rPr sz="1200" dirty="0">
                <a:solidFill>
                  <a:srgbClr val="FFFFFF"/>
                </a:solidFill>
                <a:latin typeface="Segoe UI"/>
                <a:cs typeface="Segoe UI"/>
              </a:rPr>
              <a:t>of</a:t>
            </a:r>
            <a:r>
              <a:rPr sz="1200" spc="-40" dirty="0">
                <a:solidFill>
                  <a:srgbClr val="FFFFFF"/>
                </a:solidFill>
                <a:latin typeface="Segoe UI"/>
                <a:cs typeface="Segoe UI"/>
              </a:rPr>
              <a:t> </a:t>
            </a:r>
            <a:r>
              <a:rPr sz="1200" dirty="0">
                <a:solidFill>
                  <a:srgbClr val="FFFFFF"/>
                </a:solidFill>
                <a:latin typeface="Segoe UI"/>
                <a:cs typeface="Segoe UI"/>
              </a:rPr>
              <a:t>a</a:t>
            </a:r>
            <a:r>
              <a:rPr sz="1200" spc="-10" dirty="0">
                <a:solidFill>
                  <a:srgbClr val="FFFFFF"/>
                </a:solidFill>
                <a:latin typeface="Segoe UI"/>
                <a:cs typeface="Segoe UI"/>
              </a:rPr>
              <a:t> </a:t>
            </a:r>
            <a:r>
              <a:rPr sz="1200" dirty="0">
                <a:solidFill>
                  <a:srgbClr val="FFFFFF"/>
                </a:solidFill>
                <a:latin typeface="Segoe UI"/>
                <a:cs typeface="Segoe UI"/>
              </a:rPr>
              <a:t>massive</a:t>
            </a:r>
            <a:r>
              <a:rPr sz="1200" spc="-5" dirty="0">
                <a:solidFill>
                  <a:srgbClr val="FFFFFF"/>
                </a:solidFill>
                <a:latin typeface="Segoe UI"/>
                <a:cs typeface="Segoe UI"/>
              </a:rPr>
              <a:t> </a:t>
            </a:r>
            <a:r>
              <a:rPr sz="1200" spc="-10" dirty="0">
                <a:solidFill>
                  <a:srgbClr val="FFFFFF"/>
                </a:solidFill>
                <a:latin typeface="Segoe UI"/>
                <a:cs typeface="Segoe UI"/>
              </a:rPr>
              <a:t>supergiant</a:t>
            </a:r>
            <a:r>
              <a:rPr sz="1200" spc="-45" dirty="0">
                <a:solidFill>
                  <a:srgbClr val="FFFFFF"/>
                </a:solidFill>
                <a:latin typeface="Segoe UI"/>
                <a:cs typeface="Segoe UI"/>
              </a:rPr>
              <a:t> </a:t>
            </a:r>
            <a:r>
              <a:rPr sz="1200" spc="-20" dirty="0">
                <a:solidFill>
                  <a:srgbClr val="FFFFFF"/>
                </a:solidFill>
                <a:latin typeface="Segoe UI"/>
                <a:cs typeface="Segoe UI"/>
              </a:rPr>
              <a:t>star,</a:t>
            </a:r>
            <a:r>
              <a:rPr sz="1200" spc="-10" dirty="0">
                <a:solidFill>
                  <a:srgbClr val="FFFFFF"/>
                </a:solidFill>
                <a:latin typeface="Segoe UI"/>
                <a:cs typeface="Segoe UI"/>
              </a:rPr>
              <a:t> </a:t>
            </a:r>
            <a:r>
              <a:rPr sz="1200" dirty="0">
                <a:solidFill>
                  <a:srgbClr val="FFFFFF"/>
                </a:solidFill>
                <a:latin typeface="Segoe UI"/>
                <a:cs typeface="Segoe UI"/>
              </a:rPr>
              <a:t>which</a:t>
            </a:r>
            <a:r>
              <a:rPr sz="1200" spc="-45" dirty="0">
                <a:solidFill>
                  <a:srgbClr val="FFFFFF"/>
                </a:solidFill>
                <a:latin typeface="Segoe UI"/>
                <a:cs typeface="Segoe UI"/>
              </a:rPr>
              <a:t> </a:t>
            </a:r>
            <a:r>
              <a:rPr sz="1200" dirty="0">
                <a:solidFill>
                  <a:srgbClr val="FFFFFF"/>
                </a:solidFill>
                <a:latin typeface="Segoe UI"/>
                <a:cs typeface="Segoe UI"/>
              </a:rPr>
              <a:t>had</a:t>
            </a:r>
            <a:r>
              <a:rPr sz="1200" spc="-15" dirty="0">
                <a:solidFill>
                  <a:srgbClr val="FFFFFF"/>
                </a:solidFill>
                <a:latin typeface="Segoe UI"/>
                <a:cs typeface="Segoe UI"/>
              </a:rPr>
              <a:t> </a:t>
            </a:r>
            <a:r>
              <a:rPr sz="1200" spc="-50" dirty="0">
                <a:solidFill>
                  <a:srgbClr val="FFFFFF"/>
                </a:solidFill>
                <a:latin typeface="Segoe UI"/>
                <a:cs typeface="Segoe UI"/>
              </a:rPr>
              <a:t>a </a:t>
            </a:r>
            <a:r>
              <a:rPr sz="1200" dirty="0">
                <a:solidFill>
                  <a:srgbClr val="FFFFFF"/>
                </a:solidFill>
                <a:latin typeface="Segoe UI"/>
                <a:cs typeface="Segoe UI"/>
              </a:rPr>
              <a:t>total</a:t>
            </a:r>
            <a:r>
              <a:rPr sz="1200" spc="-35" dirty="0">
                <a:solidFill>
                  <a:srgbClr val="FFFFFF"/>
                </a:solidFill>
                <a:latin typeface="Segoe UI"/>
                <a:cs typeface="Segoe UI"/>
              </a:rPr>
              <a:t> </a:t>
            </a:r>
            <a:r>
              <a:rPr sz="1200" dirty="0">
                <a:solidFill>
                  <a:srgbClr val="FFFFFF"/>
                </a:solidFill>
                <a:latin typeface="Segoe UI"/>
                <a:cs typeface="Segoe UI"/>
              </a:rPr>
              <a:t>mass</a:t>
            </a:r>
            <a:r>
              <a:rPr sz="1200" spc="-15" dirty="0">
                <a:solidFill>
                  <a:srgbClr val="FFFFFF"/>
                </a:solidFill>
                <a:latin typeface="Segoe UI"/>
                <a:cs typeface="Segoe UI"/>
              </a:rPr>
              <a:t> </a:t>
            </a:r>
            <a:r>
              <a:rPr sz="1200" dirty="0">
                <a:solidFill>
                  <a:srgbClr val="FFFFFF"/>
                </a:solidFill>
                <a:latin typeface="Segoe UI"/>
                <a:cs typeface="Segoe UI"/>
              </a:rPr>
              <a:t>of</a:t>
            </a:r>
            <a:r>
              <a:rPr sz="1200" spc="-35" dirty="0">
                <a:solidFill>
                  <a:srgbClr val="FFFFFF"/>
                </a:solidFill>
                <a:latin typeface="Segoe UI"/>
                <a:cs typeface="Segoe UI"/>
              </a:rPr>
              <a:t> </a:t>
            </a:r>
            <a:r>
              <a:rPr sz="1200" dirty="0">
                <a:solidFill>
                  <a:srgbClr val="FFFFFF"/>
                </a:solidFill>
                <a:latin typeface="Segoe UI"/>
                <a:cs typeface="Segoe UI"/>
              </a:rPr>
              <a:t>between</a:t>
            </a:r>
            <a:r>
              <a:rPr sz="1200" spc="-40" dirty="0">
                <a:solidFill>
                  <a:srgbClr val="FFFFFF"/>
                </a:solidFill>
                <a:latin typeface="Segoe UI"/>
                <a:cs typeface="Segoe UI"/>
              </a:rPr>
              <a:t> </a:t>
            </a:r>
            <a:r>
              <a:rPr sz="1200" dirty="0">
                <a:solidFill>
                  <a:srgbClr val="FFFFFF"/>
                </a:solidFill>
                <a:latin typeface="Segoe UI"/>
                <a:cs typeface="Segoe UI"/>
              </a:rPr>
              <a:t>10</a:t>
            </a:r>
            <a:r>
              <a:rPr sz="1200" spc="-25" dirty="0">
                <a:solidFill>
                  <a:srgbClr val="FFFFFF"/>
                </a:solidFill>
                <a:latin typeface="Segoe UI"/>
                <a:cs typeface="Segoe UI"/>
              </a:rPr>
              <a:t> </a:t>
            </a:r>
            <a:r>
              <a:rPr sz="1200" dirty="0">
                <a:solidFill>
                  <a:srgbClr val="FFFFFF"/>
                </a:solidFill>
                <a:latin typeface="Segoe UI"/>
                <a:cs typeface="Segoe UI"/>
              </a:rPr>
              <a:t>and</a:t>
            </a:r>
            <a:r>
              <a:rPr sz="1200" spc="-25" dirty="0">
                <a:solidFill>
                  <a:srgbClr val="FFFFFF"/>
                </a:solidFill>
                <a:latin typeface="Segoe UI"/>
                <a:cs typeface="Segoe UI"/>
              </a:rPr>
              <a:t> </a:t>
            </a:r>
            <a:r>
              <a:rPr sz="1200" dirty="0">
                <a:solidFill>
                  <a:srgbClr val="FFFFFF"/>
                </a:solidFill>
                <a:latin typeface="Segoe UI"/>
                <a:cs typeface="Segoe UI"/>
              </a:rPr>
              <a:t>25</a:t>
            </a:r>
            <a:r>
              <a:rPr sz="1200" spc="-25" dirty="0">
                <a:solidFill>
                  <a:srgbClr val="FFFFFF"/>
                </a:solidFill>
                <a:latin typeface="Segoe UI"/>
                <a:cs typeface="Segoe UI"/>
              </a:rPr>
              <a:t> </a:t>
            </a:r>
            <a:r>
              <a:rPr sz="1200" dirty="0">
                <a:solidFill>
                  <a:srgbClr val="FFFFFF"/>
                </a:solidFill>
                <a:latin typeface="Segoe UI"/>
                <a:cs typeface="Segoe UI"/>
              </a:rPr>
              <a:t>solar</a:t>
            </a:r>
            <a:r>
              <a:rPr sz="1200" spc="-45" dirty="0">
                <a:solidFill>
                  <a:srgbClr val="FFFFFF"/>
                </a:solidFill>
                <a:latin typeface="Segoe UI"/>
                <a:cs typeface="Segoe UI"/>
              </a:rPr>
              <a:t> </a:t>
            </a:r>
            <a:r>
              <a:rPr sz="1200" dirty="0">
                <a:solidFill>
                  <a:srgbClr val="FFFFFF"/>
                </a:solidFill>
                <a:latin typeface="Segoe UI"/>
                <a:cs typeface="Segoe UI"/>
              </a:rPr>
              <a:t>masses, possibly</a:t>
            </a:r>
            <a:r>
              <a:rPr sz="1200" spc="-45" dirty="0">
                <a:solidFill>
                  <a:srgbClr val="FFFFFF"/>
                </a:solidFill>
                <a:latin typeface="Segoe UI"/>
                <a:cs typeface="Segoe UI"/>
              </a:rPr>
              <a:t> </a:t>
            </a:r>
            <a:r>
              <a:rPr sz="1200" dirty="0">
                <a:solidFill>
                  <a:srgbClr val="FFFFFF"/>
                </a:solidFill>
                <a:latin typeface="Segoe UI"/>
                <a:cs typeface="Segoe UI"/>
              </a:rPr>
              <a:t>more</a:t>
            </a:r>
            <a:r>
              <a:rPr sz="1200" spc="-50" dirty="0">
                <a:solidFill>
                  <a:srgbClr val="FFFFFF"/>
                </a:solidFill>
                <a:latin typeface="Segoe UI"/>
                <a:cs typeface="Segoe UI"/>
              </a:rPr>
              <a:t> </a:t>
            </a:r>
            <a:r>
              <a:rPr sz="1200" dirty="0">
                <a:solidFill>
                  <a:srgbClr val="FFFFFF"/>
                </a:solidFill>
                <a:latin typeface="Segoe UI"/>
                <a:cs typeface="Segoe UI"/>
              </a:rPr>
              <a:t>if</a:t>
            </a:r>
            <a:r>
              <a:rPr sz="1200" spc="-40" dirty="0">
                <a:solidFill>
                  <a:srgbClr val="FFFFFF"/>
                </a:solidFill>
                <a:latin typeface="Segoe UI"/>
                <a:cs typeface="Segoe UI"/>
              </a:rPr>
              <a:t> </a:t>
            </a:r>
            <a:r>
              <a:rPr sz="1200" dirty="0">
                <a:solidFill>
                  <a:srgbClr val="FFFFFF"/>
                </a:solidFill>
                <a:latin typeface="Segoe UI"/>
                <a:cs typeface="Segoe UI"/>
              </a:rPr>
              <a:t>the</a:t>
            </a:r>
            <a:r>
              <a:rPr sz="1200" spc="-35" dirty="0">
                <a:solidFill>
                  <a:srgbClr val="FFFFFF"/>
                </a:solidFill>
                <a:latin typeface="Segoe UI"/>
                <a:cs typeface="Segoe UI"/>
              </a:rPr>
              <a:t> </a:t>
            </a:r>
            <a:r>
              <a:rPr sz="1200" dirty="0">
                <a:solidFill>
                  <a:srgbClr val="FFFFFF"/>
                </a:solidFill>
                <a:latin typeface="Segoe UI"/>
                <a:cs typeface="Segoe UI"/>
              </a:rPr>
              <a:t>star</a:t>
            </a:r>
            <a:r>
              <a:rPr sz="1200" spc="-15" dirty="0">
                <a:solidFill>
                  <a:srgbClr val="FFFFFF"/>
                </a:solidFill>
                <a:latin typeface="Segoe UI"/>
                <a:cs typeface="Segoe UI"/>
              </a:rPr>
              <a:t> </a:t>
            </a:r>
            <a:r>
              <a:rPr sz="1200" spc="-25" dirty="0">
                <a:solidFill>
                  <a:srgbClr val="FFFFFF"/>
                </a:solidFill>
                <a:latin typeface="Segoe UI"/>
                <a:cs typeface="Segoe UI"/>
              </a:rPr>
              <a:t>was </a:t>
            </a:r>
            <a:r>
              <a:rPr sz="1200" dirty="0">
                <a:solidFill>
                  <a:srgbClr val="FFFFFF"/>
                </a:solidFill>
                <a:latin typeface="Segoe UI"/>
                <a:cs typeface="Segoe UI"/>
              </a:rPr>
              <a:t>especially</a:t>
            </a:r>
            <a:r>
              <a:rPr sz="1200" spc="-45" dirty="0">
                <a:solidFill>
                  <a:srgbClr val="FFFFFF"/>
                </a:solidFill>
                <a:latin typeface="Segoe UI"/>
                <a:cs typeface="Segoe UI"/>
              </a:rPr>
              <a:t> </a:t>
            </a:r>
            <a:r>
              <a:rPr sz="1200" spc="-10" dirty="0">
                <a:solidFill>
                  <a:srgbClr val="FFFFFF"/>
                </a:solidFill>
                <a:latin typeface="Segoe UI"/>
                <a:cs typeface="Segoe UI"/>
              </a:rPr>
              <a:t>metal-rich.</a:t>
            </a:r>
            <a:endParaRPr sz="1200">
              <a:latin typeface="Segoe UI"/>
              <a:cs typeface="Segoe UI"/>
            </a:endParaRPr>
          </a:p>
          <a:p>
            <a:pPr marL="12700" marR="3401695">
              <a:lnSpc>
                <a:spcPct val="100000"/>
              </a:lnSpc>
              <a:spcBef>
                <a:spcPts val="1440"/>
              </a:spcBef>
            </a:pPr>
            <a:r>
              <a:rPr sz="1200" dirty="0">
                <a:solidFill>
                  <a:srgbClr val="FFFFFF"/>
                </a:solidFill>
                <a:latin typeface="Segoe UI"/>
                <a:cs typeface="Segoe UI"/>
              </a:rPr>
              <a:t>Q:</a:t>
            </a:r>
            <a:r>
              <a:rPr sz="1200" spc="-20" dirty="0">
                <a:solidFill>
                  <a:srgbClr val="FFFFFF"/>
                </a:solidFill>
                <a:latin typeface="Segoe UI"/>
                <a:cs typeface="Segoe UI"/>
              </a:rPr>
              <a:t> </a:t>
            </a:r>
            <a:r>
              <a:rPr sz="1200" dirty="0">
                <a:solidFill>
                  <a:srgbClr val="FFFFFF"/>
                </a:solidFill>
                <a:latin typeface="Segoe UI"/>
                <a:cs typeface="Segoe UI"/>
              </a:rPr>
              <a:t>What</a:t>
            </a:r>
            <a:r>
              <a:rPr sz="1200" spc="-15" dirty="0">
                <a:solidFill>
                  <a:srgbClr val="FFFFFF"/>
                </a:solidFill>
                <a:latin typeface="Segoe UI"/>
                <a:cs typeface="Segoe UI"/>
              </a:rPr>
              <a:t> </a:t>
            </a:r>
            <a:r>
              <a:rPr sz="1200" dirty="0">
                <a:solidFill>
                  <a:srgbClr val="FFFFFF"/>
                </a:solidFill>
                <a:latin typeface="Segoe UI"/>
                <a:cs typeface="Segoe UI"/>
              </a:rPr>
              <a:t>is</a:t>
            </a:r>
            <a:r>
              <a:rPr sz="1200" spc="-15" dirty="0">
                <a:solidFill>
                  <a:srgbClr val="FFFFFF"/>
                </a:solidFill>
                <a:latin typeface="Segoe UI"/>
                <a:cs typeface="Segoe UI"/>
              </a:rPr>
              <a:t> </a:t>
            </a:r>
            <a:r>
              <a:rPr sz="1200" dirty="0">
                <a:solidFill>
                  <a:srgbClr val="FFFFFF"/>
                </a:solidFill>
                <a:latin typeface="Segoe UI"/>
                <a:cs typeface="Segoe UI"/>
              </a:rPr>
              <a:t>a</a:t>
            </a:r>
            <a:r>
              <a:rPr sz="1200" spc="-20" dirty="0">
                <a:solidFill>
                  <a:srgbClr val="FFFFFF"/>
                </a:solidFill>
                <a:latin typeface="Segoe UI"/>
                <a:cs typeface="Segoe UI"/>
              </a:rPr>
              <a:t> </a:t>
            </a:r>
            <a:r>
              <a:rPr sz="1200" dirty="0">
                <a:solidFill>
                  <a:srgbClr val="FFFFFF"/>
                </a:solidFill>
                <a:latin typeface="Segoe UI"/>
                <a:cs typeface="Segoe UI"/>
              </a:rPr>
              <a:t>neutron</a:t>
            </a:r>
            <a:r>
              <a:rPr sz="1200" spc="-55" dirty="0">
                <a:solidFill>
                  <a:srgbClr val="FFFFFF"/>
                </a:solidFill>
                <a:latin typeface="Segoe UI"/>
                <a:cs typeface="Segoe UI"/>
              </a:rPr>
              <a:t> </a:t>
            </a:r>
            <a:r>
              <a:rPr sz="1200" spc="-20" dirty="0">
                <a:solidFill>
                  <a:srgbClr val="FFFFFF"/>
                </a:solidFill>
                <a:latin typeface="Segoe UI"/>
                <a:cs typeface="Segoe UI"/>
              </a:rPr>
              <a:t>star? </a:t>
            </a:r>
            <a:r>
              <a:rPr sz="1200" spc="-25" dirty="0">
                <a:solidFill>
                  <a:srgbClr val="FFFFFF"/>
                </a:solidFill>
                <a:latin typeface="Segoe UI"/>
                <a:cs typeface="Segoe UI"/>
              </a:rPr>
              <a:t>A:</a:t>
            </a:r>
            <a:endParaRPr sz="1200">
              <a:latin typeface="Segoe UI"/>
              <a:cs typeface="Segoe UI"/>
            </a:endParaRPr>
          </a:p>
        </p:txBody>
      </p:sp>
      <p:sp>
        <p:nvSpPr>
          <p:cNvPr id="8" name="object 8">
            <a:extLst>
              <a:ext uri="{FF2B5EF4-FFF2-40B4-BE49-F238E27FC236}">
                <a16:creationId xmlns:a16="http://schemas.microsoft.com/office/drawing/2014/main" id="{22751B6E-ABD6-27CB-071C-C3B9D9D62665}"/>
              </a:ext>
            </a:extLst>
          </p:cNvPr>
          <p:cNvSpPr txBox="1"/>
          <p:nvPr/>
        </p:nvSpPr>
        <p:spPr>
          <a:xfrm>
            <a:off x="6385686" y="1415287"/>
            <a:ext cx="5173980" cy="1745614"/>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50E6FF"/>
                </a:solidFill>
                <a:latin typeface="Segoe UI Semibold"/>
                <a:cs typeface="Segoe UI Semibold"/>
              </a:rPr>
              <a:t>The</a:t>
            </a:r>
            <a:r>
              <a:rPr sz="2800" b="1" spc="-70" dirty="0">
                <a:solidFill>
                  <a:srgbClr val="50E6FF"/>
                </a:solidFill>
                <a:latin typeface="Segoe UI Semibold"/>
                <a:cs typeface="Segoe UI Semibold"/>
              </a:rPr>
              <a:t> </a:t>
            </a:r>
            <a:r>
              <a:rPr sz="2800" b="1" dirty="0">
                <a:solidFill>
                  <a:srgbClr val="50E6FF"/>
                </a:solidFill>
                <a:latin typeface="Segoe UI Semibold"/>
                <a:cs typeface="Segoe UI Semibold"/>
              </a:rPr>
              <a:t>ChatGPT</a:t>
            </a:r>
            <a:r>
              <a:rPr sz="2800" b="1" spc="-50" dirty="0">
                <a:solidFill>
                  <a:srgbClr val="50E6FF"/>
                </a:solidFill>
                <a:latin typeface="Segoe UI Semibold"/>
                <a:cs typeface="Segoe UI Semibold"/>
              </a:rPr>
              <a:t> </a:t>
            </a:r>
            <a:r>
              <a:rPr sz="2800" b="1" spc="-10" dirty="0">
                <a:solidFill>
                  <a:srgbClr val="50E6FF"/>
                </a:solidFill>
                <a:latin typeface="Segoe UI Semibold"/>
                <a:cs typeface="Segoe UI Semibold"/>
              </a:rPr>
              <a:t>model</a:t>
            </a:r>
            <a:endParaRPr sz="2800">
              <a:latin typeface="Segoe UI Semibold"/>
              <a:cs typeface="Segoe UI Semibold"/>
            </a:endParaRPr>
          </a:p>
          <a:p>
            <a:pPr marL="12700">
              <a:lnSpc>
                <a:spcPct val="100000"/>
              </a:lnSpc>
              <a:spcBef>
                <a:spcPts val="1785"/>
              </a:spcBef>
            </a:pPr>
            <a:r>
              <a:rPr sz="1400" dirty="0">
                <a:solidFill>
                  <a:srgbClr val="FFFFFF"/>
                </a:solidFill>
                <a:latin typeface="Segoe UI"/>
                <a:cs typeface="Segoe UI"/>
              </a:rPr>
              <a:t>The</a:t>
            </a:r>
            <a:r>
              <a:rPr sz="1400" spc="15" dirty="0">
                <a:solidFill>
                  <a:srgbClr val="FFFFFF"/>
                </a:solidFill>
                <a:latin typeface="Segoe UI"/>
                <a:cs typeface="Segoe UI"/>
              </a:rPr>
              <a:t> </a:t>
            </a:r>
            <a:r>
              <a:rPr sz="1400" dirty="0">
                <a:solidFill>
                  <a:srgbClr val="FFFFFF"/>
                </a:solidFill>
                <a:latin typeface="Segoe UI"/>
                <a:cs typeface="Segoe UI"/>
              </a:rPr>
              <a:t>ChatGPT</a:t>
            </a:r>
            <a:r>
              <a:rPr sz="1400" spc="-5" dirty="0">
                <a:solidFill>
                  <a:srgbClr val="FFFFFF"/>
                </a:solidFill>
                <a:latin typeface="Segoe UI"/>
                <a:cs typeface="Segoe UI"/>
              </a:rPr>
              <a:t> </a:t>
            </a:r>
            <a:r>
              <a:rPr sz="1400" dirty="0">
                <a:solidFill>
                  <a:srgbClr val="FFFFFF"/>
                </a:solidFill>
                <a:latin typeface="Segoe UI"/>
                <a:cs typeface="Segoe UI"/>
              </a:rPr>
              <a:t>model</a:t>
            </a:r>
            <a:r>
              <a:rPr sz="1400" spc="-5" dirty="0">
                <a:solidFill>
                  <a:srgbClr val="FFFFFF"/>
                </a:solidFill>
                <a:latin typeface="Segoe UI"/>
                <a:cs typeface="Segoe UI"/>
              </a:rPr>
              <a:t> </a:t>
            </a:r>
            <a:r>
              <a:rPr sz="1400" dirty="0">
                <a:solidFill>
                  <a:srgbClr val="FFFFFF"/>
                </a:solidFill>
                <a:latin typeface="Segoe UI"/>
                <a:cs typeface="Segoe UI"/>
              </a:rPr>
              <a:t>is</a:t>
            </a:r>
            <a:r>
              <a:rPr sz="1400" spc="20" dirty="0">
                <a:solidFill>
                  <a:srgbClr val="FFFFFF"/>
                </a:solidFill>
                <a:latin typeface="Segoe UI"/>
                <a:cs typeface="Segoe UI"/>
              </a:rPr>
              <a:t> </a:t>
            </a:r>
            <a:r>
              <a:rPr sz="1400" spc="-10" dirty="0">
                <a:solidFill>
                  <a:srgbClr val="FFFFFF"/>
                </a:solidFill>
                <a:latin typeface="Segoe UI"/>
                <a:cs typeface="Segoe UI"/>
              </a:rPr>
              <a:t>conversation-</a:t>
            </a:r>
            <a:r>
              <a:rPr sz="1400" dirty="0">
                <a:solidFill>
                  <a:srgbClr val="FFFFFF"/>
                </a:solidFill>
                <a:latin typeface="Segoe UI"/>
                <a:cs typeface="Segoe UI"/>
              </a:rPr>
              <a:t>in</a:t>
            </a:r>
            <a:r>
              <a:rPr sz="1400" spc="-20" dirty="0">
                <a:solidFill>
                  <a:srgbClr val="FFFFFF"/>
                </a:solidFill>
                <a:latin typeface="Segoe UI"/>
                <a:cs typeface="Segoe UI"/>
              </a:rPr>
              <a:t> </a:t>
            </a:r>
            <a:r>
              <a:rPr sz="1400" dirty="0">
                <a:solidFill>
                  <a:srgbClr val="FFFFFF"/>
                </a:solidFill>
                <a:latin typeface="Segoe UI"/>
                <a:cs typeface="Segoe UI"/>
              </a:rPr>
              <a:t>and</a:t>
            </a:r>
            <a:r>
              <a:rPr sz="1400" spc="-5" dirty="0">
                <a:solidFill>
                  <a:srgbClr val="FFFFFF"/>
                </a:solidFill>
                <a:latin typeface="Segoe UI"/>
                <a:cs typeface="Segoe UI"/>
              </a:rPr>
              <a:t> </a:t>
            </a:r>
            <a:r>
              <a:rPr sz="1400" spc="-10" dirty="0">
                <a:solidFill>
                  <a:srgbClr val="FFFFFF"/>
                </a:solidFill>
                <a:latin typeface="Segoe UI"/>
                <a:cs typeface="Segoe UI"/>
              </a:rPr>
              <a:t>message-</a:t>
            </a:r>
            <a:r>
              <a:rPr sz="1400" spc="-20" dirty="0">
                <a:solidFill>
                  <a:srgbClr val="FFFFFF"/>
                </a:solidFill>
                <a:latin typeface="Segoe UI"/>
                <a:cs typeface="Segoe UI"/>
              </a:rPr>
              <a:t>out.</a:t>
            </a:r>
            <a:endParaRPr sz="1400">
              <a:latin typeface="Segoe UI"/>
              <a:cs typeface="Segoe UI"/>
            </a:endParaRPr>
          </a:p>
          <a:p>
            <a:pPr marL="12700" marR="5080">
              <a:lnSpc>
                <a:spcPct val="100000"/>
              </a:lnSpc>
              <a:spcBef>
                <a:spcPts val="1680"/>
              </a:spcBef>
            </a:pPr>
            <a:r>
              <a:rPr sz="1400" dirty="0">
                <a:solidFill>
                  <a:srgbClr val="FFFFFF"/>
                </a:solidFill>
                <a:latin typeface="Segoe UI"/>
                <a:cs typeface="Segoe UI"/>
              </a:rPr>
              <a:t>(i.e.,</a:t>
            </a:r>
            <a:r>
              <a:rPr sz="1400" spc="-10" dirty="0">
                <a:solidFill>
                  <a:srgbClr val="FFFFFF"/>
                </a:solidFill>
                <a:latin typeface="Segoe UI"/>
                <a:cs typeface="Segoe UI"/>
              </a:rPr>
              <a:t> </a:t>
            </a:r>
            <a:r>
              <a:rPr sz="1400" dirty="0">
                <a:solidFill>
                  <a:srgbClr val="FFFFFF"/>
                </a:solidFill>
                <a:latin typeface="Segoe UI"/>
                <a:cs typeface="Segoe UI"/>
              </a:rPr>
              <a:t>it</a:t>
            </a:r>
            <a:r>
              <a:rPr sz="1400" spc="-15" dirty="0">
                <a:solidFill>
                  <a:srgbClr val="FFFFFF"/>
                </a:solidFill>
                <a:latin typeface="Segoe UI"/>
                <a:cs typeface="Segoe UI"/>
              </a:rPr>
              <a:t> </a:t>
            </a:r>
            <a:r>
              <a:rPr sz="1400" dirty="0">
                <a:solidFill>
                  <a:srgbClr val="FFFFFF"/>
                </a:solidFill>
                <a:latin typeface="Segoe UI"/>
                <a:cs typeface="Segoe UI"/>
              </a:rPr>
              <a:t>expects</a:t>
            </a:r>
            <a:r>
              <a:rPr sz="1400" spc="-15" dirty="0">
                <a:solidFill>
                  <a:srgbClr val="FFFFFF"/>
                </a:solidFill>
                <a:latin typeface="Segoe UI"/>
                <a:cs typeface="Segoe UI"/>
              </a:rPr>
              <a:t> </a:t>
            </a:r>
            <a:r>
              <a:rPr sz="1400" dirty="0">
                <a:solidFill>
                  <a:srgbClr val="FFFFFF"/>
                </a:solidFill>
                <a:latin typeface="Segoe UI"/>
                <a:cs typeface="Segoe UI"/>
              </a:rPr>
              <a:t>a</a:t>
            </a:r>
            <a:r>
              <a:rPr sz="1400" spc="-10" dirty="0">
                <a:solidFill>
                  <a:srgbClr val="FFFFFF"/>
                </a:solidFill>
                <a:latin typeface="Segoe UI"/>
                <a:cs typeface="Segoe UI"/>
              </a:rPr>
              <a:t> </a:t>
            </a:r>
            <a:r>
              <a:rPr sz="1400" dirty="0">
                <a:solidFill>
                  <a:srgbClr val="FFFFFF"/>
                </a:solidFill>
                <a:latin typeface="Segoe UI"/>
                <a:cs typeface="Segoe UI"/>
              </a:rPr>
              <a:t>prompt</a:t>
            </a:r>
            <a:r>
              <a:rPr sz="1400" spc="-40" dirty="0">
                <a:solidFill>
                  <a:srgbClr val="FFFFFF"/>
                </a:solidFill>
                <a:latin typeface="Segoe UI"/>
                <a:cs typeface="Segoe UI"/>
              </a:rPr>
              <a:t> </a:t>
            </a:r>
            <a:r>
              <a:rPr sz="1400" dirty="0">
                <a:solidFill>
                  <a:srgbClr val="FFFFFF"/>
                </a:solidFill>
                <a:latin typeface="Segoe UI"/>
                <a:cs typeface="Segoe UI"/>
              </a:rPr>
              <a:t>string</a:t>
            </a:r>
            <a:r>
              <a:rPr sz="1400" spc="-30" dirty="0">
                <a:solidFill>
                  <a:srgbClr val="FFFFFF"/>
                </a:solidFill>
                <a:latin typeface="Segoe UI"/>
                <a:cs typeface="Segoe UI"/>
              </a:rPr>
              <a:t> </a:t>
            </a:r>
            <a:r>
              <a:rPr sz="1400" dirty="0">
                <a:solidFill>
                  <a:srgbClr val="FFFFFF"/>
                </a:solidFill>
                <a:latin typeface="Segoe UI"/>
                <a:cs typeface="Segoe UI"/>
              </a:rPr>
              <a:t>that</a:t>
            </a:r>
            <a:r>
              <a:rPr sz="1400" spc="-30" dirty="0">
                <a:solidFill>
                  <a:srgbClr val="FFFFFF"/>
                </a:solidFill>
                <a:latin typeface="Segoe UI"/>
                <a:cs typeface="Segoe UI"/>
              </a:rPr>
              <a:t> </a:t>
            </a:r>
            <a:r>
              <a:rPr sz="1400" dirty="0">
                <a:solidFill>
                  <a:srgbClr val="FFFFFF"/>
                </a:solidFill>
                <a:latin typeface="Segoe UI"/>
                <a:cs typeface="Segoe UI"/>
              </a:rPr>
              <a:t>is</a:t>
            </a:r>
            <a:r>
              <a:rPr sz="1400" spc="-5" dirty="0">
                <a:solidFill>
                  <a:srgbClr val="FFFFFF"/>
                </a:solidFill>
                <a:latin typeface="Segoe UI"/>
                <a:cs typeface="Segoe UI"/>
              </a:rPr>
              <a:t> </a:t>
            </a:r>
            <a:r>
              <a:rPr sz="1400" dirty="0">
                <a:solidFill>
                  <a:srgbClr val="FFFFFF"/>
                </a:solidFill>
                <a:latin typeface="Segoe UI"/>
                <a:cs typeface="Segoe UI"/>
              </a:rPr>
              <a:t>formatted</a:t>
            </a:r>
            <a:r>
              <a:rPr sz="1400" spc="-45" dirty="0">
                <a:solidFill>
                  <a:srgbClr val="FFFFFF"/>
                </a:solidFill>
                <a:latin typeface="Segoe UI"/>
                <a:cs typeface="Segoe UI"/>
              </a:rPr>
              <a:t> </a:t>
            </a:r>
            <a:r>
              <a:rPr sz="1400" dirty="0">
                <a:solidFill>
                  <a:srgbClr val="FFFFFF"/>
                </a:solidFill>
                <a:latin typeface="Segoe UI"/>
                <a:cs typeface="Segoe UI"/>
              </a:rPr>
              <a:t>in</a:t>
            </a:r>
            <a:r>
              <a:rPr sz="1400" spc="-20" dirty="0">
                <a:solidFill>
                  <a:srgbClr val="FFFFFF"/>
                </a:solidFill>
                <a:latin typeface="Segoe UI"/>
                <a:cs typeface="Segoe UI"/>
              </a:rPr>
              <a:t> </a:t>
            </a:r>
            <a:r>
              <a:rPr sz="1400" dirty="0">
                <a:solidFill>
                  <a:srgbClr val="FFFFFF"/>
                </a:solidFill>
                <a:latin typeface="Segoe UI"/>
                <a:cs typeface="Segoe UI"/>
              </a:rPr>
              <a:t>a</a:t>
            </a:r>
            <a:r>
              <a:rPr sz="1400" spc="-25" dirty="0">
                <a:solidFill>
                  <a:srgbClr val="FFFFFF"/>
                </a:solidFill>
                <a:latin typeface="Segoe UI"/>
                <a:cs typeface="Segoe UI"/>
              </a:rPr>
              <a:t> </a:t>
            </a:r>
            <a:r>
              <a:rPr sz="1400" dirty="0">
                <a:solidFill>
                  <a:srgbClr val="FFFFFF"/>
                </a:solidFill>
                <a:latin typeface="Segoe UI"/>
                <a:cs typeface="Segoe UI"/>
              </a:rPr>
              <a:t>specific</a:t>
            </a:r>
            <a:r>
              <a:rPr sz="1400" spc="-10" dirty="0">
                <a:solidFill>
                  <a:srgbClr val="FFFFFF"/>
                </a:solidFill>
                <a:latin typeface="Segoe UI"/>
                <a:cs typeface="Segoe UI"/>
              </a:rPr>
              <a:t> chat- </a:t>
            </a:r>
            <a:r>
              <a:rPr sz="1400" dirty="0">
                <a:solidFill>
                  <a:srgbClr val="FFFFFF"/>
                </a:solidFill>
                <a:latin typeface="Segoe UI"/>
                <a:cs typeface="Segoe UI"/>
              </a:rPr>
              <a:t>like</a:t>
            </a:r>
            <a:r>
              <a:rPr sz="1400" spc="-20" dirty="0">
                <a:solidFill>
                  <a:srgbClr val="FFFFFF"/>
                </a:solidFill>
                <a:latin typeface="Segoe UI"/>
                <a:cs typeface="Segoe UI"/>
              </a:rPr>
              <a:t> </a:t>
            </a:r>
            <a:r>
              <a:rPr sz="1400" dirty="0">
                <a:solidFill>
                  <a:srgbClr val="FFFFFF"/>
                </a:solidFill>
                <a:latin typeface="Segoe UI"/>
                <a:cs typeface="Segoe UI"/>
              </a:rPr>
              <a:t>transcript</a:t>
            </a:r>
            <a:r>
              <a:rPr sz="1400" spc="-40" dirty="0">
                <a:solidFill>
                  <a:srgbClr val="FFFFFF"/>
                </a:solidFill>
                <a:latin typeface="Segoe UI"/>
                <a:cs typeface="Segoe UI"/>
              </a:rPr>
              <a:t> </a:t>
            </a:r>
            <a:r>
              <a:rPr sz="1400" dirty="0">
                <a:solidFill>
                  <a:srgbClr val="FFFFFF"/>
                </a:solidFill>
                <a:latin typeface="Segoe UI"/>
                <a:cs typeface="Segoe UI"/>
              </a:rPr>
              <a:t>format</a:t>
            </a:r>
            <a:r>
              <a:rPr sz="1400" spc="-30" dirty="0">
                <a:solidFill>
                  <a:srgbClr val="FFFFFF"/>
                </a:solidFill>
                <a:latin typeface="Segoe UI"/>
                <a:cs typeface="Segoe UI"/>
              </a:rPr>
              <a:t> </a:t>
            </a:r>
            <a:r>
              <a:rPr sz="1400" dirty="0">
                <a:solidFill>
                  <a:srgbClr val="FFFFFF"/>
                </a:solidFill>
                <a:latin typeface="Segoe UI"/>
                <a:cs typeface="Segoe UI"/>
              </a:rPr>
              <a:t>and</a:t>
            </a:r>
            <a:r>
              <a:rPr sz="1400" spc="-35" dirty="0">
                <a:solidFill>
                  <a:srgbClr val="FFFFFF"/>
                </a:solidFill>
                <a:latin typeface="Segoe UI"/>
                <a:cs typeface="Segoe UI"/>
              </a:rPr>
              <a:t> </a:t>
            </a:r>
            <a:r>
              <a:rPr sz="1400" dirty="0">
                <a:solidFill>
                  <a:srgbClr val="FFFFFF"/>
                </a:solidFill>
                <a:latin typeface="Segoe UI"/>
                <a:cs typeface="Segoe UI"/>
              </a:rPr>
              <a:t>returns</a:t>
            </a:r>
            <a:r>
              <a:rPr sz="1400" spc="-45" dirty="0">
                <a:solidFill>
                  <a:srgbClr val="FFFFFF"/>
                </a:solidFill>
                <a:latin typeface="Segoe UI"/>
                <a:cs typeface="Segoe UI"/>
              </a:rPr>
              <a:t> </a:t>
            </a:r>
            <a:r>
              <a:rPr sz="1400" dirty="0">
                <a:solidFill>
                  <a:srgbClr val="FFFFFF"/>
                </a:solidFill>
                <a:latin typeface="Segoe UI"/>
                <a:cs typeface="Segoe UI"/>
              </a:rPr>
              <a:t>a</a:t>
            </a:r>
            <a:r>
              <a:rPr sz="1400" spc="-30" dirty="0">
                <a:solidFill>
                  <a:srgbClr val="FFFFFF"/>
                </a:solidFill>
                <a:latin typeface="Segoe UI"/>
                <a:cs typeface="Segoe UI"/>
              </a:rPr>
              <a:t> </a:t>
            </a:r>
            <a:r>
              <a:rPr sz="1400" dirty="0">
                <a:solidFill>
                  <a:srgbClr val="FFFFFF"/>
                </a:solidFill>
                <a:latin typeface="Segoe UI"/>
                <a:cs typeface="Segoe UI"/>
              </a:rPr>
              <a:t>completion</a:t>
            </a:r>
            <a:r>
              <a:rPr sz="1400" spc="-30" dirty="0">
                <a:solidFill>
                  <a:srgbClr val="FFFFFF"/>
                </a:solidFill>
                <a:latin typeface="Segoe UI"/>
                <a:cs typeface="Segoe UI"/>
              </a:rPr>
              <a:t> </a:t>
            </a:r>
            <a:r>
              <a:rPr sz="1400" dirty="0">
                <a:solidFill>
                  <a:srgbClr val="FFFFFF"/>
                </a:solidFill>
                <a:latin typeface="Segoe UI"/>
                <a:cs typeface="Segoe UI"/>
              </a:rPr>
              <a:t>that</a:t>
            </a:r>
            <a:r>
              <a:rPr sz="1400" spc="-30" dirty="0">
                <a:solidFill>
                  <a:srgbClr val="FFFFFF"/>
                </a:solidFill>
                <a:latin typeface="Segoe UI"/>
                <a:cs typeface="Segoe UI"/>
              </a:rPr>
              <a:t> </a:t>
            </a:r>
            <a:r>
              <a:rPr sz="1400" spc="-10" dirty="0">
                <a:solidFill>
                  <a:srgbClr val="FFFFFF"/>
                </a:solidFill>
                <a:latin typeface="Segoe UI"/>
                <a:cs typeface="Segoe UI"/>
              </a:rPr>
              <a:t>represents</a:t>
            </a:r>
            <a:r>
              <a:rPr sz="1400" spc="-15" dirty="0">
                <a:solidFill>
                  <a:srgbClr val="FFFFFF"/>
                </a:solidFill>
                <a:latin typeface="Segoe UI"/>
                <a:cs typeface="Segoe UI"/>
              </a:rPr>
              <a:t> </a:t>
            </a:r>
            <a:r>
              <a:rPr sz="1400" spc="-50" dirty="0">
                <a:solidFill>
                  <a:srgbClr val="FFFFFF"/>
                </a:solidFill>
                <a:latin typeface="Segoe UI"/>
                <a:cs typeface="Segoe UI"/>
              </a:rPr>
              <a:t>a </a:t>
            </a:r>
            <a:r>
              <a:rPr sz="1400" spc="-10" dirty="0">
                <a:solidFill>
                  <a:srgbClr val="FFFFFF"/>
                </a:solidFill>
                <a:latin typeface="Segoe UI"/>
                <a:cs typeface="Segoe UI"/>
              </a:rPr>
              <a:t>model-</a:t>
            </a:r>
            <a:r>
              <a:rPr sz="1400" dirty="0">
                <a:solidFill>
                  <a:srgbClr val="FFFFFF"/>
                </a:solidFill>
                <a:latin typeface="Segoe UI"/>
                <a:cs typeface="Segoe UI"/>
              </a:rPr>
              <a:t>written</a:t>
            </a:r>
            <a:r>
              <a:rPr sz="1400" spc="-30" dirty="0">
                <a:solidFill>
                  <a:srgbClr val="FFFFFF"/>
                </a:solidFill>
                <a:latin typeface="Segoe UI"/>
                <a:cs typeface="Segoe UI"/>
              </a:rPr>
              <a:t> </a:t>
            </a:r>
            <a:r>
              <a:rPr sz="1400" dirty="0">
                <a:solidFill>
                  <a:srgbClr val="FFFFFF"/>
                </a:solidFill>
                <a:latin typeface="Segoe UI"/>
                <a:cs typeface="Segoe UI"/>
              </a:rPr>
              <a:t>message</a:t>
            </a:r>
            <a:r>
              <a:rPr sz="1400" spc="-15" dirty="0">
                <a:solidFill>
                  <a:srgbClr val="FFFFFF"/>
                </a:solidFill>
                <a:latin typeface="Segoe UI"/>
                <a:cs typeface="Segoe UI"/>
              </a:rPr>
              <a:t> </a:t>
            </a:r>
            <a:r>
              <a:rPr sz="1400" dirty="0">
                <a:solidFill>
                  <a:srgbClr val="FFFFFF"/>
                </a:solidFill>
                <a:latin typeface="Segoe UI"/>
                <a:cs typeface="Segoe UI"/>
              </a:rPr>
              <a:t>in</a:t>
            </a:r>
            <a:r>
              <a:rPr sz="1400" spc="-5" dirty="0">
                <a:solidFill>
                  <a:srgbClr val="FFFFFF"/>
                </a:solidFill>
                <a:latin typeface="Segoe UI"/>
                <a:cs typeface="Segoe UI"/>
              </a:rPr>
              <a:t> </a:t>
            </a:r>
            <a:r>
              <a:rPr sz="1400" dirty="0">
                <a:solidFill>
                  <a:srgbClr val="FFFFFF"/>
                </a:solidFill>
                <a:latin typeface="Segoe UI"/>
                <a:cs typeface="Segoe UI"/>
              </a:rPr>
              <a:t>the </a:t>
            </a:r>
            <a:r>
              <a:rPr sz="1400" spc="-20" dirty="0">
                <a:solidFill>
                  <a:srgbClr val="FFFFFF"/>
                </a:solidFill>
                <a:latin typeface="Segoe UI"/>
                <a:cs typeface="Segoe UI"/>
              </a:rPr>
              <a:t>chat)</a:t>
            </a:r>
            <a:endParaRPr sz="1400">
              <a:latin typeface="Segoe UI"/>
              <a:cs typeface="Segoe UI"/>
            </a:endParaRPr>
          </a:p>
        </p:txBody>
      </p:sp>
      <p:sp>
        <p:nvSpPr>
          <p:cNvPr id="9" name="object 9">
            <a:extLst>
              <a:ext uri="{FF2B5EF4-FFF2-40B4-BE49-F238E27FC236}">
                <a16:creationId xmlns:a16="http://schemas.microsoft.com/office/drawing/2014/main" id="{3EA5306F-AE6F-E373-5EDA-33D8E76ED2EA}"/>
              </a:ext>
            </a:extLst>
          </p:cNvPr>
          <p:cNvSpPr txBox="1"/>
          <p:nvPr/>
        </p:nvSpPr>
        <p:spPr>
          <a:xfrm>
            <a:off x="6385686" y="3597909"/>
            <a:ext cx="5156200" cy="1489075"/>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50E6FF"/>
                </a:solidFill>
                <a:latin typeface="Segoe UI"/>
                <a:cs typeface="Segoe UI"/>
              </a:rPr>
              <a:t>[System</a:t>
            </a:r>
            <a:r>
              <a:rPr sz="1200" spc="-20" dirty="0">
                <a:solidFill>
                  <a:srgbClr val="50E6FF"/>
                </a:solidFill>
                <a:latin typeface="Segoe UI"/>
                <a:cs typeface="Segoe UI"/>
              </a:rPr>
              <a:t> </a:t>
            </a:r>
            <a:r>
              <a:rPr sz="1200" spc="-10" dirty="0">
                <a:solidFill>
                  <a:srgbClr val="50E6FF"/>
                </a:solidFill>
                <a:latin typeface="Segoe UI"/>
                <a:cs typeface="Segoe UI"/>
              </a:rPr>
              <a:t>Message]</a:t>
            </a:r>
            <a:endParaRPr sz="1200">
              <a:latin typeface="Segoe UI"/>
              <a:cs typeface="Segoe UI"/>
            </a:endParaRPr>
          </a:p>
          <a:p>
            <a:pPr marL="12700" marR="231140">
              <a:lnSpc>
                <a:spcPct val="100000"/>
              </a:lnSpc>
            </a:pPr>
            <a:r>
              <a:rPr sz="1200" dirty="0">
                <a:solidFill>
                  <a:srgbClr val="FFFFFF"/>
                </a:solidFill>
                <a:latin typeface="Segoe UI"/>
                <a:cs typeface="Segoe UI"/>
              </a:rPr>
              <a:t>Assistant</a:t>
            </a:r>
            <a:r>
              <a:rPr sz="1200" spc="-15" dirty="0">
                <a:solidFill>
                  <a:srgbClr val="FFFFFF"/>
                </a:solidFill>
                <a:latin typeface="Segoe UI"/>
                <a:cs typeface="Segoe UI"/>
              </a:rPr>
              <a:t> </a:t>
            </a:r>
            <a:r>
              <a:rPr sz="1200" dirty="0">
                <a:solidFill>
                  <a:srgbClr val="FFFFFF"/>
                </a:solidFill>
                <a:latin typeface="Segoe UI"/>
                <a:cs typeface="Segoe UI"/>
              </a:rPr>
              <a:t>is</a:t>
            </a:r>
            <a:r>
              <a:rPr sz="1200" spc="-35" dirty="0">
                <a:solidFill>
                  <a:srgbClr val="FFFFFF"/>
                </a:solidFill>
                <a:latin typeface="Segoe UI"/>
                <a:cs typeface="Segoe UI"/>
              </a:rPr>
              <a:t> </a:t>
            </a:r>
            <a:r>
              <a:rPr sz="1200" dirty="0">
                <a:solidFill>
                  <a:srgbClr val="FFFFFF"/>
                </a:solidFill>
                <a:latin typeface="Segoe UI"/>
                <a:cs typeface="Segoe UI"/>
              </a:rPr>
              <a:t>an</a:t>
            </a:r>
            <a:r>
              <a:rPr sz="1200" spc="-40" dirty="0">
                <a:solidFill>
                  <a:srgbClr val="FFFFFF"/>
                </a:solidFill>
                <a:latin typeface="Segoe UI"/>
                <a:cs typeface="Segoe UI"/>
              </a:rPr>
              <a:t> </a:t>
            </a:r>
            <a:r>
              <a:rPr sz="1200" dirty="0">
                <a:solidFill>
                  <a:srgbClr val="FFFFFF"/>
                </a:solidFill>
                <a:latin typeface="Segoe UI"/>
                <a:cs typeface="Segoe UI"/>
              </a:rPr>
              <a:t>AI</a:t>
            </a:r>
            <a:r>
              <a:rPr sz="1200" spc="-35" dirty="0">
                <a:solidFill>
                  <a:srgbClr val="FFFFFF"/>
                </a:solidFill>
                <a:latin typeface="Segoe UI"/>
                <a:cs typeface="Segoe UI"/>
              </a:rPr>
              <a:t> </a:t>
            </a:r>
            <a:r>
              <a:rPr sz="1200" dirty="0">
                <a:solidFill>
                  <a:srgbClr val="FFFFFF"/>
                </a:solidFill>
                <a:latin typeface="Segoe UI"/>
                <a:cs typeface="Segoe UI"/>
              </a:rPr>
              <a:t>Chatbot</a:t>
            </a:r>
            <a:r>
              <a:rPr sz="1200" spc="-55" dirty="0">
                <a:solidFill>
                  <a:srgbClr val="FFFFFF"/>
                </a:solidFill>
                <a:latin typeface="Segoe UI"/>
                <a:cs typeface="Segoe UI"/>
              </a:rPr>
              <a:t> </a:t>
            </a:r>
            <a:r>
              <a:rPr sz="1200" dirty="0">
                <a:solidFill>
                  <a:srgbClr val="FFFFFF"/>
                </a:solidFill>
                <a:latin typeface="Segoe UI"/>
                <a:cs typeface="Segoe UI"/>
              </a:rPr>
              <a:t>designed</a:t>
            </a:r>
            <a:r>
              <a:rPr sz="1200" spc="-25" dirty="0">
                <a:solidFill>
                  <a:srgbClr val="FFFFFF"/>
                </a:solidFill>
                <a:latin typeface="Segoe UI"/>
                <a:cs typeface="Segoe UI"/>
              </a:rPr>
              <a:t> </a:t>
            </a:r>
            <a:r>
              <a:rPr sz="1200" dirty="0">
                <a:solidFill>
                  <a:srgbClr val="FFFFFF"/>
                </a:solidFill>
                <a:latin typeface="Segoe UI"/>
                <a:cs typeface="Segoe UI"/>
              </a:rPr>
              <a:t>to</a:t>
            </a:r>
            <a:r>
              <a:rPr sz="1200" spc="-35" dirty="0">
                <a:solidFill>
                  <a:srgbClr val="FFFFFF"/>
                </a:solidFill>
                <a:latin typeface="Segoe UI"/>
                <a:cs typeface="Segoe UI"/>
              </a:rPr>
              <a:t> </a:t>
            </a:r>
            <a:r>
              <a:rPr sz="1200" dirty="0">
                <a:solidFill>
                  <a:srgbClr val="FFFFFF"/>
                </a:solidFill>
                <a:latin typeface="Segoe UI"/>
                <a:cs typeface="Segoe UI"/>
              </a:rPr>
              <a:t>answer</a:t>
            </a:r>
            <a:r>
              <a:rPr sz="1200" spc="-40" dirty="0">
                <a:solidFill>
                  <a:srgbClr val="FFFFFF"/>
                </a:solidFill>
                <a:latin typeface="Segoe UI"/>
                <a:cs typeface="Segoe UI"/>
              </a:rPr>
              <a:t> </a:t>
            </a:r>
            <a:r>
              <a:rPr sz="1200" dirty="0">
                <a:solidFill>
                  <a:srgbClr val="FFFFFF"/>
                </a:solidFill>
                <a:latin typeface="Segoe UI"/>
                <a:cs typeface="Segoe UI"/>
              </a:rPr>
              <a:t>questions</a:t>
            </a:r>
            <a:r>
              <a:rPr sz="1200" spc="-35" dirty="0">
                <a:solidFill>
                  <a:srgbClr val="FFFFFF"/>
                </a:solidFill>
                <a:latin typeface="Segoe UI"/>
                <a:cs typeface="Segoe UI"/>
              </a:rPr>
              <a:t> </a:t>
            </a:r>
            <a:r>
              <a:rPr sz="1200" dirty="0">
                <a:solidFill>
                  <a:srgbClr val="FFFFFF"/>
                </a:solidFill>
                <a:latin typeface="Segoe UI"/>
                <a:cs typeface="Segoe UI"/>
              </a:rPr>
              <a:t>from</a:t>
            </a:r>
            <a:r>
              <a:rPr sz="1200" spc="-50" dirty="0">
                <a:solidFill>
                  <a:srgbClr val="FFFFFF"/>
                </a:solidFill>
                <a:latin typeface="Segoe UI"/>
                <a:cs typeface="Segoe UI"/>
              </a:rPr>
              <a:t> </a:t>
            </a:r>
            <a:r>
              <a:rPr sz="1200" dirty="0">
                <a:solidFill>
                  <a:srgbClr val="FFFFFF"/>
                </a:solidFill>
                <a:latin typeface="Segoe UI"/>
                <a:cs typeface="Segoe UI"/>
              </a:rPr>
              <a:t>the</a:t>
            </a:r>
            <a:r>
              <a:rPr sz="1200" spc="-35" dirty="0">
                <a:solidFill>
                  <a:srgbClr val="FFFFFF"/>
                </a:solidFill>
                <a:latin typeface="Segoe UI"/>
                <a:cs typeface="Segoe UI"/>
              </a:rPr>
              <a:t> </a:t>
            </a:r>
            <a:r>
              <a:rPr sz="1200" spc="-10" dirty="0">
                <a:solidFill>
                  <a:srgbClr val="FFFFFF"/>
                </a:solidFill>
                <a:latin typeface="Segoe UI"/>
                <a:cs typeface="Segoe UI"/>
              </a:rPr>
              <a:t>context </a:t>
            </a:r>
            <a:r>
              <a:rPr sz="1200" dirty="0">
                <a:solidFill>
                  <a:srgbClr val="FFFFFF"/>
                </a:solidFill>
                <a:latin typeface="Segoe UI"/>
                <a:cs typeface="Segoe UI"/>
              </a:rPr>
              <a:t>provided</a:t>
            </a:r>
            <a:r>
              <a:rPr sz="1200" spc="-75" dirty="0">
                <a:solidFill>
                  <a:srgbClr val="FFFFFF"/>
                </a:solidFill>
                <a:latin typeface="Segoe UI"/>
                <a:cs typeface="Segoe UI"/>
              </a:rPr>
              <a:t> </a:t>
            </a:r>
            <a:r>
              <a:rPr sz="1200" spc="-10" dirty="0">
                <a:solidFill>
                  <a:srgbClr val="FFFFFF"/>
                </a:solidFill>
                <a:latin typeface="Segoe UI"/>
                <a:cs typeface="Segoe UI"/>
              </a:rPr>
              <a:t>below.</a:t>
            </a:r>
            <a:endParaRPr sz="1200">
              <a:latin typeface="Segoe UI"/>
              <a:cs typeface="Segoe UI"/>
            </a:endParaRPr>
          </a:p>
          <a:p>
            <a:pPr marL="12700">
              <a:lnSpc>
                <a:spcPct val="100000"/>
              </a:lnSpc>
              <a:spcBef>
                <a:spcPts val="1440"/>
              </a:spcBef>
            </a:pPr>
            <a:r>
              <a:rPr sz="1200" spc="-10" dirty="0">
                <a:solidFill>
                  <a:srgbClr val="FFFFFF"/>
                </a:solidFill>
                <a:latin typeface="Segoe UI"/>
                <a:cs typeface="Segoe UI"/>
              </a:rPr>
              <a:t>Context:</a:t>
            </a:r>
            <a:endParaRPr sz="1200">
              <a:latin typeface="Segoe UI"/>
              <a:cs typeface="Segoe UI"/>
            </a:endParaRPr>
          </a:p>
          <a:p>
            <a:pPr marL="12700" marR="5080">
              <a:lnSpc>
                <a:spcPct val="100000"/>
              </a:lnSpc>
            </a:pPr>
            <a:r>
              <a:rPr sz="1200" dirty="0">
                <a:solidFill>
                  <a:srgbClr val="FFFFFF"/>
                </a:solidFill>
                <a:latin typeface="Segoe UI"/>
                <a:cs typeface="Segoe UI"/>
              </a:rPr>
              <a:t>A</a:t>
            </a:r>
            <a:r>
              <a:rPr sz="1200" spc="-20" dirty="0">
                <a:solidFill>
                  <a:srgbClr val="FFFFFF"/>
                </a:solidFill>
                <a:latin typeface="Segoe UI"/>
                <a:cs typeface="Segoe UI"/>
              </a:rPr>
              <a:t> </a:t>
            </a:r>
            <a:r>
              <a:rPr sz="1200" dirty="0">
                <a:solidFill>
                  <a:srgbClr val="FFFFFF"/>
                </a:solidFill>
                <a:latin typeface="Segoe UI"/>
                <a:cs typeface="Segoe UI"/>
              </a:rPr>
              <a:t>neutron</a:t>
            </a:r>
            <a:r>
              <a:rPr sz="1200" spc="-70" dirty="0">
                <a:solidFill>
                  <a:srgbClr val="FFFFFF"/>
                </a:solidFill>
                <a:latin typeface="Segoe UI"/>
                <a:cs typeface="Segoe UI"/>
              </a:rPr>
              <a:t> </a:t>
            </a:r>
            <a:r>
              <a:rPr sz="1200" dirty="0">
                <a:solidFill>
                  <a:srgbClr val="FFFFFF"/>
                </a:solidFill>
                <a:latin typeface="Segoe UI"/>
                <a:cs typeface="Segoe UI"/>
              </a:rPr>
              <a:t>star</a:t>
            </a:r>
            <a:r>
              <a:rPr sz="1200" spc="-5" dirty="0">
                <a:solidFill>
                  <a:srgbClr val="FFFFFF"/>
                </a:solidFill>
                <a:latin typeface="Segoe UI"/>
                <a:cs typeface="Segoe UI"/>
              </a:rPr>
              <a:t> </a:t>
            </a:r>
            <a:r>
              <a:rPr sz="1200" dirty="0">
                <a:solidFill>
                  <a:srgbClr val="FFFFFF"/>
                </a:solidFill>
                <a:latin typeface="Segoe UI"/>
                <a:cs typeface="Segoe UI"/>
              </a:rPr>
              <a:t>is</a:t>
            </a:r>
            <a:r>
              <a:rPr sz="1200" spc="-25" dirty="0">
                <a:solidFill>
                  <a:srgbClr val="FFFFFF"/>
                </a:solidFill>
                <a:latin typeface="Segoe UI"/>
                <a:cs typeface="Segoe UI"/>
              </a:rPr>
              <a:t> </a:t>
            </a:r>
            <a:r>
              <a:rPr sz="1200" dirty="0">
                <a:solidFill>
                  <a:srgbClr val="FFFFFF"/>
                </a:solidFill>
                <a:latin typeface="Segoe UI"/>
                <a:cs typeface="Segoe UI"/>
              </a:rPr>
              <a:t>the</a:t>
            </a:r>
            <a:r>
              <a:rPr sz="1200" spc="-45" dirty="0">
                <a:solidFill>
                  <a:srgbClr val="FFFFFF"/>
                </a:solidFill>
                <a:latin typeface="Segoe UI"/>
                <a:cs typeface="Segoe UI"/>
              </a:rPr>
              <a:t> </a:t>
            </a:r>
            <a:r>
              <a:rPr sz="1200" dirty="0">
                <a:solidFill>
                  <a:srgbClr val="FFFFFF"/>
                </a:solidFill>
                <a:latin typeface="Segoe UI"/>
                <a:cs typeface="Segoe UI"/>
              </a:rPr>
              <a:t>collapsed</a:t>
            </a:r>
            <a:r>
              <a:rPr sz="1200" spc="-15" dirty="0">
                <a:solidFill>
                  <a:srgbClr val="FFFFFF"/>
                </a:solidFill>
                <a:latin typeface="Segoe UI"/>
                <a:cs typeface="Segoe UI"/>
              </a:rPr>
              <a:t> </a:t>
            </a:r>
            <a:r>
              <a:rPr sz="1200" dirty="0">
                <a:solidFill>
                  <a:srgbClr val="FFFFFF"/>
                </a:solidFill>
                <a:latin typeface="Segoe UI"/>
                <a:cs typeface="Segoe UI"/>
              </a:rPr>
              <a:t>core</a:t>
            </a:r>
            <a:r>
              <a:rPr sz="1200" spc="-45" dirty="0">
                <a:solidFill>
                  <a:srgbClr val="FFFFFF"/>
                </a:solidFill>
                <a:latin typeface="Segoe UI"/>
                <a:cs typeface="Segoe UI"/>
              </a:rPr>
              <a:t> </a:t>
            </a:r>
            <a:r>
              <a:rPr sz="1200" dirty="0">
                <a:solidFill>
                  <a:srgbClr val="FFFFFF"/>
                </a:solidFill>
                <a:latin typeface="Segoe UI"/>
                <a:cs typeface="Segoe UI"/>
              </a:rPr>
              <a:t>of</a:t>
            </a:r>
            <a:r>
              <a:rPr sz="1200" spc="-40" dirty="0">
                <a:solidFill>
                  <a:srgbClr val="FFFFFF"/>
                </a:solidFill>
                <a:latin typeface="Segoe UI"/>
                <a:cs typeface="Segoe UI"/>
              </a:rPr>
              <a:t> </a:t>
            </a:r>
            <a:r>
              <a:rPr sz="1200" dirty="0">
                <a:solidFill>
                  <a:srgbClr val="FFFFFF"/>
                </a:solidFill>
                <a:latin typeface="Segoe UI"/>
                <a:cs typeface="Segoe UI"/>
              </a:rPr>
              <a:t>a</a:t>
            </a:r>
            <a:r>
              <a:rPr sz="1200" spc="-15" dirty="0">
                <a:solidFill>
                  <a:srgbClr val="FFFFFF"/>
                </a:solidFill>
                <a:latin typeface="Segoe UI"/>
                <a:cs typeface="Segoe UI"/>
              </a:rPr>
              <a:t> </a:t>
            </a:r>
            <a:r>
              <a:rPr sz="1200" dirty="0">
                <a:solidFill>
                  <a:srgbClr val="FFFFFF"/>
                </a:solidFill>
                <a:latin typeface="Segoe UI"/>
                <a:cs typeface="Segoe UI"/>
              </a:rPr>
              <a:t>massive</a:t>
            </a:r>
            <a:r>
              <a:rPr sz="1200" spc="-10" dirty="0">
                <a:solidFill>
                  <a:srgbClr val="FFFFFF"/>
                </a:solidFill>
                <a:latin typeface="Segoe UI"/>
                <a:cs typeface="Segoe UI"/>
              </a:rPr>
              <a:t> supergiant</a:t>
            </a:r>
            <a:r>
              <a:rPr sz="1200" spc="-50" dirty="0">
                <a:solidFill>
                  <a:srgbClr val="FFFFFF"/>
                </a:solidFill>
                <a:latin typeface="Segoe UI"/>
                <a:cs typeface="Segoe UI"/>
              </a:rPr>
              <a:t> </a:t>
            </a:r>
            <a:r>
              <a:rPr sz="1200" spc="-20" dirty="0">
                <a:solidFill>
                  <a:srgbClr val="FFFFFF"/>
                </a:solidFill>
                <a:latin typeface="Segoe UI"/>
                <a:cs typeface="Segoe UI"/>
              </a:rPr>
              <a:t>star,</a:t>
            </a:r>
            <a:r>
              <a:rPr sz="1200" spc="-15" dirty="0">
                <a:solidFill>
                  <a:srgbClr val="FFFFFF"/>
                </a:solidFill>
                <a:latin typeface="Segoe UI"/>
                <a:cs typeface="Segoe UI"/>
              </a:rPr>
              <a:t> </a:t>
            </a:r>
            <a:r>
              <a:rPr sz="1200" dirty="0">
                <a:solidFill>
                  <a:srgbClr val="FFFFFF"/>
                </a:solidFill>
                <a:latin typeface="Segoe UI"/>
                <a:cs typeface="Segoe UI"/>
              </a:rPr>
              <a:t>which</a:t>
            </a:r>
            <a:r>
              <a:rPr sz="1200" spc="-40" dirty="0">
                <a:solidFill>
                  <a:srgbClr val="FFFFFF"/>
                </a:solidFill>
                <a:latin typeface="Segoe UI"/>
                <a:cs typeface="Segoe UI"/>
              </a:rPr>
              <a:t> </a:t>
            </a:r>
            <a:r>
              <a:rPr sz="1200" dirty="0">
                <a:solidFill>
                  <a:srgbClr val="FFFFFF"/>
                </a:solidFill>
                <a:latin typeface="Segoe UI"/>
                <a:cs typeface="Segoe UI"/>
              </a:rPr>
              <a:t>had</a:t>
            </a:r>
            <a:r>
              <a:rPr sz="1200" spc="-20" dirty="0">
                <a:solidFill>
                  <a:srgbClr val="FFFFFF"/>
                </a:solidFill>
                <a:latin typeface="Segoe UI"/>
                <a:cs typeface="Segoe UI"/>
              </a:rPr>
              <a:t> </a:t>
            </a:r>
            <a:r>
              <a:rPr sz="1200" spc="-50" dirty="0">
                <a:solidFill>
                  <a:srgbClr val="FFFFFF"/>
                </a:solidFill>
                <a:latin typeface="Segoe UI"/>
                <a:cs typeface="Segoe UI"/>
              </a:rPr>
              <a:t>a </a:t>
            </a:r>
            <a:r>
              <a:rPr sz="1200" dirty="0">
                <a:solidFill>
                  <a:srgbClr val="FFFFFF"/>
                </a:solidFill>
                <a:latin typeface="Segoe UI"/>
                <a:cs typeface="Segoe UI"/>
              </a:rPr>
              <a:t>total</a:t>
            </a:r>
            <a:r>
              <a:rPr sz="1200" spc="-35" dirty="0">
                <a:solidFill>
                  <a:srgbClr val="FFFFFF"/>
                </a:solidFill>
                <a:latin typeface="Segoe UI"/>
                <a:cs typeface="Segoe UI"/>
              </a:rPr>
              <a:t> </a:t>
            </a:r>
            <a:r>
              <a:rPr sz="1200" dirty="0">
                <a:solidFill>
                  <a:srgbClr val="FFFFFF"/>
                </a:solidFill>
                <a:latin typeface="Segoe UI"/>
                <a:cs typeface="Segoe UI"/>
              </a:rPr>
              <a:t>mass</a:t>
            </a:r>
            <a:r>
              <a:rPr sz="1200" spc="-15" dirty="0">
                <a:solidFill>
                  <a:srgbClr val="FFFFFF"/>
                </a:solidFill>
                <a:latin typeface="Segoe UI"/>
                <a:cs typeface="Segoe UI"/>
              </a:rPr>
              <a:t> </a:t>
            </a:r>
            <a:r>
              <a:rPr sz="1200" dirty="0">
                <a:solidFill>
                  <a:srgbClr val="FFFFFF"/>
                </a:solidFill>
                <a:latin typeface="Segoe UI"/>
                <a:cs typeface="Segoe UI"/>
              </a:rPr>
              <a:t>of</a:t>
            </a:r>
            <a:r>
              <a:rPr sz="1200" spc="-35" dirty="0">
                <a:solidFill>
                  <a:srgbClr val="FFFFFF"/>
                </a:solidFill>
                <a:latin typeface="Segoe UI"/>
                <a:cs typeface="Segoe UI"/>
              </a:rPr>
              <a:t> </a:t>
            </a:r>
            <a:r>
              <a:rPr sz="1200" dirty="0">
                <a:solidFill>
                  <a:srgbClr val="FFFFFF"/>
                </a:solidFill>
                <a:latin typeface="Segoe UI"/>
                <a:cs typeface="Segoe UI"/>
              </a:rPr>
              <a:t>between</a:t>
            </a:r>
            <a:r>
              <a:rPr sz="1200" spc="-40" dirty="0">
                <a:solidFill>
                  <a:srgbClr val="FFFFFF"/>
                </a:solidFill>
                <a:latin typeface="Segoe UI"/>
                <a:cs typeface="Segoe UI"/>
              </a:rPr>
              <a:t> </a:t>
            </a:r>
            <a:r>
              <a:rPr sz="1200" dirty="0">
                <a:solidFill>
                  <a:srgbClr val="FFFFFF"/>
                </a:solidFill>
                <a:latin typeface="Segoe UI"/>
                <a:cs typeface="Segoe UI"/>
              </a:rPr>
              <a:t>10</a:t>
            </a:r>
            <a:r>
              <a:rPr sz="1200" spc="-25" dirty="0">
                <a:solidFill>
                  <a:srgbClr val="FFFFFF"/>
                </a:solidFill>
                <a:latin typeface="Segoe UI"/>
                <a:cs typeface="Segoe UI"/>
              </a:rPr>
              <a:t> </a:t>
            </a:r>
            <a:r>
              <a:rPr sz="1200" dirty="0">
                <a:solidFill>
                  <a:srgbClr val="FFFFFF"/>
                </a:solidFill>
                <a:latin typeface="Segoe UI"/>
                <a:cs typeface="Segoe UI"/>
              </a:rPr>
              <a:t>and</a:t>
            </a:r>
            <a:r>
              <a:rPr sz="1200" spc="-25" dirty="0">
                <a:solidFill>
                  <a:srgbClr val="FFFFFF"/>
                </a:solidFill>
                <a:latin typeface="Segoe UI"/>
                <a:cs typeface="Segoe UI"/>
              </a:rPr>
              <a:t> </a:t>
            </a:r>
            <a:r>
              <a:rPr sz="1200" dirty="0">
                <a:solidFill>
                  <a:srgbClr val="FFFFFF"/>
                </a:solidFill>
                <a:latin typeface="Segoe UI"/>
                <a:cs typeface="Segoe UI"/>
              </a:rPr>
              <a:t>25</a:t>
            </a:r>
            <a:r>
              <a:rPr sz="1200" spc="-25" dirty="0">
                <a:solidFill>
                  <a:srgbClr val="FFFFFF"/>
                </a:solidFill>
                <a:latin typeface="Segoe UI"/>
                <a:cs typeface="Segoe UI"/>
              </a:rPr>
              <a:t> </a:t>
            </a:r>
            <a:r>
              <a:rPr sz="1200" dirty="0">
                <a:solidFill>
                  <a:srgbClr val="FFFFFF"/>
                </a:solidFill>
                <a:latin typeface="Segoe UI"/>
                <a:cs typeface="Segoe UI"/>
              </a:rPr>
              <a:t>solar</a:t>
            </a:r>
            <a:r>
              <a:rPr sz="1200" spc="-45" dirty="0">
                <a:solidFill>
                  <a:srgbClr val="FFFFFF"/>
                </a:solidFill>
                <a:latin typeface="Segoe UI"/>
                <a:cs typeface="Segoe UI"/>
              </a:rPr>
              <a:t> </a:t>
            </a:r>
            <a:r>
              <a:rPr sz="1200" dirty="0">
                <a:solidFill>
                  <a:srgbClr val="FFFFFF"/>
                </a:solidFill>
                <a:latin typeface="Segoe UI"/>
                <a:cs typeface="Segoe UI"/>
              </a:rPr>
              <a:t>masses, possibly</a:t>
            </a:r>
            <a:r>
              <a:rPr sz="1200" spc="-45" dirty="0">
                <a:solidFill>
                  <a:srgbClr val="FFFFFF"/>
                </a:solidFill>
                <a:latin typeface="Segoe UI"/>
                <a:cs typeface="Segoe UI"/>
              </a:rPr>
              <a:t> </a:t>
            </a:r>
            <a:r>
              <a:rPr sz="1200" dirty="0">
                <a:solidFill>
                  <a:srgbClr val="FFFFFF"/>
                </a:solidFill>
                <a:latin typeface="Segoe UI"/>
                <a:cs typeface="Segoe UI"/>
              </a:rPr>
              <a:t>more</a:t>
            </a:r>
            <a:r>
              <a:rPr sz="1200" spc="-50" dirty="0">
                <a:solidFill>
                  <a:srgbClr val="FFFFFF"/>
                </a:solidFill>
                <a:latin typeface="Segoe UI"/>
                <a:cs typeface="Segoe UI"/>
              </a:rPr>
              <a:t> </a:t>
            </a:r>
            <a:r>
              <a:rPr sz="1200" dirty="0">
                <a:solidFill>
                  <a:srgbClr val="FFFFFF"/>
                </a:solidFill>
                <a:latin typeface="Segoe UI"/>
                <a:cs typeface="Segoe UI"/>
              </a:rPr>
              <a:t>if</a:t>
            </a:r>
            <a:r>
              <a:rPr sz="1200" spc="-40" dirty="0">
                <a:solidFill>
                  <a:srgbClr val="FFFFFF"/>
                </a:solidFill>
                <a:latin typeface="Segoe UI"/>
                <a:cs typeface="Segoe UI"/>
              </a:rPr>
              <a:t> </a:t>
            </a:r>
            <a:r>
              <a:rPr sz="1200" dirty="0">
                <a:solidFill>
                  <a:srgbClr val="FFFFFF"/>
                </a:solidFill>
                <a:latin typeface="Segoe UI"/>
                <a:cs typeface="Segoe UI"/>
              </a:rPr>
              <a:t>the</a:t>
            </a:r>
            <a:r>
              <a:rPr sz="1200" spc="-35" dirty="0">
                <a:solidFill>
                  <a:srgbClr val="FFFFFF"/>
                </a:solidFill>
                <a:latin typeface="Segoe UI"/>
                <a:cs typeface="Segoe UI"/>
              </a:rPr>
              <a:t> </a:t>
            </a:r>
            <a:r>
              <a:rPr sz="1200" dirty="0">
                <a:solidFill>
                  <a:srgbClr val="FFFFFF"/>
                </a:solidFill>
                <a:latin typeface="Segoe UI"/>
                <a:cs typeface="Segoe UI"/>
              </a:rPr>
              <a:t>star</a:t>
            </a:r>
            <a:r>
              <a:rPr sz="1200" spc="-15" dirty="0">
                <a:solidFill>
                  <a:srgbClr val="FFFFFF"/>
                </a:solidFill>
                <a:latin typeface="Segoe UI"/>
                <a:cs typeface="Segoe UI"/>
              </a:rPr>
              <a:t> </a:t>
            </a:r>
            <a:r>
              <a:rPr sz="1200" spc="-25" dirty="0">
                <a:solidFill>
                  <a:srgbClr val="FFFFFF"/>
                </a:solidFill>
                <a:latin typeface="Segoe UI"/>
                <a:cs typeface="Segoe UI"/>
              </a:rPr>
              <a:t>was </a:t>
            </a:r>
            <a:r>
              <a:rPr sz="1200" dirty="0">
                <a:solidFill>
                  <a:srgbClr val="FFFFFF"/>
                </a:solidFill>
                <a:latin typeface="Segoe UI"/>
                <a:cs typeface="Segoe UI"/>
              </a:rPr>
              <a:t>especially</a:t>
            </a:r>
            <a:r>
              <a:rPr sz="1200" spc="-45" dirty="0">
                <a:solidFill>
                  <a:srgbClr val="FFFFFF"/>
                </a:solidFill>
                <a:latin typeface="Segoe UI"/>
                <a:cs typeface="Segoe UI"/>
              </a:rPr>
              <a:t> </a:t>
            </a:r>
            <a:r>
              <a:rPr sz="1200" spc="-10" dirty="0">
                <a:solidFill>
                  <a:srgbClr val="FFFFFF"/>
                </a:solidFill>
                <a:latin typeface="Segoe UI"/>
                <a:cs typeface="Segoe UI"/>
              </a:rPr>
              <a:t>metal-rich.</a:t>
            </a:r>
            <a:endParaRPr sz="1200">
              <a:latin typeface="Segoe UI"/>
              <a:cs typeface="Segoe UI"/>
            </a:endParaRPr>
          </a:p>
        </p:txBody>
      </p:sp>
      <p:sp>
        <p:nvSpPr>
          <p:cNvPr id="10" name="object 10">
            <a:extLst>
              <a:ext uri="{FF2B5EF4-FFF2-40B4-BE49-F238E27FC236}">
                <a16:creationId xmlns:a16="http://schemas.microsoft.com/office/drawing/2014/main" id="{1073B896-39B5-ACE6-F511-F16275407152}"/>
              </a:ext>
            </a:extLst>
          </p:cNvPr>
          <p:cNvSpPr txBox="1"/>
          <p:nvPr/>
        </p:nvSpPr>
        <p:spPr>
          <a:xfrm>
            <a:off x="6385686" y="5280786"/>
            <a:ext cx="1571625" cy="757555"/>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50E6FF"/>
                </a:solidFill>
                <a:latin typeface="Segoe UI"/>
                <a:cs typeface="Segoe UI"/>
              </a:rPr>
              <a:t>[User]</a:t>
            </a:r>
            <a:endParaRPr sz="1200">
              <a:latin typeface="Segoe UI"/>
              <a:cs typeface="Segoe UI"/>
            </a:endParaRPr>
          </a:p>
          <a:p>
            <a:pPr marL="12700">
              <a:lnSpc>
                <a:spcPct val="100000"/>
              </a:lnSpc>
            </a:pPr>
            <a:r>
              <a:rPr sz="1200" dirty="0">
                <a:solidFill>
                  <a:srgbClr val="FFFFFF"/>
                </a:solidFill>
                <a:latin typeface="Segoe UI"/>
                <a:cs typeface="Segoe UI"/>
              </a:rPr>
              <a:t>What</a:t>
            </a:r>
            <a:r>
              <a:rPr sz="1200" spc="-20" dirty="0">
                <a:solidFill>
                  <a:srgbClr val="FFFFFF"/>
                </a:solidFill>
                <a:latin typeface="Segoe UI"/>
                <a:cs typeface="Segoe UI"/>
              </a:rPr>
              <a:t> </a:t>
            </a:r>
            <a:r>
              <a:rPr sz="1200" dirty="0">
                <a:solidFill>
                  <a:srgbClr val="FFFFFF"/>
                </a:solidFill>
                <a:latin typeface="Segoe UI"/>
                <a:cs typeface="Segoe UI"/>
              </a:rPr>
              <a:t>is</a:t>
            </a:r>
            <a:r>
              <a:rPr sz="1200" spc="-15" dirty="0">
                <a:solidFill>
                  <a:srgbClr val="FFFFFF"/>
                </a:solidFill>
                <a:latin typeface="Segoe UI"/>
                <a:cs typeface="Segoe UI"/>
              </a:rPr>
              <a:t> </a:t>
            </a:r>
            <a:r>
              <a:rPr sz="1200" dirty="0">
                <a:solidFill>
                  <a:srgbClr val="FFFFFF"/>
                </a:solidFill>
                <a:latin typeface="Segoe UI"/>
                <a:cs typeface="Segoe UI"/>
              </a:rPr>
              <a:t>a</a:t>
            </a:r>
            <a:r>
              <a:rPr sz="1200" spc="-20" dirty="0">
                <a:solidFill>
                  <a:srgbClr val="FFFFFF"/>
                </a:solidFill>
                <a:latin typeface="Segoe UI"/>
                <a:cs typeface="Segoe UI"/>
              </a:rPr>
              <a:t> </a:t>
            </a:r>
            <a:r>
              <a:rPr sz="1200" dirty="0">
                <a:solidFill>
                  <a:srgbClr val="FFFFFF"/>
                </a:solidFill>
                <a:latin typeface="Segoe UI"/>
                <a:cs typeface="Segoe UI"/>
              </a:rPr>
              <a:t>neutron</a:t>
            </a:r>
            <a:r>
              <a:rPr sz="1200" spc="-55" dirty="0">
                <a:solidFill>
                  <a:srgbClr val="FFFFFF"/>
                </a:solidFill>
                <a:latin typeface="Segoe UI"/>
                <a:cs typeface="Segoe UI"/>
              </a:rPr>
              <a:t> </a:t>
            </a:r>
            <a:r>
              <a:rPr sz="1200" spc="-20" dirty="0">
                <a:solidFill>
                  <a:srgbClr val="FFFFFF"/>
                </a:solidFill>
                <a:latin typeface="Segoe UI"/>
                <a:cs typeface="Segoe UI"/>
              </a:rPr>
              <a:t>star?</a:t>
            </a:r>
            <a:endParaRPr sz="1200">
              <a:latin typeface="Segoe UI"/>
              <a:cs typeface="Segoe UI"/>
            </a:endParaRPr>
          </a:p>
          <a:p>
            <a:pPr marL="12700">
              <a:lnSpc>
                <a:spcPct val="100000"/>
              </a:lnSpc>
              <a:spcBef>
                <a:spcPts val="1440"/>
              </a:spcBef>
            </a:pPr>
            <a:r>
              <a:rPr sz="1200" spc="-10" dirty="0">
                <a:solidFill>
                  <a:srgbClr val="50E6FF"/>
                </a:solidFill>
                <a:latin typeface="Segoe UI"/>
                <a:cs typeface="Segoe UI"/>
              </a:rPr>
              <a:t>[Assistant]</a:t>
            </a:r>
            <a:endParaRPr sz="1200">
              <a:latin typeface="Segoe UI"/>
              <a:cs typeface="Segoe UI"/>
            </a:endParaRPr>
          </a:p>
        </p:txBody>
      </p:sp>
      <p:sp>
        <p:nvSpPr>
          <p:cNvPr id="11" name="object 11">
            <a:extLst>
              <a:ext uri="{FF2B5EF4-FFF2-40B4-BE49-F238E27FC236}">
                <a16:creationId xmlns:a16="http://schemas.microsoft.com/office/drawing/2014/main" id="{4167101A-4455-F019-6B19-8F8932025494}"/>
              </a:ext>
            </a:extLst>
          </p:cNvPr>
          <p:cNvSpPr/>
          <p:nvPr/>
        </p:nvSpPr>
        <p:spPr>
          <a:xfrm>
            <a:off x="583691" y="3429000"/>
            <a:ext cx="5219700" cy="0"/>
          </a:xfrm>
          <a:custGeom>
            <a:avLst/>
            <a:gdLst/>
            <a:ahLst/>
            <a:cxnLst/>
            <a:rect l="l" t="t" r="r" b="b"/>
            <a:pathLst>
              <a:path w="5219700">
                <a:moveTo>
                  <a:pt x="0" y="0"/>
                </a:moveTo>
                <a:lnTo>
                  <a:pt x="5219700" y="0"/>
                </a:lnTo>
              </a:path>
            </a:pathLst>
          </a:custGeom>
          <a:ln w="9525">
            <a:solidFill>
              <a:srgbClr val="737373"/>
            </a:solidFill>
          </a:ln>
        </p:spPr>
        <p:txBody>
          <a:bodyPr wrap="square" lIns="0" tIns="0" rIns="0" bIns="0" rtlCol="0"/>
          <a:lstStyle/>
          <a:p>
            <a:endParaRPr/>
          </a:p>
        </p:txBody>
      </p:sp>
      <p:sp>
        <p:nvSpPr>
          <p:cNvPr id="12" name="object 12">
            <a:extLst>
              <a:ext uri="{FF2B5EF4-FFF2-40B4-BE49-F238E27FC236}">
                <a16:creationId xmlns:a16="http://schemas.microsoft.com/office/drawing/2014/main" id="{536314ED-146D-F250-56BB-43853DCC58FC}"/>
              </a:ext>
            </a:extLst>
          </p:cNvPr>
          <p:cNvSpPr/>
          <p:nvPr/>
        </p:nvSpPr>
        <p:spPr>
          <a:xfrm>
            <a:off x="6390132" y="3429000"/>
            <a:ext cx="5219700" cy="0"/>
          </a:xfrm>
          <a:custGeom>
            <a:avLst/>
            <a:gdLst/>
            <a:ahLst/>
            <a:cxnLst/>
            <a:rect l="l" t="t" r="r" b="b"/>
            <a:pathLst>
              <a:path w="5219700">
                <a:moveTo>
                  <a:pt x="0" y="0"/>
                </a:moveTo>
                <a:lnTo>
                  <a:pt x="5219699" y="0"/>
                </a:lnTo>
              </a:path>
            </a:pathLst>
          </a:custGeom>
          <a:ln w="9525">
            <a:solidFill>
              <a:srgbClr val="737373"/>
            </a:solidFill>
          </a:ln>
        </p:spPr>
        <p:txBody>
          <a:bodyPr wrap="square" lIns="0" tIns="0" rIns="0" bIns="0" rtlCol="0"/>
          <a:lstStyle/>
          <a:p>
            <a:endParaRPr/>
          </a:p>
        </p:txBody>
      </p:sp>
    </p:spTree>
    <p:extLst>
      <p:ext uri="{BB962C8B-B14F-4D97-AF65-F5344CB8AC3E}">
        <p14:creationId xmlns:p14="http://schemas.microsoft.com/office/powerpoint/2010/main" val="17178746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0D5B2-FB0D-D45F-C012-153A53DB0724}"/>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C7BD61A5-A977-9374-97C0-98C8C5C10350}"/>
              </a:ext>
            </a:extLst>
          </p:cNvPr>
          <p:cNvPicPr/>
          <p:nvPr/>
        </p:nvPicPr>
        <p:blipFill>
          <a:blip r:embed="rId2" cstate="print"/>
          <a:stretch>
            <a:fillRect/>
          </a:stretch>
        </p:blipFill>
        <p:spPr>
          <a:xfrm>
            <a:off x="593178" y="563752"/>
            <a:ext cx="3480600" cy="446024"/>
          </a:xfrm>
          <a:prstGeom prst="rect">
            <a:avLst/>
          </a:prstGeom>
        </p:spPr>
      </p:pic>
      <p:pic>
        <p:nvPicPr>
          <p:cNvPr id="3" name="object 3">
            <a:extLst>
              <a:ext uri="{FF2B5EF4-FFF2-40B4-BE49-F238E27FC236}">
                <a16:creationId xmlns:a16="http://schemas.microsoft.com/office/drawing/2014/main" id="{86E2C63A-47FF-2BFB-5070-78967B76E97C}"/>
              </a:ext>
            </a:extLst>
          </p:cNvPr>
          <p:cNvPicPr/>
          <p:nvPr/>
        </p:nvPicPr>
        <p:blipFill>
          <a:blip r:embed="rId3" cstate="print"/>
          <a:stretch>
            <a:fillRect/>
          </a:stretch>
        </p:blipFill>
        <p:spPr>
          <a:xfrm>
            <a:off x="4222369" y="563752"/>
            <a:ext cx="1728342" cy="343788"/>
          </a:xfrm>
          <a:prstGeom prst="rect">
            <a:avLst/>
          </a:prstGeom>
        </p:spPr>
      </p:pic>
      <p:pic>
        <p:nvPicPr>
          <p:cNvPr id="4" name="object 4">
            <a:extLst>
              <a:ext uri="{FF2B5EF4-FFF2-40B4-BE49-F238E27FC236}">
                <a16:creationId xmlns:a16="http://schemas.microsoft.com/office/drawing/2014/main" id="{19981B83-6146-D772-854D-5F9C0EA3B052}"/>
              </a:ext>
            </a:extLst>
          </p:cNvPr>
          <p:cNvPicPr/>
          <p:nvPr/>
        </p:nvPicPr>
        <p:blipFill>
          <a:blip r:embed="rId4" cstate="print"/>
          <a:stretch>
            <a:fillRect/>
          </a:stretch>
        </p:blipFill>
        <p:spPr>
          <a:xfrm>
            <a:off x="6103746" y="563752"/>
            <a:ext cx="1224026" cy="343788"/>
          </a:xfrm>
          <a:prstGeom prst="rect">
            <a:avLst/>
          </a:prstGeom>
        </p:spPr>
      </p:pic>
      <p:sp>
        <p:nvSpPr>
          <p:cNvPr id="5" name="object 5">
            <a:extLst>
              <a:ext uri="{FF2B5EF4-FFF2-40B4-BE49-F238E27FC236}">
                <a16:creationId xmlns:a16="http://schemas.microsoft.com/office/drawing/2014/main" id="{E45B6558-818D-BA17-FCF8-701C4E58CE5E}"/>
              </a:ext>
            </a:extLst>
          </p:cNvPr>
          <p:cNvSpPr txBox="1">
            <a:spLocks noGrp="1"/>
          </p:cNvSpPr>
          <p:nvPr>
            <p:ph type="title"/>
          </p:nvPr>
        </p:nvSpPr>
        <p:spPr>
          <a:xfrm>
            <a:off x="560933" y="1552702"/>
            <a:ext cx="3399154" cy="452120"/>
          </a:xfrm>
          <a:prstGeom prst="rect">
            <a:avLst/>
          </a:prstGeom>
        </p:spPr>
        <p:txBody>
          <a:bodyPr vert="horz" wrap="square" lIns="0" tIns="12065" rIns="0" bIns="0" rtlCol="0">
            <a:spAutoFit/>
          </a:bodyPr>
          <a:lstStyle/>
          <a:p>
            <a:pPr marL="12700">
              <a:lnSpc>
                <a:spcPct val="100000"/>
              </a:lnSpc>
              <a:spcBef>
                <a:spcPts val="95"/>
              </a:spcBef>
            </a:pPr>
            <a:r>
              <a:rPr sz="2800" dirty="0">
                <a:solidFill>
                  <a:srgbClr val="50E6FF"/>
                </a:solidFill>
              </a:rPr>
              <a:t>Chat</a:t>
            </a:r>
            <a:r>
              <a:rPr sz="2800" spc="-114" dirty="0">
                <a:solidFill>
                  <a:srgbClr val="50E6FF"/>
                </a:solidFill>
              </a:rPr>
              <a:t> </a:t>
            </a:r>
            <a:r>
              <a:rPr sz="2800" dirty="0">
                <a:solidFill>
                  <a:srgbClr val="50E6FF"/>
                </a:solidFill>
              </a:rPr>
              <a:t>Completion</a:t>
            </a:r>
            <a:r>
              <a:rPr sz="2800" spc="-75" dirty="0">
                <a:solidFill>
                  <a:srgbClr val="50E6FF"/>
                </a:solidFill>
              </a:rPr>
              <a:t> </a:t>
            </a:r>
            <a:r>
              <a:rPr sz="2800" spc="-25" dirty="0">
                <a:solidFill>
                  <a:srgbClr val="50E6FF"/>
                </a:solidFill>
              </a:rPr>
              <a:t>API</a:t>
            </a:r>
            <a:endParaRPr sz="2800"/>
          </a:p>
        </p:txBody>
      </p:sp>
      <p:sp>
        <p:nvSpPr>
          <p:cNvPr id="6" name="object 6">
            <a:extLst>
              <a:ext uri="{FF2B5EF4-FFF2-40B4-BE49-F238E27FC236}">
                <a16:creationId xmlns:a16="http://schemas.microsoft.com/office/drawing/2014/main" id="{30774172-3AFA-8526-4FD1-AD03E974B035}"/>
              </a:ext>
            </a:extLst>
          </p:cNvPr>
          <p:cNvSpPr txBox="1"/>
          <p:nvPr/>
        </p:nvSpPr>
        <p:spPr>
          <a:xfrm>
            <a:off x="560933" y="1870876"/>
            <a:ext cx="5101590" cy="1798955"/>
          </a:xfrm>
          <a:prstGeom prst="rect">
            <a:avLst/>
          </a:prstGeom>
        </p:spPr>
        <p:txBody>
          <a:bodyPr vert="horz" wrap="square" lIns="0" tIns="123189" rIns="0" bIns="0" rtlCol="0">
            <a:spAutoFit/>
          </a:bodyPr>
          <a:lstStyle/>
          <a:p>
            <a:pPr marL="12700">
              <a:lnSpc>
                <a:spcPct val="100000"/>
              </a:lnSpc>
              <a:spcBef>
                <a:spcPts val="969"/>
              </a:spcBef>
            </a:pPr>
            <a:r>
              <a:rPr sz="2000" b="1" spc="-10" dirty="0">
                <a:solidFill>
                  <a:srgbClr val="50E6FF"/>
                </a:solidFill>
                <a:latin typeface="Segoe UI Semibold"/>
                <a:cs typeface="Segoe UI Semibold"/>
              </a:rPr>
              <a:t>(Recommended)</a:t>
            </a:r>
            <a:endParaRPr sz="2000">
              <a:latin typeface="Segoe UI Semibold"/>
              <a:cs typeface="Segoe UI Semibold"/>
            </a:endParaRPr>
          </a:p>
          <a:p>
            <a:pPr marL="12700" marR="5080">
              <a:lnSpc>
                <a:spcPct val="100000"/>
              </a:lnSpc>
              <a:spcBef>
                <a:spcPts val="610"/>
              </a:spcBef>
            </a:pPr>
            <a:r>
              <a:rPr sz="1400" dirty="0">
                <a:solidFill>
                  <a:srgbClr val="FFFFFF"/>
                </a:solidFill>
                <a:latin typeface="Segoe UI"/>
                <a:cs typeface="Segoe UI"/>
              </a:rPr>
              <a:t>A</a:t>
            </a:r>
            <a:r>
              <a:rPr sz="1400" spc="-15" dirty="0">
                <a:solidFill>
                  <a:srgbClr val="FFFFFF"/>
                </a:solidFill>
                <a:latin typeface="Segoe UI"/>
                <a:cs typeface="Segoe UI"/>
              </a:rPr>
              <a:t> </a:t>
            </a:r>
            <a:r>
              <a:rPr sz="1400" dirty="0">
                <a:solidFill>
                  <a:srgbClr val="FFFFFF"/>
                </a:solidFill>
                <a:latin typeface="Segoe UI"/>
                <a:cs typeface="Segoe UI"/>
              </a:rPr>
              <a:t>new</a:t>
            </a:r>
            <a:r>
              <a:rPr sz="1400" spc="-5" dirty="0">
                <a:solidFill>
                  <a:srgbClr val="FFFFFF"/>
                </a:solidFill>
                <a:latin typeface="Segoe UI"/>
                <a:cs typeface="Segoe UI"/>
              </a:rPr>
              <a:t> </a:t>
            </a:r>
            <a:r>
              <a:rPr sz="1400" dirty="0">
                <a:solidFill>
                  <a:srgbClr val="FFFFFF"/>
                </a:solidFill>
                <a:latin typeface="Segoe UI"/>
                <a:cs typeface="Segoe UI"/>
              </a:rPr>
              <a:t>API</a:t>
            </a:r>
            <a:r>
              <a:rPr sz="1400" spc="-5" dirty="0">
                <a:solidFill>
                  <a:srgbClr val="FFFFFF"/>
                </a:solidFill>
                <a:latin typeface="Segoe UI"/>
                <a:cs typeface="Segoe UI"/>
              </a:rPr>
              <a:t> </a:t>
            </a:r>
            <a:r>
              <a:rPr sz="1400" dirty="0">
                <a:solidFill>
                  <a:srgbClr val="FFFFFF"/>
                </a:solidFill>
                <a:latin typeface="Segoe UI"/>
                <a:cs typeface="Segoe UI"/>
              </a:rPr>
              <a:t>designed</a:t>
            </a:r>
            <a:r>
              <a:rPr sz="1400" spc="-5" dirty="0">
                <a:solidFill>
                  <a:srgbClr val="FFFFFF"/>
                </a:solidFill>
                <a:latin typeface="Segoe UI"/>
                <a:cs typeface="Segoe UI"/>
              </a:rPr>
              <a:t> </a:t>
            </a:r>
            <a:r>
              <a:rPr sz="1400" dirty="0">
                <a:solidFill>
                  <a:srgbClr val="FFFFFF"/>
                </a:solidFill>
                <a:latin typeface="Segoe UI"/>
                <a:cs typeface="Segoe UI"/>
              </a:rPr>
              <a:t>for</a:t>
            </a:r>
            <a:r>
              <a:rPr sz="1400" spc="-10" dirty="0">
                <a:solidFill>
                  <a:srgbClr val="FFFFFF"/>
                </a:solidFill>
                <a:latin typeface="Segoe UI"/>
                <a:cs typeface="Segoe UI"/>
              </a:rPr>
              <a:t> </a:t>
            </a:r>
            <a:r>
              <a:rPr sz="1400" dirty="0">
                <a:solidFill>
                  <a:srgbClr val="FFFFFF"/>
                </a:solidFill>
                <a:latin typeface="Segoe UI"/>
                <a:cs typeface="Segoe UI"/>
              </a:rPr>
              <a:t>working</a:t>
            </a:r>
            <a:r>
              <a:rPr sz="1400" spc="-30" dirty="0">
                <a:solidFill>
                  <a:srgbClr val="FFFFFF"/>
                </a:solidFill>
                <a:latin typeface="Segoe UI"/>
                <a:cs typeface="Segoe UI"/>
              </a:rPr>
              <a:t> </a:t>
            </a:r>
            <a:r>
              <a:rPr sz="1400" dirty="0">
                <a:solidFill>
                  <a:srgbClr val="FFFFFF"/>
                </a:solidFill>
                <a:latin typeface="Segoe UI"/>
                <a:cs typeface="Segoe UI"/>
              </a:rPr>
              <a:t>with</a:t>
            </a:r>
            <a:r>
              <a:rPr sz="1400" spc="-20" dirty="0">
                <a:solidFill>
                  <a:srgbClr val="FFFFFF"/>
                </a:solidFill>
                <a:latin typeface="Segoe UI"/>
                <a:cs typeface="Segoe UI"/>
              </a:rPr>
              <a:t> </a:t>
            </a:r>
            <a:r>
              <a:rPr sz="1400" dirty="0">
                <a:solidFill>
                  <a:srgbClr val="FFFFFF"/>
                </a:solidFill>
                <a:latin typeface="Segoe UI"/>
                <a:cs typeface="Segoe UI"/>
              </a:rPr>
              <a:t>Chat</a:t>
            </a:r>
            <a:r>
              <a:rPr sz="1400" spc="-15" dirty="0">
                <a:solidFill>
                  <a:srgbClr val="FFFFFF"/>
                </a:solidFill>
                <a:latin typeface="Segoe UI"/>
                <a:cs typeface="Segoe UI"/>
              </a:rPr>
              <a:t> </a:t>
            </a:r>
            <a:r>
              <a:rPr sz="1400" dirty="0">
                <a:solidFill>
                  <a:srgbClr val="FFFFFF"/>
                </a:solidFill>
                <a:latin typeface="Segoe UI"/>
                <a:cs typeface="Segoe UI"/>
              </a:rPr>
              <a:t>models</a:t>
            </a:r>
            <a:r>
              <a:rPr sz="1400" spc="-20" dirty="0">
                <a:solidFill>
                  <a:srgbClr val="FFFFFF"/>
                </a:solidFill>
                <a:latin typeface="Segoe UI"/>
                <a:cs typeface="Segoe UI"/>
              </a:rPr>
              <a:t> </a:t>
            </a:r>
            <a:r>
              <a:rPr sz="1400" dirty="0">
                <a:solidFill>
                  <a:srgbClr val="FFFFFF"/>
                </a:solidFill>
                <a:latin typeface="Segoe UI"/>
                <a:cs typeface="Segoe UI"/>
              </a:rPr>
              <a:t>(gpt-</a:t>
            </a:r>
            <a:r>
              <a:rPr sz="1400" spc="-10" dirty="0">
                <a:solidFill>
                  <a:srgbClr val="FFFFFF"/>
                </a:solidFill>
                <a:latin typeface="Segoe UI"/>
                <a:cs typeface="Segoe UI"/>
              </a:rPr>
              <a:t>35-turbo </a:t>
            </a:r>
            <a:r>
              <a:rPr sz="1400" dirty="0">
                <a:solidFill>
                  <a:srgbClr val="FFFFFF"/>
                </a:solidFill>
                <a:latin typeface="Segoe UI"/>
                <a:cs typeface="Segoe UI"/>
              </a:rPr>
              <a:t>and</a:t>
            </a:r>
            <a:r>
              <a:rPr sz="1400" spc="-35" dirty="0">
                <a:solidFill>
                  <a:srgbClr val="FFFFFF"/>
                </a:solidFill>
                <a:latin typeface="Segoe UI"/>
                <a:cs typeface="Segoe UI"/>
              </a:rPr>
              <a:t> </a:t>
            </a:r>
            <a:r>
              <a:rPr sz="1400" dirty="0">
                <a:solidFill>
                  <a:srgbClr val="FFFFFF"/>
                </a:solidFill>
                <a:latin typeface="Segoe UI"/>
                <a:cs typeface="Segoe UI"/>
              </a:rPr>
              <a:t>gpt-4).</a:t>
            </a:r>
            <a:r>
              <a:rPr sz="1400" spc="-40" dirty="0">
                <a:solidFill>
                  <a:srgbClr val="FFFFFF"/>
                </a:solidFill>
                <a:latin typeface="Segoe UI"/>
                <a:cs typeface="Segoe UI"/>
              </a:rPr>
              <a:t> </a:t>
            </a:r>
            <a:r>
              <a:rPr sz="1400" dirty="0">
                <a:solidFill>
                  <a:srgbClr val="FFFFFF"/>
                </a:solidFill>
                <a:latin typeface="Segoe UI"/>
                <a:cs typeface="Segoe UI"/>
              </a:rPr>
              <a:t>We recommend</a:t>
            </a:r>
            <a:r>
              <a:rPr sz="1400" spc="-45" dirty="0">
                <a:solidFill>
                  <a:srgbClr val="FFFFFF"/>
                </a:solidFill>
                <a:latin typeface="Segoe UI"/>
                <a:cs typeface="Segoe UI"/>
              </a:rPr>
              <a:t> </a:t>
            </a:r>
            <a:r>
              <a:rPr sz="1400" dirty="0">
                <a:solidFill>
                  <a:srgbClr val="FFFFFF"/>
                </a:solidFill>
                <a:latin typeface="Segoe UI"/>
                <a:cs typeface="Segoe UI"/>
              </a:rPr>
              <a:t>using</a:t>
            </a:r>
            <a:r>
              <a:rPr sz="1400" spc="-20" dirty="0">
                <a:solidFill>
                  <a:srgbClr val="FFFFFF"/>
                </a:solidFill>
                <a:latin typeface="Segoe UI"/>
                <a:cs typeface="Segoe UI"/>
              </a:rPr>
              <a:t> </a:t>
            </a:r>
            <a:r>
              <a:rPr sz="1400" dirty="0">
                <a:solidFill>
                  <a:srgbClr val="FFFFFF"/>
                </a:solidFill>
                <a:latin typeface="Segoe UI"/>
                <a:cs typeface="Segoe UI"/>
              </a:rPr>
              <a:t>this</a:t>
            </a:r>
            <a:r>
              <a:rPr sz="1400" spc="-30" dirty="0">
                <a:solidFill>
                  <a:srgbClr val="FFFFFF"/>
                </a:solidFill>
                <a:latin typeface="Segoe UI"/>
                <a:cs typeface="Segoe UI"/>
              </a:rPr>
              <a:t> </a:t>
            </a:r>
            <a:r>
              <a:rPr sz="1400" dirty="0">
                <a:solidFill>
                  <a:srgbClr val="FFFFFF"/>
                </a:solidFill>
                <a:latin typeface="Segoe UI"/>
                <a:cs typeface="Segoe UI"/>
              </a:rPr>
              <a:t>API</a:t>
            </a:r>
            <a:r>
              <a:rPr sz="1400" spc="-20" dirty="0">
                <a:solidFill>
                  <a:srgbClr val="FFFFFF"/>
                </a:solidFill>
                <a:latin typeface="Segoe UI"/>
                <a:cs typeface="Segoe UI"/>
              </a:rPr>
              <a:t> </a:t>
            </a:r>
            <a:r>
              <a:rPr sz="1400" dirty="0">
                <a:solidFill>
                  <a:srgbClr val="FFFFFF"/>
                </a:solidFill>
                <a:latin typeface="Segoe UI"/>
                <a:cs typeface="Segoe UI"/>
              </a:rPr>
              <a:t>moving</a:t>
            </a:r>
            <a:r>
              <a:rPr sz="1400" spc="-35" dirty="0">
                <a:solidFill>
                  <a:srgbClr val="FFFFFF"/>
                </a:solidFill>
                <a:latin typeface="Segoe UI"/>
                <a:cs typeface="Segoe UI"/>
              </a:rPr>
              <a:t> </a:t>
            </a:r>
            <a:r>
              <a:rPr sz="1400" spc="-10" dirty="0">
                <a:solidFill>
                  <a:srgbClr val="FFFFFF"/>
                </a:solidFill>
                <a:latin typeface="Segoe UI"/>
                <a:cs typeface="Segoe UI"/>
              </a:rPr>
              <a:t>forward.</a:t>
            </a:r>
            <a:endParaRPr sz="1400">
              <a:latin typeface="Segoe UI"/>
              <a:cs typeface="Segoe UI"/>
            </a:endParaRPr>
          </a:p>
          <a:p>
            <a:pPr marL="12700" marR="457834">
              <a:lnSpc>
                <a:spcPct val="100000"/>
              </a:lnSpc>
              <a:spcBef>
                <a:spcPts val="1680"/>
              </a:spcBef>
            </a:pPr>
            <a:r>
              <a:rPr sz="1400" dirty="0">
                <a:solidFill>
                  <a:srgbClr val="FFFFFF"/>
                </a:solidFill>
                <a:latin typeface="Segoe UI"/>
                <a:cs typeface="Segoe UI"/>
              </a:rPr>
              <a:t>In</a:t>
            </a:r>
            <a:r>
              <a:rPr sz="1400" spc="-25" dirty="0">
                <a:solidFill>
                  <a:srgbClr val="FFFFFF"/>
                </a:solidFill>
                <a:latin typeface="Segoe UI"/>
                <a:cs typeface="Segoe UI"/>
              </a:rPr>
              <a:t> </a:t>
            </a:r>
            <a:r>
              <a:rPr sz="1400" dirty="0">
                <a:solidFill>
                  <a:srgbClr val="FFFFFF"/>
                </a:solidFill>
                <a:latin typeface="Segoe UI"/>
                <a:cs typeface="Segoe UI"/>
              </a:rPr>
              <a:t>this</a:t>
            </a:r>
            <a:r>
              <a:rPr sz="1400" spc="-15" dirty="0">
                <a:solidFill>
                  <a:srgbClr val="FFFFFF"/>
                </a:solidFill>
                <a:latin typeface="Segoe UI"/>
                <a:cs typeface="Segoe UI"/>
              </a:rPr>
              <a:t> </a:t>
            </a:r>
            <a:r>
              <a:rPr sz="1400" dirty="0">
                <a:solidFill>
                  <a:srgbClr val="FFFFFF"/>
                </a:solidFill>
                <a:latin typeface="Segoe UI"/>
                <a:cs typeface="Segoe UI"/>
              </a:rPr>
              <a:t>API,</a:t>
            </a:r>
            <a:r>
              <a:rPr sz="1400" spc="-20" dirty="0">
                <a:solidFill>
                  <a:srgbClr val="FFFFFF"/>
                </a:solidFill>
                <a:latin typeface="Segoe UI"/>
                <a:cs typeface="Segoe UI"/>
              </a:rPr>
              <a:t> </a:t>
            </a:r>
            <a:r>
              <a:rPr sz="1400" dirty="0">
                <a:solidFill>
                  <a:srgbClr val="FFFFFF"/>
                </a:solidFill>
                <a:latin typeface="Segoe UI"/>
                <a:cs typeface="Segoe UI"/>
              </a:rPr>
              <a:t>you</a:t>
            </a:r>
            <a:r>
              <a:rPr sz="1400" spc="-30" dirty="0">
                <a:solidFill>
                  <a:srgbClr val="FFFFFF"/>
                </a:solidFill>
                <a:latin typeface="Segoe UI"/>
                <a:cs typeface="Segoe UI"/>
              </a:rPr>
              <a:t> </a:t>
            </a:r>
            <a:r>
              <a:rPr sz="1400" dirty="0">
                <a:solidFill>
                  <a:srgbClr val="FFFFFF"/>
                </a:solidFill>
                <a:latin typeface="Segoe UI"/>
                <a:cs typeface="Segoe UI"/>
              </a:rPr>
              <a:t>pass</a:t>
            </a:r>
            <a:r>
              <a:rPr sz="1400" spc="-15" dirty="0">
                <a:solidFill>
                  <a:srgbClr val="FFFFFF"/>
                </a:solidFill>
                <a:latin typeface="Segoe UI"/>
                <a:cs typeface="Segoe UI"/>
              </a:rPr>
              <a:t> </a:t>
            </a:r>
            <a:r>
              <a:rPr sz="1400" dirty="0">
                <a:solidFill>
                  <a:srgbClr val="FFFFFF"/>
                </a:solidFill>
                <a:latin typeface="Segoe UI"/>
                <a:cs typeface="Segoe UI"/>
              </a:rPr>
              <a:t>in</a:t>
            </a:r>
            <a:r>
              <a:rPr sz="1400" spc="-20" dirty="0">
                <a:solidFill>
                  <a:srgbClr val="FFFFFF"/>
                </a:solidFill>
                <a:latin typeface="Segoe UI"/>
                <a:cs typeface="Segoe UI"/>
              </a:rPr>
              <a:t> </a:t>
            </a:r>
            <a:r>
              <a:rPr sz="1400" dirty="0">
                <a:solidFill>
                  <a:srgbClr val="FFFFFF"/>
                </a:solidFill>
                <a:latin typeface="Segoe UI"/>
                <a:cs typeface="Segoe UI"/>
              </a:rPr>
              <a:t>a</a:t>
            </a:r>
            <a:r>
              <a:rPr sz="1400" spc="-15" dirty="0">
                <a:solidFill>
                  <a:srgbClr val="FFFFFF"/>
                </a:solidFill>
                <a:latin typeface="Segoe UI"/>
                <a:cs typeface="Segoe UI"/>
              </a:rPr>
              <a:t> </a:t>
            </a:r>
            <a:r>
              <a:rPr sz="1400" dirty="0">
                <a:solidFill>
                  <a:srgbClr val="FFFFFF"/>
                </a:solidFill>
                <a:latin typeface="Segoe UI"/>
                <a:cs typeface="Segoe UI"/>
              </a:rPr>
              <a:t>series</a:t>
            </a:r>
            <a:r>
              <a:rPr sz="1400" spc="-5" dirty="0">
                <a:solidFill>
                  <a:srgbClr val="FFFFFF"/>
                </a:solidFill>
                <a:latin typeface="Segoe UI"/>
                <a:cs typeface="Segoe UI"/>
              </a:rPr>
              <a:t> </a:t>
            </a:r>
            <a:r>
              <a:rPr sz="1400" dirty="0">
                <a:solidFill>
                  <a:srgbClr val="FFFFFF"/>
                </a:solidFill>
                <a:latin typeface="Segoe UI"/>
                <a:cs typeface="Segoe UI"/>
              </a:rPr>
              <a:t>of</a:t>
            </a:r>
            <a:r>
              <a:rPr sz="1400" spc="-25" dirty="0">
                <a:solidFill>
                  <a:srgbClr val="FFFFFF"/>
                </a:solidFill>
                <a:latin typeface="Segoe UI"/>
                <a:cs typeface="Segoe UI"/>
              </a:rPr>
              <a:t> </a:t>
            </a:r>
            <a:r>
              <a:rPr sz="1400" dirty="0">
                <a:solidFill>
                  <a:srgbClr val="FFFFFF"/>
                </a:solidFill>
                <a:latin typeface="Segoe UI"/>
                <a:cs typeface="Segoe UI"/>
              </a:rPr>
              <a:t>messages</a:t>
            </a:r>
            <a:r>
              <a:rPr sz="1400" spc="-20" dirty="0">
                <a:solidFill>
                  <a:srgbClr val="FFFFFF"/>
                </a:solidFill>
                <a:latin typeface="Segoe UI"/>
                <a:cs typeface="Segoe UI"/>
              </a:rPr>
              <a:t> </a:t>
            </a:r>
            <a:r>
              <a:rPr sz="1400" dirty="0">
                <a:solidFill>
                  <a:srgbClr val="FFFFFF"/>
                </a:solidFill>
                <a:latin typeface="Segoe UI"/>
                <a:cs typeface="Segoe UI"/>
              </a:rPr>
              <a:t>rather</a:t>
            </a:r>
            <a:r>
              <a:rPr sz="1400" spc="-40" dirty="0">
                <a:solidFill>
                  <a:srgbClr val="FFFFFF"/>
                </a:solidFill>
                <a:latin typeface="Segoe UI"/>
                <a:cs typeface="Segoe UI"/>
              </a:rPr>
              <a:t> </a:t>
            </a:r>
            <a:r>
              <a:rPr sz="1400" dirty="0">
                <a:solidFill>
                  <a:srgbClr val="FFFFFF"/>
                </a:solidFill>
                <a:latin typeface="Segoe UI"/>
                <a:cs typeface="Segoe UI"/>
              </a:rPr>
              <a:t>than</a:t>
            </a:r>
            <a:r>
              <a:rPr sz="1400" spc="-30" dirty="0">
                <a:solidFill>
                  <a:srgbClr val="FFFFFF"/>
                </a:solidFill>
                <a:latin typeface="Segoe UI"/>
                <a:cs typeface="Segoe UI"/>
              </a:rPr>
              <a:t> </a:t>
            </a:r>
            <a:r>
              <a:rPr sz="1400" spc="-25" dirty="0">
                <a:solidFill>
                  <a:srgbClr val="FFFFFF"/>
                </a:solidFill>
                <a:latin typeface="Segoe UI"/>
                <a:cs typeface="Segoe UI"/>
              </a:rPr>
              <a:t>the </a:t>
            </a:r>
            <a:r>
              <a:rPr sz="1400" dirty="0">
                <a:solidFill>
                  <a:srgbClr val="FFFFFF"/>
                </a:solidFill>
                <a:latin typeface="Segoe UI"/>
                <a:cs typeface="Segoe UI"/>
              </a:rPr>
              <a:t>prompt</a:t>
            </a:r>
            <a:r>
              <a:rPr sz="1400" spc="-35" dirty="0">
                <a:solidFill>
                  <a:srgbClr val="FFFFFF"/>
                </a:solidFill>
                <a:latin typeface="Segoe UI"/>
                <a:cs typeface="Segoe UI"/>
              </a:rPr>
              <a:t> </a:t>
            </a:r>
            <a:r>
              <a:rPr sz="1400" dirty="0">
                <a:solidFill>
                  <a:srgbClr val="FFFFFF"/>
                </a:solidFill>
                <a:latin typeface="Segoe UI"/>
                <a:cs typeface="Segoe UI"/>
              </a:rPr>
              <a:t>as</a:t>
            </a:r>
            <a:r>
              <a:rPr sz="1400" spc="-10" dirty="0">
                <a:solidFill>
                  <a:srgbClr val="FFFFFF"/>
                </a:solidFill>
                <a:latin typeface="Segoe UI"/>
                <a:cs typeface="Segoe UI"/>
              </a:rPr>
              <a:t> </a:t>
            </a:r>
            <a:r>
              <a:rPr sz="1400" dirty="0">
                <a:solidFill>
                  <a:srgbClr val="FFFFFF"/>
                </a:solidFill>
                <a:latin typeface="Segoe UI"/>
                <a:cs typeface="Segoe UI"/>
              </a:rPr>
              <a:t>a</a:t>
            </a:r>
            <a:r>
              <a:rPr sz="1400" spc="-10" dirty="0">
                <a:solidFill>
                  <a:srgbClr val="FFFFFF"/>
                </a:solidFill>
                <a:latin typeface="Segoe UI"/>
                <a:cs typeface="Segoe UI"/>
              </a:rPr>
              <a:t> </a:t>
            </a:r>
            <a:r>
              <a:rPr sz="1400" dirty="0">
                <a:solidFill>
                  <a:srgbClr val="FFFFFF"/>
                </a:solidFill>
                <a:latin typeface="Segoe UI"/>
                <a:cs typeface="Segoe UI"/>
              </a:rPr>
              <a:t>raw</a:t>
            </a:r>
            <a:r>
              <a:rPr sz="1400" spc="-35" dirty="0">
                <a:solidFill>
                  <a:srgbClr val="FFFFFF"/>
                </a:solidFill>
                <a:latin typeface="Segoe UI"/>
                <a:cs typeface="Segoe UI"/>
              </a:rPr>
              <a:t> </a:t>
            </a:r>
            <a:r>
              <a:rPr sz="1400" dirty="0">
                <a:solidFill>
                  <a:srgbClr val="FFFFFF"/>
                </a:solidFill>
                <a:latin typeface="Segoe UI"/>
                <a:cs typeface="Segoe UI"/>
              </a:rPr>
              <a:t>string</a:t>
            </a:r>
            <a:r>
              <a:rPr sz="1400" spc="-20" dirty="0">
                <a:solidFill>
                  <a:srgbClr val="FFFFFF"/>
                </a:solidFill>
                <a:latin typeface="Segoe UI"/>
                <a:cs typeface="Segoe UI"/>
              </a:rPr>
              <a:t> </a:t>
            </a:r>
            <a:r>
              <a:rPr sz="1400" dirty="0">
                <a:solidFill>
                  <a:srgbClr val="FFFFFF"/>
                </a:solidFill>
                <a:latin typeface="Segoe UI"/>
                <a:cs typeface="Segoe UI"/>
              </a:rPr>
              <a:t>making</a:t>
            </a:r>
            <a:r>
              <a:rPr sz="1400" spc="-30" dirty="0">
                <a:solidFill>
                  <a:srgbClr val="FFFFFF"/>
                </a:solidFill>
                <a:latin typeface="Segoe UI"/>
                <a:cs typeface="Segoe UI"/>
              </a:rPr>
              <a:t> </a:t>
            </a:r>
            <a:r>
              <a:rPr sz="1400" dirty="0">
                <a:solidFill>
                  <a:srgbClr val="FFFFFF"/>
                </a:solidFill>
                <a:latin typeface="Segoe UI"/>
                <a:cs typeface="Segoe UI"/>
              </a:rPr>
              <a:t>it</a:t>
            </a:r>
            <a:r>
              <a:rPr sz="1400" spc="-10" dirty="0">
                <a:solidFill>
                  <a:srgbClr val="FFFFFF"/>
                </a:solidFill>
                <a:latin typeface="Segoe UI"/>
                <a:cs typeface="Segoe UI"/>
              </a:rPr>
              <a:t> </a:t>
            </a:r>
            <a:r>
              <a:rPr sz="1400" dirty="0">
                <a:solidFill>
                  <a:srgbClr val="FFFFFF"/>
                </a:solidFill>
                <a:latin typeface="Segoe UI"/>
                <a:cs typeface="Segoe UI"/>
              </a:rPr>
              <a:t>easier</a:t>
            </a:r>
            <a:r>
              <a:rPr sz="1400" spc="-10" dirty="0">
                <a:solidFill>
                  <a:srgbClr val="FFFFFF"/>
                </a:solidFill>
                <a:latin typeface="Segoe UI"/>
                <a:cs typeface="Segoe UI"/>
              </a:rPr>
              <a:t> </a:t>
            </a:r>
            <a:r>
              <a:rPr sz="1400" dirty="0">
                <a:solidFill>
                  <a:srgbClr val="FFFFFF"/>
                </a:solidFill>
                <a:latin typeface="Segoe UI"/>
                <a:cs typeface="Segoe UI"/>
              </a:rPr>
              <a:t>to</a:t>
            </a:r>
            <a:r>
              <a:rPr sz="1400" spc="-5" dirty="0">
                <a:solidFill>
                  <a:srgbClr val="FFFFFF"/>
                </a:solidFill>
                <a:latin typeface="Segoe UI"/>
                <a:cs typeface="Segoe UI"/>
              </a:rPr>
              <a:t> </a:t>
            </a:r>
            <a:r>
              <a:rPr sz="1400" dirty="0">
                <a:solidFill>
                  <a:srgbClr val="FFFFFF"/>
                </a:solidFill>
                <a:latin typeface="Segoe UI"/>
                <a:cs typeface="Segoe UI"/>
              </a:rPr>
              <a:t>manage</a:t>
            </a:r>
            <a:r>
              <a:rPr sz="1400" spc="-35" dirty="0">
                <a:solidFill>
                  <a:srgbClr val="FFFFFF"/>
                </a:solidFill>
                <a:latin typeface="Segoe UI"/>
                <a:cs typeface="Segoe UI"/>
              </a:rPr>
              <a:t> </a:t>
            </a:r>
            <a:r>
              <a:rPr sz="1400" spc="-25" dirty="0">
                <a:solidFill>
                  <a:srgbClr val="FFFFFF"/>
                </a:solidFill>
                <a:latin typeface="Segoe UI"/>
                <a:cs typeface="Segoe UI"/>
              </a:rPr>
              <a:t>the </a:t>
            </a:r>
            <a:r>
              <a:rPr sz="1400" spc="-10" dirty="0">
                <a:solidFill>
                  <a:srgbClr val="FFFFFF"/>
                </a:solidFill>
                <a:latin typeface="Segoe UI"/>
                <a:cs typeface="Segoe UI"/>
              </a:rPr>
              <a:t>conversation.</a:t>
            </a:r>
            <a:endParaRPr sz="1400">
              <a:latin typeface="Segoe UI"/>
              <a:cs typeface="Segoe UI"/>
            </a:endParaRPr>
          </a:p>
        </p:txBody>
      </p:sp>
      <p:sp>
        <p:nvSpPr>
          <p:cNvPr id="7" name="object 7">
            <a:extLst>
              <a:ext uri="{FF2B5EF4-FFF2-40B4-BE49-F238E27FC236}">
                <a16:creationId xmlns:a16="http://schemas.microsoft.com/office/drawing/2014/main" id="{AF9ABAAA-73A9-9BA2-AFA2-F5A98579DB44}"/>
              </a:ext>
            </a:extLst>
          </p:cNvPr>
          <p:cNvSpPr txBox="1"/>
          <p:nvPr/>
        </p:nvSpPr>
        <p:spPr>
          <a:xfrm>
            <a:off x="6375019" y="1552702"/>
            <a:ext cx="5170170" cy="4497705"/>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50E6FF"/>
                </a:solidFill>
                <a:latin typeface="Segoe UI Semibold"/>
                <a:cs typeface="Segoe UI Semibold"/>
              </a:rPr>
              <a:t>Completion</a:t>
            </a:r>
            <a:r>
              <a:rPr sz="2800" b="1" spc="-155" dirty="0">
                <a:solidFill>
                  <a:srgbClr val="50E6FF"/>
                </a:solidFill>
                <a:latin typeface="Segoe UI Semibold"/>
                <a:cs typeface="Segoe UI Semibold"/>
              </a:rPr>
              <a:t> </a:t>
            </a:r>
            <a:r>
              <a:rPr sz="2800" b="1" spc="-25" dirty="0">
                <a:solidFill>
                  <a:srgbClr val="50E6FF"/>
                </a:solidFill>
                <a:latin typeface="Segoe UI Semibold"/>
                <a:cs typeface="Segoe UI Semibold"/>
              </a:rPr>
              <a:t>API</a:t>
            </a:r>
            <a:endParaRPr sz="2800">
              <a:latin typeface="Segoe UI Semibold"/>
              <a:cs typeface="Segoe UI Semibold"/>
            </a:endParaRPr>
          </a:p>
          <a:p>
            <a:pPr marL="24130" marR="5080">
              <a:lnSpc>
                <a:spcPct val="100000"/>
              </a:lnSpc>
              <a:spcBef>
                <a:spcPts val="2955"/>
              </a:spcBef>
            </a:pPr>
            <a:r>
              <a:rPr sz="1400" dirty="0">
                <a:solidFill>
                  <a:srgbClr val="FFFFFF"/>
                </a:solidFill>
                <a:latin typeface="Segoe UI"/>
                <a:cs typeface="Segoe UI"/>
              </a:rPr>
              <a:t>The</a:t>
            </a:r>
            <a:r>
              <a:rPr sz="1400" spc="-20" dirty="0">
                <a:solidFill>
                  <a:srgbClr val="FFFFFF"/>
                </a:solidFill>
                <a:latin typeface="Segoe UI"/>
                <a:cs typeface="Segoe UI"/>
              </a:rPr>
              <a:t> </a:t>
            </a:r>
            <a:r>
              <a:rPr sz="1400" dirty="0">
                <a:solidFill>
                  <a:srgbClr val="FFFFFF"/>
                </a:solidFill>
                <a:latin typeface="Segoe UI"/>
                <a:cs typeface="Segoe UI"/>
              </a:rPr>
              <a:t>ChatGPT</a:t>
            </a:r>
            <a:r>
              <a:rPr sz="1400" spc="-25" dirty="0">
                <a:solidFill>
                  <a:srgbClr val="FFFFFF"/>
                </a:solidFill>
                <a:latin typeface="Segoe UI"/>
                <a:cs typeface="Segoe UI"/>
              </a:rPr>
              <a:t> </a:t>
            </a:r>
            <a:r>
              <a:rPr sz="1400" dirty="0">
                <a:solidFill>
                  <a:srgbClr val="FFFFFF"/>
                </a:solidFill>
                <a:latin typeface="Segoe UI"/>
                <a:cs typeface="Segoe UI"/>
              </a:rPr>
              <a:t>model</a:t>
            </a:r>
            <a:r>
              <a:rPr sz="1400" spc="-35" dirty="0">
                <a:solidFill>
                  <a:srgbClr val="FFFFFF"/>
                </a:solidFill>
                <a:latin typeface="Segoe UI"/>
                <a:cs typeface="Segoe UI"/>
              </a:rPr>
              <a:t> </a:t>
            </a:r>
            <a:r>
              <a:rPr sz="1400" dirty="0">
                <a:solidFill>
                  <a:srgbClr val="FFFFFF"/>
                </a:solidFill>
                <a:latin typeface="Segoe UI"/>
                <a:cs typeface="Segoe UI"/>
              </a:rPr>
              <a:t>also</a:t>
            </a:r>
            <a:r>
              <a:rPr sz="1400" spc="-10" dirty="0">
                <a:solidFill>
                  <a:srgbClr val="FFFFFF"/>
                </a:solidFill>
                <a:latin typeface="Segoe UI"/>
                <a:cs typeface="Segoe UI"/>
              </a:rPr>
              <a:t> </a:t>
            </a:r>
            <a:r>
              <a:rPr sz="1400" dirty="0">
                <a:solidFill>
                  <a:srgbClr val="FFFFFF"/>
                </a:solidFill>
                <a:latin typeface="Segoe UI"/>
                <a:cs typeface="Segoe UI"/>
              </a:rPr>
              <a:t>works</a:t>
            </a:r>
            <a:r>
              <a:rPr sz="1400" spc="-25" dirty="0">
                <a:solidFill>
                  <a:srgbClr val="FFFFFF"/>
                </a:solidFill>
                <a:latin typeface="Segoe UI"/>
                <a:cs typeface="Segoe UI"/>
              </a:rPr>
              <a:t> </a:t>
            </a:r>
            <a:r>
              <a:rPr sz="1400" dirty="0">
                <a:solidFill>
                  <a:srgbClr val="FFFFFF"/>
                </a:solidFill>
                <a:latin typeface="Segoe UI"/>
                <a:cs typeface="Segoe UI"/>
              </a:rPr>
              <a:t>with</a:t>
            </a:r>
            <a:r>
              <a:rPr sz="1400" spc="-30" dirty="0">
                <a:solidFill>
                  <a:srgbClr val="FFFFFF"/>
                </a:solidFill>
                <a:latin typeface="Segoe UI"/>
                <a:cs typeface="Segoe UI"/>
              </a:rPr>
              <a:t> </a:t>
            </a:r>
            <a:r>
              <a:rPr sz="1400" dirty="0">
                <a:solidFill>
                  <a:srgbClr val="FFFFFF"/>
                </a:solidFill>
                <a:latin typeface="Segoe UI"/>
                <a:cs typeface="Segoe UI"/>
              </a:rPr>
              <a:t>the</a:t>
            </a:r>
            <a:r>
              <a:rPr sz="1400" spc="-20" dirty="0">
                <a:solidFill>
                  <a:srgbClr val="FFFFFF"/>
                </a:solidFill>
                <a:latin typeface="Segoe UI"/>
                <a:cs typeface="Segoe UI"/>
              </a:rPr>
              <a:t> </a:t>
            </a:r>
            <a:r>
              <a:rPr sz="1400" dirty="0">
                <a:solidFill>
                  <a:srgbClr val="FFFFFF"/>
                </a:solidFill>
                <a:latin typeface="Segoe UI"/>
                <a:cs typeface="Segoe UI"/>
              </a:rPr>
              <a:t>existing</a:t>
            </a:r>
            <a:r>
              <a:rPr sz="1400" spc="-30" dirty="0">
                <a:solidFill>
                  <a:srgbClr val="FFFFFF"/>
                </a:solidFill>
                <a:latin typeface="Segoe UI"/>
                <a:cs typeface="Segoe UI"/>
              </a:rPr>
              <a:t> </a:t>
            </a:r>
            <a:r>
              <a:rPr sz="1400" dirty="0">
                <a:solidFill>
                  <a:srgbClr val="FFFFFF"/>
                </a:solidFill>
                <a:latin typeface="Segoe UI"/>
                <a:cs typeface="Segoe UI"/>
              </a:rPr>
              <a:t>completions</a:t>
            </a:r>
            <a:r>
              <a:rPr sz="1400" spc="-25" dirty="0">
                <a:solidFill>
                  <a:srgbClr val="FFFFFF"/>
                </a:solidFill>
                <a:latin typeface="Segoe UI"/>
                <a:cs typeface="Segoe UI"/>
              </a:rPr>
              <a:t> </a:t>
            </a:r>
            <a:r>
              <a:rPr sz="1400" spc="-20" dirty="0">
                <a:solidFill>
                  <a:srgbClr val="FFFFFF"/>
                </a:solidFill>
                <a:latin typeface="Segoe UI"/>
                <a:cs typeface="Segoe UI"/>
              </a:rPr>
              <a:t>API. </a:t>
            </a:r>
            <a:r>
              <a:rPr sz="1400" dirty="0">
                <a:solidFill>
                  <a:srgbClr val="FFFFFF"/>
                </a:solidFill>
                <a:latin typeface="Segoe UI"/>
                <a:cs typeface="Segoe UI"/>
              </a:rPr>
              <a:t>In</a:t>
            </a:r>
            <a:r>
              <a:rPr sz="1400" spc="-20" dirty="0">
                <a:solidFill>
                  <a:srgbClr val="FFFFFF"/>
                </a:solidFill>
                <a:latin typeface="Segoe UI"/>
                <a:cs typeface="Segoe UI"/>
              </a:rPr>
              <a:t> </a:t>
            </a:r>
            <a:r>
              <a:rPr sz="1400" dirty="0">
                <a:solidFill>
                  <a:srgbClr val="FFFFFF"/>
                </a:solidFill>
                <a:latin typeface="Segoe UI"/>
                <a:cs typeface="Segoe UI"/>
              </a:rPr>
              <a:t>this</a:t>
            </a:r>
            <a:r>
              <a:rPr sz="1400" spc="-10" dirty="0">
                <a:solidFill>
                  <a:srgbClr val="FFFFFF"/>
                </a:solidFill>
                <a:latin typeface="Segoe UI"/>
                <a:cs typeface="Segoe UI"/>
              </a:rPr>
              <a:t> </a:t>
            </a:r>
            <a:r>
              <a:rPr sz="1400" dirty="0">
                <a:solidFill>
                  <a:srgbClr val="FFFFFF"/>
                </a:solidFill>
                <a:latin typeface="Segoe UI"/>
                <a:cs typeface="Segoe UI"/>
              </a:rPr>
              <a:t>API,</a:t>
            </a:r>
            <a:r>
              <a:rPr sz="1400" spc="-20" dirty="0">
                <a:solidFill>
                  <a:srgbClr val="FFFFFF"/>
                </a:solidFill>
                <a:latin typeface="Segoe UI"/>
                <a:cs typeface="Segoe UI"/>
              </a:rPr>
              <a:t> </a:t>
            </a:r>
            <a:r>
              <a:rPr sz="1400" dirty="0">
                <a:solidFill>
                  <a:srgbClr val="FFFFFF"/>
                </a:solidFill>
                <a:latin typeface="Segoe UI"/>
                <a:cs typeface="Segoe UI"/>
              </a:rPr>
              <a:t>you’ll</a:t>
            </a:r>
            <a:r>
              <a:rPr sz="1400" spc="-20" dirty="0">
                <a:solidFill>
                  <a:srgbClr val="FFFFFF"/>
                </a:solidFill>
                <a:latin typeface="Segoe UI"/>
                <a:cs typeface="Segoe UI"/>
              </a:rPr>
              <a:t> </a:t>
            </a:r>
            <a:r>
              <a:rPr sz="1400" dirty="0">
                <a:solidFill>
                  <a:srgbClr val="FFFFFF"/>
                </a:solidFill>
                <a:latin typeface="Segoe UI"/>
                <a:cs typeface="Segoe UI"/>
              </a:rPr>
              <a:t>format</a:t>
            </a:r>
            <a:r>
              <a:rPr sz="1400" spc="-25" dirty="0">
                <a:solidFill>
                  <a:srgbClr val="FFFFFF"/>
                </a:solidFill>
                <a:latin typeface="Segoe UI"/>
                <a:cs typeface="Segoe UI"/>
              </a:rPr>
              <a:t> </a:t>
            </a:r>
            <a:r>
              <a:rPr sz="1400" dirty="0">
                <a:solidFill>
                  <a:srgbClr val="FFFFFF"/>
                </a:solidFill>
                <a:latin typeface="Segoe UI"/>
                <a:cs typeface="Segoe UI"/>
              </a:rPr>
              <a:t>your</a:t>
            </a:r>
            <a:r>
              <a:rPr sz="1400" spc="-60" dirty="0">
                <a:solidFill>
                  <a:srgbClr val="FFFFFF"/>
                </a:solidFill>
                <a:latin typeface="Segoe UI"/>
                <a:cs typeface="Segoe UI"/>
              </a:rPr>
              <a:t> </a:t>
            </a:r>
            <a:r>
              <a:rPr sz="1400" dirty="0">
                <a:solidFill>
                  <a:srgbClr val="FFFFFF"/>
                </a:solidFill>
                <a:latin typeface="Segoe UI"/>
                <a:cs typeface="Segoe UI"/>
              </a:rPr>
              <a:t>prompt</a:t>
            </a:r>
            <a:r>
              <a:rPr sz="1400" spc="-20" dirty="0">
                <a:solidFill>
                  <a:srgbClr val="FFFFFF"/>
                </a:solidFill>
                <a:latin typeface="Segoe UI"/>
                <a:cs typeface="Segoe UI"/>
              </a:rPr>
              <a:t> </a:t>
            </a:r>
            <a:r>
              <a:rPr sz="1400" dirty="0">
                <a:solidFill>
                  <a:srgbClr val="FFFFFF"/>
                </a:solidFill>
                <a:latin typeface="Segoe UI"/>
                <a:cs typeface="Segoe UI"/>
              </a:rPr>
              <a:t>as</a:t>
            </a:r>
            <a:r>
              <a:rPr sz="1400" spc="-25" dirty="0">
                <a:solidFill>
                  <a:srgbClr val="FFFFFF"/>
                </a:solidFill>
                <a:latin typeface="Segoe UI"/>
                <a:cs typeface="Segoe UI"/>
              </a:rPr>
              <a:t> </a:t>
            </a:r>
            <a:r>
              <a:rPr sz="1400" dirty="0">
                <a:solidFill>
                  <a:srgbClr val="FFFFFF"/>
                </a:solidFill>
                <a:latin typeface="Segoe UI"/>
                <a:cs typeface="Segoe UI"/>
              </a:rPr>
              <a:t>a</a:t>
            </a:r>
            <a:r>
              <a:rPr sz="1400" spc="-5" dirty="0">
                <a:solidFill>
                  <a:srgbClr val="FFFFFF"/>
                </a:solidFill>
                <a:latin typeface="Segoe UI"/>
                <a:cs typeface="Segoe UI"/>
              </a:rPr>
              <a:t> </a:t>
            </a:r>
            <a:r>
              <a:rPr sz="1400" dirty="0">
                <a:solidFill>
                  <a:srgbClr val="FFFFFF"/>
                </a:solidFill>
                <a:latin typeface="Segoe UI"/>
                <a:cs typeface="Segoe UI"/>
              </a:rPr>
              <a:t>string</a:t>
            </a:r>
            <a:r>
              <a:rPr sz="1400" spc="-30" dirty="0">
                <a:solidFill>
                  <a:srgbClr val="FFFFFF"/>
                </a:solidFill>
                <a:latin typeface="Segoe UI"/>
                <a:cs typeface="Segoe UI"/>
              </a:rPr>
              <a:t> </a:t>
            </a:r>
            <a:r>
              <a:rPr sz="1400" dirty="0">
                <a:solidFill>
                  <a:srgbClr val="FFFFFF"/>
                </a:solidFill>
                <a:latin typeface="Segoe UI"/>
                <a:cs typeface="Segoe UI"/>
              </a:rPr>
              <a:t>and</a:t>
            </a:r>
            <a:r>
              <a:rPr sz="1400" spc="-25" dirty="0">
                <a:solidFill>
                  <a:srgbClr val="FFFFFF"/>
                </a:solidFill>
                <a:latin typeface="Segoe UI"/>
                <a:cs typeface="Segoe UI"/>
              </a:rPr>
              <a:t> </a:t>
            </a:r>
            <a:r>
              <a:rPr sz="1400" dirty="0">
                <a:solidFill>
                  <a:srgbClr val="FFFFFF"/>
                </a:solidFill>
                <a:latin typeface="Segoe UI"/>
                <a:cs typeface="Segoe UI"/>
              </a:rPr>
              <a:t>need</a:t>
            </a:r>
            <a:r>
              <a:rPr sz="1400" spc="-10" dirty="0">
                <a:solidFill>
                  <a:srgbClr val="FFFFFF"/>
                </a:solidFill>
                <a:latin typeface="Segoe UI"/>
                <a:cs typeface="Segoe UI"/>
              </a:rPr>
              <a:t> </a:t>
            </a:r>
            <a:r>
              <a:rPr sz="1400" dirty="0">
                <a:solidFill>
                  <a:srgbClr val="FFFFFF"/>
                </a:solidFill>
                <a:latin typeface="Segoe UI"/>
                <a:cs typeface="Segoe UI"/>
              </a:rPr>
              <a:t>to</a:t>
            </a:r>
            <a:r>
              <a:rPr sz="1400" spc="-20" dirty="0">
                <a:solidFill>
                  <a:srgbClr val="FFFFFF"/>
                </a:solidFill>
                <a:latin typeface="Segoe UI"/>
                <a:cs typeface="Segoe UI"/>
              </a:rPr>
              <a:t> </a:t>
            </a:r>
            <a:r>
              <a:rPr sz="1400" spc="-25" dirty="0">
                <a:solidFill>
                  <a:srgbClr val="FFFFFF"/>
                </a:solidFill>
                <a:latin typeface="Segoe UI"/>
                <a:cs typeface="Segoe UI"/>
              </a:rPr>
              <a:t>use </a:t>
            </a:r>
            <a:r>
              <a:rPr sz="1400" dirty="0">
                <a:solidFill>
                  <a:srgbClr val="FFFFFF"/>
                </a:solidFill>
                <a:latin typeface="Segoe UI"/>
                <a:cs typeface="Segoe UI"/>
              </a:rPr>
              <a:t>the</a:t>
            </a:r>
            <a:r>
              <a:rPr sz="1400" spc="-30" dirty="0">
                <a:solidFill>
                  <a:srgbClr val="FFFFFF"/>
                </a:solidFill>
                <a:latin typeface="Segoe UI"/>
                <a:cs typeface="Segoe UI"/>
              </a:rPr>
              <a:t> </a:t>
            </a:r>
            <a:r>
              <a:rPr sz="1400" dirty="0">
                <a:solidFill>
                  <a:srgbClr val="FFFFFF"/>
                </a:solidFill>
                <a:latin typeface="Segoe UI"/>
                <a:cs typeface="Segoe UI"/>
              </a:rPr>
              <a:t>special</a:t>
            </a:r>
            <a:r>
              <a:rPr sz="1400" spc="-30" dirty="0">
                <a:solidFill>
                  <a:srgbClr val="FFFFFF"/>
                </a:solidFill>
                <a:latin typeface="Segoe UI"/>
                <a:cs typeface="Segoe UI"/>
              </a:rPr>
              <a:t> </a:t>
            </a:r>
            <a:r>
              <a:rPr sz="1400" dirty="0">
                <a:solidFill>
                  <a:srgbClr val="FFFFFF"/>
                </a:solidFill>
                <a:latin typeface="Segoe UI"/>
                <a:cs typeface="Segoe UI"/>
              </a:rPr>
              <a:t>tokens</a:t>
            </a:r>
            <a:r>
              <a:rPr sz="1400" spc="-30" dirty="0">
                <a:solidFill>
                  <a:srgbClr val="FFFFFF"/>
                </a:solidFill>
                <a:latin typeface="Segoe UI"/>
                <a:cs typeface="Segoe UI"/>
              </a:rPr>
              <a:t> </a:t>
            </a:r>
            <a:r>
              <a:rPr sz="1400" dirty="0">
                <a:solidFill>
                  <a:srgbClr val="FFFFFF"/>
                </a:solidFill>
                <a:latin typeface="Segoe UI"/>
                <a:cs typeface="Segoe UI"/>
              </a:rPr>
              <a:t>from</a:t>
            </a:r>
            <a:r>
              <a:rPr sz="1400" spc="-25" dirty="0">
                <a:solidFill>
                  <a:srgbClr val="FFFFFF"/>
                </a:solidFill>
                <a:latin typeface="Segoe UI"/>
                <a:cs typeface="Segoe UI"/>
              </a:rPr>
              <a:t> </a:t>
            </a:r>
            <a:r>
              <a:rPr sz="1400" dirty="0">
                <a:solidFill>
                  <a:srgbClr val="50E6FF"/>
                </a:solidFill>
                <a:latin typeface="Segoe UI"/>
                <a:cs typeface="Segoe UI"/>
              </a:rPr>
              <a:t>Chat</a:t>
            </a:r>
            <a:r>
              <a:rPr sz="1400" spc="-45" dirty="0">
                <a:solidFill>
                  <a:srgbClr val="50E6FF"/>
                </a:solidFill>
                <a:latin typeface="Segoe UI"/>
                <a:cs typeface="Segoe UI"/>
              </a:rPr>
              <a:t> </a:t>
            </a:r>
            <a:r>
              <a:rPr sz="1400" dirty="0">
                <a:solidFill>
                  <a:srgbClr val="50E6FF"/>
                </a:solidFill>
                <a:latin typeface="Segoe UI"/>
                <a:cs typeface="Segoe UI"/>
              </a:rPr>
              <a:t>Markup</a:t>
            </a:r>
            <a:r>
              <a:rPr sz="1400" spc="-30" dirty="0">
                <a:solidFill>
                  <a:srgbClr val="50E6FF"/>
                </a:solidFill>
                <a:latin typeface="Segoe UI"/>
                <a:cs typeface="Segoe UI"/>
              </a:rPr>
              <a:t> </a:t>
            </a:r>
            <a:r>
              <a:rPr sz="1400" spc="-10" dirty="0">
                <a:solidFill>
                  <a:srgbClr val="50E6FF"/>
                </a:solidFill>
                <a:latin typeface="Segoe UI"/>
                <a:cs typeface="Segoe UI"/>
              </a:rPr>
              <a:t>Language</a:t>
            </a:r>
            <a:r>
              <a:rPr sz="1400" spc="-10" dirty="0">
                <a:solidFill>
                  <a:srgbClr val="FFFFFF"/>
                </a:solidFill>
                <a:latin typeface="Segoe UI"/>
                <a:cs typeface="Segoe UI"/>
              </a:rPr>
              <a:t>.</a:t>
            </a:r>
            <a:endParaRPr sz="1400">
              <a:latin typeface="Segoe UI"/>
              <a:cs typeface="Segoe UI"/>
            </a:endParaRPr>
          </a:p>
          <a:p>
            <a:pPr marL="24130" marR="16510">
              <a:lnSpc>
                <a:spcPct val="100000"/>
              </a:lnSpc>
              <a:spcBef>
                <a:spcPts val="1685"/>
              </a:spcBef>
            </a:pPr>
            <a:r>
              <a:rPr sz="1400" dirty="0">
                <a:solidFill>
                  <a:srgbClr val="FFFFFF"/>
                </a:solidFill>
                <a:latin typeface="Segoe UI"/>
                <a:cs typeface="Segoe UI"/>
              </a:rPr>
              <a:t>We</a:t>
            </a:r>
            <a:r>
              <a:rPr sz="1400" spc="-25" dirty="0">
                <a:solidFill>
                  <a:srgbClr val="FFFFFF"/>
                </a:solidFill>
                <a:latin typeface="Segoe UI"/>
                <a:cs typeface="Segoe UI"/>
              </a:rPr>
              <a:t> </a:t>
            </a:r>
            <a:r>
              <a:rPr sz="1400" dirty="0">
                <a:solidFill>
                  <a:srgbClr val="FFFFFF"/>
                </a:solidFill>
                <a:latin typeface="Segoe UI"/>
                <a:cs typeface="Segoe UI"/>
              </a:rPr>
              <a:t>generally</a:t>
            </a:r>
            <a:r>
              <a:rPr sz="1400" spc="-35" dirty="0">
                <a:solidFill>
                  <a:srgbClr val="FFFFFF"/>
                </a:solidFill>
                <a:latin typeface="Segoe UI"/>
                <a:cs typeface="Segoe UI"/>
              </a:rPr>
              <a:t> </a:t>
            </a:r>
            <a:r>
              <a:rPr sz="1400" dirty="0">
                <a:solidFill>
                  <a:srgbClr val="FFFFFF"/>
                </a:solidFill>
                <a:latin typeface="Segoe UI"/>
                <a:cs typeface="Segoe UI"/>
              </a:rPr>
              <a:t>recommend</a:t>
            </a:r>
            <a:r>
              <a:rPr sz="1400" spc="-40" dirty="0">
                <a:solidFill>
                  <a:srgbClr val="FFFFFF"/>
                </a:solidFill>
                <a:latin typeface="Segoe UI"/>
                <a:cs typeface="Segoe UI"/>
              </a:rPr>
              <a:t> </a:t>
            </a:r>
            <a:r>
              <a:rPr sz="1400" dirty="0">
                <a:solidFill>
                  <a:srgbClr val="FFFFFF"/>
                </a:solidFill>
                <a:latin typeface="Segoe UI"/>
                <a:cs typeface="Segoe UI"/>
              </a:rPr>
              <a:t>using</a:t>
            </a:r>
            <a:r>
              <a:rPr sz="1400" spc="-40" dirty="0">
                <a:solidFill>
                  <a:srgbClr val="FFFFFF"/>
                </a:solidFill>
                <a:latin typeface="Segoe UI"/>
                <a:cs typeface="Segoe UI"/>
              </a:rPr>
              <a:t> </a:t>
            </a:r>
            <a:r>
              <a:rPr sz="1400" dirty="0">
                <a:solidFill>
                  <a:srgbClr val="FFFFFF"/>
                </a:solidFill>
                <a:latin typeface="Segoe UI"/>
                <a:cs typeface="Segoe UI"/>
              </a:rPr>
              <a:t>the</a:t>
            </a:r>
            <a:r>
              <a:rPr sz="1400" spc="-25" dirty="0">
                <a:solidFill>
                  <a:srgbClr val="FFFFFF"/>
                </a:solidFill>
                <a:latin typeface="Segoe UI"/>
                <a:cs typeface="Segoe UI"/>
              </a:rPr>
              <a:t> </a:t>
            </a:r>
            <a:r>
              <a:rPr sz="1400" dirty="0">
                <a:solidFill>
                  <a:srgbClr val="FFFFFF"/>
                </a:solidFill>
                <a:latin typeface="Segoe UI"/>
                <a:cs typeface="Segoe UI"/>
              </a:rPr>
              <a:t>Chat</a:t>
            </a:r>
            <a:r>
              <a:rPr sz="1400" spc="-35" dirty="0">
                <a:solidFill>
                  <a:srgbClr val="FFFFFF"/>
                </a:solidFill>
                <a:latin typeface="Segoe UI"/>
                <a:cs typeface="Segoe UI"/>
              </a:rPr>
              <a:t> </a:t>
            </a:r>
            <a:r>
              <a:rPr sz="1400" dirty="0">
                <a:solidFill>
                  <a:srgbClr val="FFFFFF"/>
                </a:solidFill>
                <a:latin typeface="Segoe UI"/>
                <a:cs typeface="Segoe UI"/>
              </a:rPr>
              <a:t>API</a:t>
            </a:r>
            <a:r>
              <a:rPr sz="1400" spc="-30" dirty="0">
                <a:solidFill>
                  <a:srgbClr val="FFFFFF"/>
                </a:solidFill>
                <a:latin typeface="Segoe UI"/>
                <a:cs typeface="Segoe UI"/>
              </a:rPr>
              <a:t> </a:t>
            </a:r>
            <a:r>
              <a:rPr sz="1400" dirty="0">
                <a:solidFill>
                  <a:srgbClr val="FFFFFF"/>
                </a:solidFill>
                <a:latin typeface="Segoe UI"/>
                <a:cs typeface="Segoe UI"/>
              </a:rPr>
              <a:t>instead</a:t>
            </a:r>
            <a:r>
              <a:rPr sz="1400" spc="-25" dirty="0">
                <a:solidFill>
                  <a:srgbClr val="FFFFFF"/>
                </a:solidFill>
                <a:latin typeface="Segoe UI"/>
                <a:cs typeface="Segoe UI"/>
              </a:rPr>
              <a:t> </a:t>
            </a:r>
            <a:r>
              <a:rPr sz="1400" dirty="0">
                <a:solidFill>
                  <a:srgbClr val="FFFFFF"/>
                </a:solidFill>
                <a:latin typeface="Segoe UI"/>
                <a:cs typeface="Segoe UI"/>
              </a:rPr>
              <a:t>because</a:t>
            </a:r>
            <a:r>
              <a:rPr sz="1400" spc="-25" dirty="0">
                <a:solidFill>
                  <a:srgbClr val="FFFFFF"/>
                </a:solidFill>
                <a:latin typeface="Segoe UI"/>
                <a:cs typeface="Segoe UI"/>
              </a:rPr>
              <a:t> the </a:t>
            </a:r>
            <a:r>
              <a:rPr sz="1400" dirty="0">
                <a:solidFill>
                  <a:srgbClr val="FFFFFF"/>
                </a:solidFill>
                <a:latin typeface="Segoe UI"/>
                <a:cs typeface="Segoe UI"/>
              </a:rPr>
              <a:t>special</a:t>
            </a:r>
            <a:r>
              <a:rPr sz="1400" spc="-30" dirty="0">
                <a:solidFill>
                  <a:srgbClr val="FFFFFF"/>
                </a:solidFill>
                <a:latin typeface="Segoe UI"/>
                <a:cs typeface="Segoe UI"/>
              </a:rPr>
              <a:t> </a:t>
            </a:r>
            <a:r>
              <a:rPr sz="1400" dirty="0">
                <a:solidFill>
                  <a:srgbClr val="FFFFFF"/>
                </a:solidFill>
                <a:latin typeface="Segoe UI"/>
                <a:cs typeface="Segoe UI"/>
              </a:rPr>
              <a:t>tokens</a:t>
            </a:r>
            <a:r>
              <a:rPr sz="1400" spc="-25" dirty="0">
                <a:solidFill>
                  <a:srgbClr val="FFFFFF"/>
                </a:solidFill>
                <a:latin typeface="Segoe UI"/>
                <a:cs typeface="Segoe UI"/>
              </a:rPr>
              <a:t> </a:t>
            </a:r>
            <a:r>
              <a:rPr sz="1400" dirty="0">
                <a:solidFill>
                  <a:srgbClr val="FFFFFF"/>
                </a:solidFill>
                <a:latin typeface="Segoe UI"/>
                <a:cs typeface="Segoe UI"/>
              </a:rPr>
              <a:t>may</a:t>
            </a:r>
            <a:r>
              <a:rPr sz="1400" spc="-50" dirty="0">
                <a:solidFill>
                  <a:srgbClr val="FFFFFF"/>
                </a:solidFill>
                <a:latin typeface="Segoe UI"/>
                <a:cs typeface="Segoe UI"/>
              </a:rPr>
              <a:t> </a:t>
            </a:r>
            <a:r>
              <a:rPr sz="1400" dirty="0">
                <a:solidFill>
                  <a:srgbClr val="FFFFFF"/>
                </a:solidFill>
                <a:latin typeface="Segoe UI"/>
                <a:cs typeface="Segoe UI"/>
              </a:rPr>
              <a:t>get</a:t>
            </a:r>
            <a:r>
              <a:rPr sz="1400" spc="-25" dirty="0">
                <a:solidFill>
                  <a:srgbClr val="FFFFFF"/>
                </a:solidFill>
                <a:latin typeface="Segoe UI"/>
                <a:cs typeface="Segoe UI"/>
              </a:rPr>
              <a:t> </a:t>
            </a:r>
            <a:r>
              <a:rPr sz="1400" dirty="0">
                <a:solidFill>
                  <a:srgbClr val="FFFFFF"/>
                </a:solidFill>
                <a:latin typeface="Segoe UI"/>
                <a:cs typeface="Segoe UI"/>
              </a:rPr>
              <a:t>updated</a:t>
            </a:r>
            <a:r>
              <a:rPr sz="1400" spc="-40" dirty="0">
                <a:solidFill>
                  <a:srgbClr val="FFFFFF"/>
                </a:solidFill>
                <a:latin typeface="Segoe UI"/>
                <a:cs typeface="Segoe UI"/>
              </a:rPr>
              <a:t> </a:t>
            </a:r>
            <a:r>
              <a:rPr sz="1400" dirty="0">
                <a:solidFill>
                  <a:srgbClr val="FFFFFF"/>
                </a:solidFill>
                <a:latin typeface="Segoe UI"/>
                <a:cs typeface="Segoe UI"/>
              </a:rPr>
              <a:t>in</a:t>
            </a:r>
            <a:r>
              <a:rPr sz="1400" spc="-35" dirty="0">
                <a:solidFill>
                  <a:srgbClr val="FFFFFF"/>
                </a:solidFill>
                <a:latin typeface="Segoe UI"/>
                <a:cs typeface="Segoe UI"/>
              </a:rPr>
              <a:t> </a:t>
            </a:r>
            <a:r>
              <a:rPr sz="1400" dirty="0">
                <a:solidFill>
                  <a:srgbClr val="FFFFFF"/>
                </a:solidFill>
                <a:latin typeface="Segoe UI"/>
                <a:cs typeface="Segoe UI"/>
              </a:rPr>
              <a:t>future</a:t>
            </a:r>
            <a:r>
              <a:rPr sz="1400" spc="-40" dirty="0">
                <a:solidFill>
                  <a:srgbClr val="FFFFFF"/>
                </a:solidFill>
                <a:latin typeface="Segoe UI"/>
                <a:cs typeface="Segoe UI"/>
              </a:rPr>
              <a:t> </a:t>
            </a:r>
            <a:r>
              <a:rPr sz="1400" dirty="0">
                <a:solidFill>
                  <a:srgbClr val="FFFFFF"/>
                </a:solidFill>
                <a:latin typeface="Segoe UI"/>
                <a:cs typeface="Segoe UI"/>
              </a:rPr>
              <a:t>version</a:t>
            </a:r>
            <a:r>
              <a:rPr sz="1400" spc="-25" dirty="0">
                <a:solidFill>
                  <a:srgbClr val="FFFFFF"/>
                </a:solidFill>
                <a:latin typeface="Segoe UI"/>
                <a:cs typeface="Segoe UI"/>
              </a:rPr>
              <a:t> </a:t>
            </a:r>
            <a:r>
              <a:rPr sz="1400" dirty="0">
                <a:solidFill>
                  <a:srgbClr val="FFFFFF"/>
                </a:solidFill>
                <a:latin typeface="Segoe UI"/>
                <a:cs typeface="Segoe UI"/>
              </a:rPr>
              <a:t>of</a:t>
            </a:r>
            <a:r>
              <a:rPr sz="1400" spc="-25" dirty="0">
                <a:solidFill>
                  <a:srgbClr val="FFFFFF"/>
                </a:solidFill>
                <a:latin typeface="Segoe UI"/>
                <a:cs typeface="Segoe UI"/>
              </a:rPr>
              <a:t> </a:t>
            </a:r>
            <a:r>
              <a:rPr sz="1400" dirty="0">
                <a:solidFill>
                  <a:srgbClr val="FFFFFF"/>
                </a:solidFill>
                <a:latin typeface="Segoe UI"/>
                <a:cs typeface="Segoe UI"/>
              </a:rPr>
              <a:t>gpt-</a:t>
            </a:r>
            <a:r>
              <a:rPr sz="1400" spc="-10" dirty="0">
                <a:solidFill>
                  <a:srgbClr val="FFFFFF"/>
                </a:solidFill>
                <a:latin typeface="Segoe UI"/>
                <a:cs typeface="Segoe UI"/>
              </a:rPr>
              <a:t>35-turbo </a:t>
            </a:r>
            <a:r>
              <a:rPr sz="1400" dirty="0">
                <a:solidFill>
                  <a:srgbClr val="FFFFFF"/>
                </a:solidFill>
                <a:latin typeface="Segoe UI"/>
                <a:cs typeface="Segoe UI"/>
              </a:rPr>
              <a:t>meaning</a:t>
            </a:r>
            <a:r>
              <a:rPr sz="1400" spc="-55" dirty="0">
                <a:solidFill>
                  <a:srgbClr val="FFFFFF"/>
                </a:solidFill>
                <a:latin typeface="Segoe UI"/>
                <a:cs typeface="Segoe UI"/>
              </a:rPr>
              <a:t> </a:t>
            </a:r>
            <a:r>
              <a:rPr sz="1400" dirty="0">
                <a:solidFill>
                  <a:srgbClr val="FFFFFF"/>
                </a:solidFill>
                <a:latin typeface="Segoe UI"/>
                <a:cs typeface="Segoe UI"/>
              </a:rPr>
              <a:t>you</a:t>
            </a:r>
            <a:r>
              <a:rPr sz="1400" spc="-25" dirty="0">
                <a:solidFill>
                  <a:srgbClr val="FFFFFF"/>
                </a:solidFill>
                <a:latin typeface="Segoe UI"/>
                <a:cs typeface="Segoe UI"/>
              </a:rPr>
              <a:t> </a:t>
            </a:r>
            <a:r>
              <a:rPr sz="1400" dirty="0">
                <a:solidFill>
                  <a:srgbClr val="FFFFFF"/>
                </a:solidFill>
                <a:latin typeface="Segoe UI"/>
                <a:cs typeface="Segoe UI"/>
              </a:rPr>
              <a:t>would</a:t>
            </a:r>
            <a:r>
              <a:rPr sz="1400" spc="-45" dirty="0">
                <a:solidFill>
                  <a:srgbClr val="FFFFFF"/>
                </a:solidFill>
                <a:latin typeface="Segoe UI"/>
                <a:cs typeface="Segoe UI"/>
              </a:rPr>
              <a:t> </a:t>
            </a:r>
            <a:r>
              <a:rPr sz="1400" dirty="0">
                <a:solidFill>
                  <a:srgbClr val="FFFFFF"/>
                </a:solidFill>
                <a:latin typeface="Segoe UI"/>
                <a:cs typeface="Segoe UI"/>
              </a:rPr>
              <a:t>need</a:t>
            </a:r>
            <a:r>
              <a:rPr sz="1400" spc="-20" dirty="0">
                <a:solidFill>
                  <a:srgbClr val="FFFFFF"/>
                </a:solidFill>
                <a:latin typeface="Segoe UI"/>
                <a:cs typeface="Segoe UI"/>
              </a:rPr>
              <a:t> </a:t>
            </a:r>
            <a:r>
              <a:rPr sz="1400" dirty="0">
                <a:solidFill>
                  <a:srgbClr val="FFFFFF"/>
                </a:solidFill>
                <a:latin typeface="Segoe UI"/>
                <a:cs typeface="Segoe UI"/>
              </a:rPr>
              <a:t>to</a:t>
            </a:r>
            <a:r>
              <a:rPr sz="1400" spc="-35" dirty="0">
                <a:solidFill>
                  <a:srgbClr val="FFFFFF"/>
                </a:solidFill>
                <a:latin typeface="Segoe UI"/>
                <a:cs typeface="Segoe UI"/>
              </a:rPr>
              <a:t> </a:t>
            </a:r>
            <a:r>
              <a:rPr sz="1400" dirty="0">
                <a:solidFill>
                  <a:srgbClr val="FFFFFF"/>
                </a:solidFill>
                <a:latin typeface="Segoe UI"/>
                <a:cs typeface="Segoe UI"/>
              </a:rPr>
              <a:t>update</a:t>
            </a:r>
            <a:r>
              <a:rPr sz="1400" spc="-35" dirty="0">
                <a:solidFill>
                  <a:srgbClr val="FFFFFF"/>
                </a:solidFill>
                <a:latin typeface="Segoe UI"/>
                <a:cs typeface="Segoe UI"/>
              </a:rPr>
              <a:t> </a:t>
            </a:r>
            <a:r>
              <a:rPr sz="1400" dirty="0">
                <a:solidFill>
                  <a:srgbClr val="FFFFFF"/>
                </a:solidFill>
                <a:latin typeface="Segoe UI"/>
                <a:cs typeface="Segoe UI"/>
              </a:rPr>
              <a:t>your</a:t>
            </a:r>
            <a:r>
              <a:rPr sz="1400" spc="-40" dirty="0">
                <a:solidFill>
                  <a:srgbClr val="FFFFFF"/>
                </a:solidFill>
                <a:latin typeface="Segoe UI"/>
                <a:cs typeface="Segoe UI"/>
              </a:rPr>
              <a:t> </a:t>
            </a:r>
            <a:r>
              <a:rPr sz="1400" dirty="0">
                <a:solidFill>
                  <a:srgbClr val="FFFFFF"/>
                </a:solidFill>
                <a:latin typeface="Segoe UI"/>
                <a:cs typeface="Segoe UI"/>
              </a:rPr>
              <a:t>prompts</a:t>
            </a:r>
            <a:r>
              <a:rPr sz="1400" spc="-30" dirty="0">
                <a:solidFill>
                  <a:srgbClr val="FFFFFF"/>
                </a:solidFill>
                <a:latin typeface="Segoe UI"/>
                <a:cs typeface="Segoe UI"/>
              </a:rPr>
              <a:t> </a:t>
            </a:r>
            <a:r>
              <a:rPr sz="1400" spc="-10" dirty="0">
                <a:solidFill>
                  <a:srgbClr val="FFFFFF"/>
                </a:solidFill>
                <a:latin typeface="Segoe UI"/>
                <a:cs typeface="Segoe UI"/>
              </a:rPr>
              <a:t>before </a:t>
            </a:r>
            <a:r>
              <a:rPr sz="1400" dirty="0">
                <a:solidFill>
                  <a:srgbClr val="FFFFFF"/>
                </a:solidFill>
                <a:latin typeface="Segoe UI"/>
                <a:cs typeface="Segoe UI"/>
              </a:rPr>
              <a:t>updating</a:t>
            </a:r>
            <a:r>
              <a:rPr sz="1400" spc="-50" dirty="0">
                <a:solidFill>
                  <a:srgbClr val="FFFFFF"/>
                </a:solidFill>
                <a:latin typeface="Segoe UI"/>
                <a:cs typeface="Segoe UI"/>
              </a:rPr>
              <a:t> </a:t>
            </a:r>
            <a:r>
              <a:rPr sz="1400" dirty="0">
                <a:solidFill>
                  <a:srgbClr val="FFFFFF"/>
                </a:solidFill>
                <a:latin typeface="Segoe UI"/>
                <a:cs typeface="Segoe UI"/>
              </a:rPr>
              <a:t>to</a:t>
            </a:r>
            <a:r>
              <a:rPr sz="1400" spc="-20" dirty="0">
                <a:solidFill>
                  <a:srgbClr val="FFFFFF"/>
                </a:solidFill>
                <a:latin typeface="Segoe UI"/>
                <a:cs typeface="Segoe UI"/>
              </a:rPr>
              <a:t> </a:t>
            </a:r>
            <a:r>
              <a:rPr sz="1400" dirty="0">
                <a:solidFill>
                  <a:srgbClr val="FFFFFF"/>
                </a:solidFill>
                <a:latin typeface="Segoe UI"/>
                <a:cs typeface="Segoe UI"/>
              </a:rPr>
              <a:t>newer</a:t>
            </a:r>
            <a:r>
              <a:rPr sz="1400" spc="-25" dirty="0">
                <a:solidFill>
                  <a:srgbClr val="FFFFFF"/>
                </a:solidFill>
                <a:latin typeface="Segoe UI"/>
                <a:cs typeface="Segoe UI"/>
              </a:rPr>
              <a:t> </a:t>
            </a:r>
            <a:r>
              <a:rPr sz="1400" dirty="0">
                <a:solidFill>
                  <a:srgbClr val="FFFFFF"/>
                </a:solidFill>
                <a:latin typeface="Segoe UI"/>
                <a:cs typeface="Segoe UI"/>
              </a:rPr>
              <a:t>versions</a:t>
            </a:r>
            <a:r>
              <a:rPr sz="1400" spc="-20" dirty="0">
                <a:solidFill>
                  <a:srgbClr val="FFFFFF"/>
                </a:solidFill>
                <a:latin typeface="Segoe UI"/>
                <a:cs typeface="Segoe UI"/>
              </a:rPr>
              <a:t> </a:t>
            </a:r>
            <a:r>
              <a:rPr sz="1400" dirty="0">
                <a:solidFill>
                  <a:srgbClr val="FFFFFF"/>
                </a:solidFill>
                <a:latin typeface="Segoe UI"/>
                <a:cs typeface="Segoe UI"/>
              </a:rPr>
              <a:t>of</a:t>
            </a:r>
            <a:r>
              <a:rPr sz="1400" spc="-35" dirty="0">
                <a:solidFill>
                  <a:srgbClr val="FFFFFF"/>
                </a:solidFill>
                <a:latin typeface="Segoe UI"/>
                <a:cs typeface="Segoe UI"/>
              </a:rPr>
              <a:t> </a:t>
            </a:r>
            <a:r>
              <a:rPr sz="1400" dirty="0">
                <a:solidFill>
                  <a:srgbClr val="FFFFFF"/>
                </a:solidFill>
                <a:latin typeface="Segoe UI"/>
                <a:cs typeface="Segoe UI"/>
              </a:rPr>
              <a:t>the</a:t>
            </a:r>
            <a:r>
              <a:rPr sz="1400" spc="-25" dirty="0">
                <a:solidFill>
                  <a:srgbClr val="FFFFFF"/>
                </a:solidFill>
                <a:latin typeface="Segoe UI"/>
                <a:cs typeface="Segoe UI"/>
              </a:rPr>
              <a:t> </a:t>
            </a:r>
            <a:r>
              <a:rPr sz="1400" spc="-10" dirty="0">
                <a:solidFill>
                  <a:srgbClr val="FFFFFF"/>
                </a:solidFill>
                <a:latin typeface="Segoe UI"/>
                <a:cs typeface="Segoe UI"/>
              </a:rPr>
              <a:t>model.</a:t>
            </a:r>
            <a:endParaRPr sz="1400">
              <a:latin typeface="Segoe UI"/>
              <a:cs typeface="Segoe UI"/>
            </a:endParaRPr>
          </a:p>
          <a:p>
            <a:pPr>
              <a:lnSpc>
                <a:spcPct val="100000"/>
              </a:lnSpc>
              <a:spcBef>
                <a:spcPts val="1785"/>
              </a:spcBef>
            </a:pPr>
            <a:endParaRPr sz="1400">
              <a:latin typeface="Segoe UI"/>
              <a:cs typeface="Segoe UI"/>
            </a:endParaRPr>
          </a:p>
          <a:p>
            <a:pPr marL="24130">
              <a:lnSpc>
                <a:spcPct val="100000"/>
              </a:lnSpc>
            </a:pPr>
            <a:r>
              <a:rPr sz="1200" spc="-10" dirty="0">
                <a:solidFill>
                  <a:srgbClr val="50E6FF"/>
                </a:solidFill>
                <a:latin typeface="Segoe UI"/>
                <a:cs typeface="Segoe UI"/>
              </a:rPr>
              <a:t>&lt;|im_start|&gt;system</a:t>
            </a:r>
            <a:endParaRPr sz="1200">
              <a:latin typeface="Segoe UI"/>
              <a:cs typeface="Segoe UI"/>
            </a:endParaRPr>
          </a:p>
          <a:p>
            <a:pPr marL="24130">
              <a:lnSpc>
                <a:spcPct val="100000"/>
              </a:lnSpc>
              <a:spcBef>
                <a:spcPts val="285"/>
              </a:spcBef>
            </a:pPr>
            <a:r>
              <a:rPr sz="1200" dirty="0">
                <a:solidFill>
                  <a:srgbClr val="FFFFFF"/>
                </a:solidFill>
                <a:latin typeface="Segoe UI"/>
                <a:cs typeface="Segoe UI"/>
              </a:rPr>
              <a:t>Assistant</a:t>
            </a:r>
            <a:r>
              <a:rPr sz="1200" spc="-20" dirty="0">
                <a:solidFill>
                  <a:srgbClr val="FFFFFF"/>
                </a:solidFill>
                <a:latin typeface="Segoe UI"/>
                <a:cs typeface="Segoe UI"/>
              </a:rPr>
              <a:t> </a:t>
            </a:r>
            <a:r>
              <a:rPr sz="1200" dirty="0">
                <a:solidFill>
                  <a:srgbClr val="FFFFFF"/>
                </a:solidFill>
                <a:latin typeface="Segoe UI"/>
                <a:cs typeface="Segoe UI"/>
              </a:rPr>
              <a:t>is</a:t>
            </a:r>
            <a:r>
              <a:rPr sz="1200" spc="-30" dirty="0">
                <a:solidFill>
                  <a:srgbClr val="FFFFFF"/>
                </a:solidFill>
                <a:latin typeface="Segoe UI"/>
                <a:cs typeface="Segoe UI"/>
              </a:rPr>
              <a:t> </a:t>
            </a:r>
            <a:r>
              <a:rPr sz="1200" dirty="0">
                <a:solidFill>
                  <a:srgbClr val="FFFFFF"/>
                </a:solidFill>
                <a:latin typeface="Segoe UI"/>
                <a:cs typeface="Segoe UI"/>
              </a:rPr>
              <a:t>a</a:t>
            </a:r>
            <a:r>
              <a:rPr sz="1200" spc="-35" dirty="0">
                <a:solidFill>
                  <a:srgbClr val="FFFFFF"/>
                </a:solidFill>
                <a:latin typeface="Segoe UI"/>
                <a:cs typeface="Segoe UI"/>
              </a:rPr>
              <a:t> </a:t>
            </a:r>
            <a:r>
              <a:rPr sz="1200" dirty="0">
                <a:solidFill>
                  <a:srgbClr val="FFFFFF"/>
                </a:solidFill>
                <a:latin typeface="Segoe UI"/>
                <a:cs typeface="Segoe UI"/>
              </a:rPr>
              <a:t>large</a:t>
            </a:r>
            <a:r>
              <a:rPr sz="1200" spc="-45" dirty="0">
                <a:solidFill>
                  <a:srgbClr val="FFFFFF"/>
                </a:solidFill>
                <a:latin typeface="Segoe UI"/>
                <a:cs typeface="Segoe UI"/>
              </a:rPr>
              <a:t> </a:t>
            </a:r>
            <a:r>
              <a:rPr sz="1200" dirty="0">
                <a:solidFill>
                  <a:srgbClr val="FFFFFF"/>
                </a:solidFill>
                <a:latin typeface="Segoe UI"/>
                <a:cs typeface="Segoe UI"/>
              </a:rPr>
              <a:t>language</a:t>
            </a:r>
            <a:r>
              <a:rPr sz="1200" spc="-40" dirty="0">
                <a:solidFill>
                  <a:srgbClr val="FFFFFF"/>
                </a:solidFill>
                <a:latin typeface="Segoe UI"/>
                <a:cs typeface="Segoe UI"/>
              </a:rPr>
              <a:t> </a:t>
            </a:r>
            <a:r>
              <a:rPr sz="1200" dirty="0">
                <a:solidFill>
                  <a:srgbClr val="FFFFFF"/>
                </a:solidFill>
                <a:latin typeface="Segoe UI"/>
                <a:cs typeface="Segoe UI"/>
              </a:rPr>
              <a:t>model</a:t>
            </a:r>
            <a:r>
              <a:rPr sz="1200" spc="-40" dirty="0">
                <a:solidFill>
                  <a:srgbClr val="FFFFFF"/>
                </a:solidFill>
                <a:latin typeface="Segoe UI"/>
                <a:cs typeface="Segoe UI"/>
              </a:rPr>
              <a:t> </a:t>
            </a:r>
            <a:r>
              <a:rPr sz="1200" dirty="0">
                <a:solidFill>
                  <a:srgbClr val="FFFFFF"/>
                </a:solidFill>
                <a:latin typeface="Segoe UI"/>
                <a:cs typeface="Segoe UI"/>
              </a:rPr>
              <a:t>trained</a:t>
            </a:r>
            <a:r>
              <a:rPr sz="1200" spc="-25" dirty="0">
                <a:solidFill>
                  <a:srgbClr val="FFFFFF"/>
                </a:solidFill>
                <a:latin typeface="Segoe UI"/>
                <a:cs typeface="Segoe UI"/>
              </a:rPr>
              <a:t> </a:t>
            </a:r>
            <a:r>
              <a:rPr sz="1200" dirty="0">
                <a:solidFill>
                  <a:srgbClr val="FFFFFF"/>
                </a:solidFill>
                <a:latin typeface="Segoe UI"/>
                <a:cs typeface="Segoe UI"/>
              </a:rPr>
              <a:t>by</a:t>
            </a:r>
            <a:r>
              <a:rPr sz="1200" spc="-55" dirty="0">
                <a:solidFill>
                  <a:srgbClr val="FFFFFF"/>
                </a:solidFill>
                <a:latin typeface="Segoe UI"/>
                <a:cs typeface="Segoe UI"/>
              </a:rPr>
              <a:t> </a:t>
            </a:r>
            <a:r>
              <a:rPr sz="1200" spc="-10" dirty="0">
                <a:solidFill>
                  <a:srgbClr val="FFFFFF"/>
                </a:solidFill>
                <a:latin typeface="Segoe UI"/>
                <a:cs typeface="Segoe UI"/>
              </a:rPr>
              <a:t>OpenAI.</a:t>
            </a:r>
            <a:endParaRPr sz="1200">
              <a:latin typeface="Segoe UI"/>
              <a:cs typeface="Segoe UI"/>
            </a:endParaRPr>
          </a:p>
          <a:p>
            <a:pPr marL="24130">
              <a:lnSpc>
                <a:spcPct val="100000"/>
              </a:lnSpc>
              <a:spcBef>
                <a:spcPts val="290"/>
              </a:spcBef>
            </a:pPr>
            <a:r>
              <a:rPr sz="1200" spc="-10" dirty="0">
                <a:solidFill>
                  <a:srgbClr val="50E6FF"/>
                </a:solidFill>
                <a:latin typeface="Segoe UI"/>
                <a:cs typeface="Segoe UI"/>
              </a:rPr>
              <a:t>&lt;|im_end|&gt;</a:t>
            </a:r>
            <a:endParaRPr sz="1200">
              <a:latin typeface="Segoe UI"/>
              <a:cs typeface="Segoe UI"/>
            </a:endParaRPr>
          </a:p>
          <a:p>
            <a:pPr marL="24130">
              <a:lnSpc>
                <a:spcPct val="100000"/>
              </a:lnSpc>
              <a:spcBef>
                <a:spcPts val="290"/>
              </a:spcBef>
            </a:pPr>
            <a:r>
              <a:rPr sz="1200" spc="-10" dirty="0">
                <a:solidFill>
                  <a:srgbClr val="50E6FF"/>
                </a:solidFill>
                <a:latin typeface="Segoe UI"/>
                <a:cs typeface="Segoe UI"/>
              </a:rPr>
              <a:t>&lt;|im_start|&gt;user</a:t>
            </a:r>
            <a:endParaRPr sz="1200">
              <a:latin typeface="Segoe UI"/>
              <a:cs typeface="Segoe UI"/>
            </a:endParaRPr>
          </a:p>
          <a:p>
            <a:pPr marL="24130">
              <a:lnSpc>
                <a:spcPct val="100000"/>
              </a:lnSpc>
              <a:spcBef>
                <a:spcPts val="285"/>
              </a:spcBef>
            </a:pPr>
            <a:r>
              <a:rPr sz="1200" dirty="0">
                <a:solidFill>
                  <a:srgbClr val="FFFFFF"/>
                </a:solidFill>
                <a:latin typeface="Segoe UI"/>
                <a:cs typeface="Segoe UI"/>
              </a:rPr>
              <a:t>What</a:t>
            </a:r>
            <a:r>
              <a:rPr sz="1200" spc="-25" dirty="0">
                <a:solidFill>
                  <a:srgbClr val="FFFFFF"/>
                </a:solidFill>
                <a:latin typeface="Segoe UI"/>
                <a:cs typeface="Segoe UI"/>
              </a:rPr>
              <a:t> </a:t>
            </a:r>
            <a:r>
              <a:rPr sz="1200" dirty="0">
                <a:solidFill>
                  <a:srgbClr val="FFFFFF"/>
                </a:solidFill>
                <a:latin typeface="Segoe UI"/>
                <a:cs typeface="Segoe UI"/>
              </a:rPr>
              <a:t>is</a:t>
            </a:r>
            <a:r>
              <a:rPr sz="1200" spc="-20" dirty="0">
                <a:solidFill>
                  <a:srgbClr val="FFFFFF"/>
                </a:solidFill>
                <a:latin typeface="Segoe UI"/>
                <a:cs typeface="Segoe UI"/>
              </a:rPr>
              <a:t> </a:t>
            </a:r>
            <a:r>
              <a:rPr sz="1200" dirty="0">
                <a:solidFill>
                  <a:srgbClr val="FFFFFF"/>
                </a:solidFill>
                <a:latin typeface="Segoe UI"/>
                <a:cs typeface="Segoe UI"/>
              </a:rPr>
              <a:t>a</a:t>
            </a:r>
            <a:r>
              <a:rPr sz="1200" spc="-20" dirty="0">
                <a:solidFill>
                  <a:srgbClr val="FFFFFF"/>
                </a:solidFill>
                <a:latin typeface="Segoe UI"/>
                <a:cs typeface="Segoe UI"/>
              </a:rPr>
              <a:t> </a:t>
            </a:r>
            <a:r>
              <a:rPr sz="1200" dirty="0">
                <a:solidFill>
                  <a:srgbClr val="FFFFFF"/>
                </a:solidFill>
                <a:latin typeface="Segoe UI"/>
                <a:cs typeface="Segoe UI"/>
              </a:rPr>
              <a:t>garbanzo</a:t>
            </a:r>
            <a:r>
              <a:rPr sz="1200" spc="-40" dirty="0">
                <a:solidFill>
                  <a:srgbClr val="FFFFFF"/>
                </a:solidFill>
                <a:latin typeface="Segoe UI"/>
                <a:cs typeface="Segoe UI"/>
              </a:rPr>
              <a:t> </a:t>
            </a:r>
            <a:r>
              <a:rPr sz="1200" spc="-10" dirty="0">
                <a:solidFill>
                  <a:srgbClr val="FFFFFF"/>
                </a:solidFill>
                <a:latin typeface="Segoe UI"/>
                <a:cs typeface="Segoe UI"/>
              </a:rPr>
              <a:t>bean?</a:t>
            </a:r>
            <a:endParaRPr sz="1200">
              <a:latin typeface="Segoe UI"/>
              <a:cs typeface="Segoe UI"/>
            </a:endParaRPr>
          </a:p>
          <a:p>
            <a:pPr marL="24130">
              <a:lnSpc>
                <a:spcPct val="100000"/>
              </a:lnSpc>
              <a:spcBef>
                <a:spcPts val="290"/>
              </a:spcBef>
            </a:pPr>
            <a:r>
              <a:rPr sz="1200" spc="-10" dirty="0">
                <a:solidFill>
                  <a:srgbClr val="50E6FF"/>
                </a:solidFill>
                <a:latin typeface="Segoe UI"/>
                <a:cs typeface="Segoe UI"/>
              </a:rPr>
              <a:t>&lt;|im_end|&gt;</a:t>
            </a:r>
            <a:endParaRPr sz="1200">
              <a:latin typeface="Segoe UI"/>
              <a:cs typeface="Segoe UI"/>
            </a:endParaRPr>
          </a:p>
          <a:p>
            <a:pPr marL="24130">
              <a:lnSpc>
                <a:spcPct val="100000"/>
              </a:lnSpc>
              <a:spcBef>
                <a:spcPts val="290"/>
              </a:spcBef>
            </a:pPr>
            <a:r>
              <a:rPr sz="1200" spc="-10" dirty="0">
                <a:solidFill>
                  <a:srgbClr val="50E6FF"/>
                </a:solidFill>
                <a:latin typeface="Segoe UI"/>
                <a:cs typeface="Segoe UI"/>
              </a:rPr>
              <a:t>&lt;|im_start|&gt;assistant</a:t>
            </a:r>
            <a:endParaRPr sz="1200">
              <a:latin typeface="Segoe UI"/>
              <a:cs typeface="Segoe UI"/>
            </a:endParaRPr>
          </a:p>
        </p:txBody>
      </p:sp>
      <p:sp>
        <p:nvSpPr>
          <p:cNvPr id="8" name="object 8">
            <a:extLst>
              <a:ext uri="{FF2B5EF4-FFF2-40B4-BE49-F238E27FC236}">
                <a16:creationId xmlns:a16="http://schemas.microsoft.com/office/drawing/2014/main" id="{2B6B120C-096C-0D5D-154B-0602A20AFB50}"/>
              </a:ext>
            </a:extLst>
          </p:cNvPr>
          <p:cNvSpPr/>
          <p:nvPr/>
        </p:nvSpPr>
        <p:spPr>
          <a:xfrm>
            <a:off x="519683" y="4439411"/>
            <a:ext cx="5219700" cy="0"/>
          </a:xfrm>
          <a:custGeom>
            <a:avLst/>
            <a:gdLst/>
            <a:ahLst/>
            <a:cxnLst/>
            <a:rect l="l" t="t" r="r" b="b"/>
            <a:pathLst>
              <a:path w="5219700">
                <a:moveTo>
                  <a:pt x="0" y="0"/>
                </a:moveTo>
                <a:lnTo>
                  <a:pt x="5219700" y="0"/>
                </a:lnTo>
              </a:path>
            </a:pathLst>
          </a:custGeom>
          <a:ln w="9525">
            <a:solidFill>
              <a:srgbClr val="737373"/>
            </a:solidFill>
          </a:ln>
        </p:spPr>
        <p:txBody>
          <a:bodyPr wrap="square" lIns="0" tIns="0" rIns="0" bIns="0" rtlCol="0"/>
          <a:lstStyle/>
          <a:p>
            <a:endParaRPr/>
          </a:p>
        </p:txBody>
      </p:sp>
      <p:sp>
        <p:nvSpPr>
          <p:cNvPr id="9" name="object 9">
            <a:extLst>
              <a:ext uri="{FF2B5EF4-FFF2-40B4-BE49-F238E27FC236}">
                <a16:creationId xmlns:a16="http://schemas.microsoft.com/office/drawing/2014/main" id="{19C9E43C-05EC-729B-A042-339E8EB9C133}"/>
              </a:ext>
            </a:extLst>
          </p:cNvPr>
          <p:cNvSpPr/>
          <p:nvPr/>
        </p:nvSpPr>
        <p:spPr>
          <a:xfrm>
            <a:off x="6387084" y="4434840"/>
            <a:ext cx="5219700" cy="0"/>
          </a:xfrm>
          <a:custGeom>
            <a:avLst/>
            <a:gdLst/>
            <a:ahLst/>
            <a:cxnLst/>
            <a:rect l="l" t="t" r="r" b="b"/>
            <a:pathLst>
              <a:path w="5219700">
                <a:moveTo>
                  <a:pt x="0" y="0"/>
                </a:moveTo>
                <a:lnTo>
                  <a:pt x="5219699" y="0"/>
                </a:lnTo>
              </a:path>
            </a:pathLst>
          </a:custGeom>
          <a:ln w="9525">
            <a:solidFill>
              <a:srgbClr val="737373"/>
            </a:solidFill>
          </a:ln>
        </p:spPr>
        <p:txBody>
          <a:bodyPr wrap="square" lIns="0" tIns="0" rIns="0" bIns="0" rtlCol="0"/>
          <a:lstStyle/>
          <a:p>
            <a:endParaRPr/>
          </a:p>
        </p:txBody>
      </p:sp>
      <p:sp>
        <p:nvSpPr>
          <p:cNvPr id="10" name="object 10">
            <a:extLst>
              <a:ext uri="{FF2B5EF4-FFF2-40B4-BE49-F238E27FC236}">
                <a16:creationId xmlns:a16="http://schemas.microsoft.com/office/drawing/2014/main" id="{2E05F690-63DD-F0BB-F502-D8E33791711F}"/>
              </a:ext>
            </a:extLst>
          </p:cNvPr>
          <p:cNvSpPr txBox="1"/>
          <p:nvPr/>
        </p:nvSpPr>
        <p:spPr>
          <a:xfrm>
            <a:off x="533501" y="4528883"/>
            <a:ext cx="4721860" cy="2185035"/>
          </a:xfrm>
          <a:prstGeom prst="rect">
            <a:avLst/>
          </a:prstGeom>
        </p:spPr>
        <p:txBody>
          <a:bodyPr vert="horz" wrap="square" lIns="0" tIns="49530" rIns="0" bIns="0" rtlCol="0">
            <a:spAutoFit/>
          </a:bodyPr>
          <a:lstStyle/>
          <a:p>
            <a:pPr marL="12700">
              <a:lnSpc>
                <a:spcPct val="100000"/>
              </a:lnSpc>
              <a:spcBef>
                <a:spcPts val="390"/>
              </a:spcBef>
            </a:pPr>
            <a:r>
              <a:rPr sz="1200" dirty="0">
                <a:solidFill>
                  <a:srgbClr val="50E6FF"/>
                </a:solidFill>
                <a:latin typeface="Segoe UI"/>
                <a:cs typeface="Segoe UI"/>
              </a:rPr>
              <a:t>messages</a:t>
            </a:r>
            <a:r>
              <a:rPr sz="1200" spc="-25" dirty="0">
                <a:solidFill>
                  <a:srgbClr val="50E6FF"/>
                </a:solidFill>
                <a:latin typeface="Segoe UI"/>
                <a:cs typeface="Segoe UI"/>
              </a:rPr>
              <a:t> </a:t>
            </a:r>
            <a:r>
              <a:rPr sz="1200" dirty="0">
                <a:solidFill>
                  <a:srgbClr val="50E6FF"/>
                </a:solidFill>
                <a:latin typeface="Segoe UI"/>
                <a:cs typeface="Segoe UI"/>
              </a:rPr>
              <a:t>=</a:t>
            </a:r>
            <a:r>
              <a:rPr sz="1200" spc="-45" dirty="0">
                <a:solidFill>
                  <a:srgbClr val="50E6FF"/>
                </a:solidFill>
                <a:latin typeface="Segoe UI"/>
                <a:cs typeface="Segoe UI"/>
              </a:rPr>
              <a:t> </a:t>
            </a:r>
            <a:r>
              <a:rPr sz="1200" spc="-50" dirty="0">
                <a:solidFill>
                  <a:srgbClr val="50E6FF"/>
                </a:solidFill>
                <a:latin typeface="Segoe UI"/>
                <a:cs typeface="Segoe UI"/>
              </a:rPr>
              <a:t>[</a:t>
            </a:r>
            <a:endParaRPr sz="1200">
              <a:latin typeface="Segoe UI"/>
              <a:cs typeface="Segoe UI"/>
            </a:endParaRPr>
          </a:p>
          <a:p>
            <a:pPr marL="177165">
              <a:lnSpc>
                <a:spcPct val="100000"/>
              </a:lnSpc>
              <a:spcBef>
                <a:spcPts val="290"/>
              </a:spcBef>
            </a:pPr>
            <a:r>
              <a:rPr sz="1200" spc="-50" dirty="0">
                <a:solidFill>
                  <a:srgbClr val="50E6FF"/>
                </a:solidFill>
                <a:latin typeface="Segoe UI"/>
                <a:cs typeface="Segoe UI"/>
              </a:rPr>
              <a:t>{</a:t>
            </a:r>
            <a:endParaRPr sz="1200">
              <a:latin typeface="Segoe UI"/>
              <a:cs typeface="Segoe UI"/>
            </a:endParaRPr>
          </a:p>
          <a:p>
            <a:pPr marL="259715">
              <a:lnSpc>
                <a:spcPct val="100000"/>
              </a:lnSpc>
              <a:spcBef>
                <a:spcPts val="290"/>
              </a:spcBef>
            </a:pPr>
            <a:r>
              <a:rPr sz="1200" dirty="0">
                <a:solidFill>
                  <a:srgbClr val="50E6FF"/>
                </a:solidFill>
                <a:latin typeface="Segoe UI"/>
                <a:cs typeface="Segoe UI"/>
              </a:rPr>
              <a:t>“role”:</a:t>
            </a:r>
            <a:r>
              <a:rPr sz="1200" spc="-45" dirty="0">
                <a:solidFill>
                  <a:srgbClr val="50E6FF"/>
                </a:solidFill>
                <a:latin typeface="Segoe UI"/>
                <a:cs typeface="Segoe UI"/>
              </a:rPr>
              <a:t> </a:t>
            </a:r>
            <a:r>
              <a:rPr sz="1200" spc="-10" dirty="0">
                <a:solidFill>
                  <a:srgbClr val="FFFFFF"/>
                </a:solidFill>
                <a:latin typeface="Segoe UI"/>
                <a:cs typeface="Segoe UI"/>
              </a:rPr>
              <a:t>“system”</a:t>
            </a:r>
            <a:r>
              <a:rPr sz="1200" spc="-10" dirty="0">
                <a:solidFill>
                  <a:srgbClr val="50E6FF"/>
                </a:solidFill>
                <a:latin typeface="Segoe UI"/>
                <a:cs typeface="Segoe UI"/>
              </a:rPr>
              <a:t>,</a:t>
            </a:r>
            <a:endParaRPr sz="1200">
              <a:latin typeface="Segoe UI"/>
              <a:cs typeface="Segoe UI"/>
            </a:endParaRPr>
          </a:p>
          <a:p>
            <a:pPr marL="259715">
              <a:lnSpc>
                <a:spcPct val="100000"/>
              </a:lnSpc>
            </a:pPr>
            <a:r>
              <a:rPr sz="1200" spc="-10" dirty="0">
                <a:solidFill>
                  <a:srgbClr val="50E6FF"/>
                </a:solidFill>
                <a:latin typeface="Segoe UI"/>
                <a:cs typeface="Segoe UI"/>
              </a:rPr>
              <a:t>“content”:</a:t>
            </a:r>
            <a:r>
              <a:rPr sz="1200" spc="-45" dirty="0">
                <a:solidFill>
                  <a:srgbClr val="50E6FF"/>
                </a:solidFill>
                <a:latin typeface="Segoe UI"/>
                <a:cs typeface="Segoe UI"/>
              </a:rPr>
              <a:t> </a:t>
            </a:r>
            <a:r>
              <a:rPr sz="1200" spc="-20" dirty="0">
                <a:solidFill>
                  <a:srgbClr val="FFFFFF"/>
                </a:solidFill>
                <a:latin typeface="Segoe UI"/>
                <a:cs typeface="Segoe UI"/>
              </a:rPr>
              <a:t>“Assistant</a:t>
            </a:r>
            <a:r>
              <a:rPr sz="1200" spc="-15" dirty="0">
                <a:solidFill>
                  <a:srgbClr val="FFFFFF"/>
                </a:solidFill>
                <a:latin typeface="Segoe UI"/>
                <a:cs typeface="Segoe UI"/>
              </a:rPr>
              <a:t> </a:t>
            </a:r>
            <a:r>
              <a:rPr sz="1200" dirty="0">
                <a:solidFill>
                  <a:srgbClr val="FFFFFF"/>
                </a:solidFill>
                <a:latin typeface="Segoe UI"/>
                <a:cs typeface="Segoe UI"/>
              </a:rPr>
              <a:t>is</a:t>
            </a:r>
            <a:r>
              <a:rPr sz="1200" spc="-20" dirty="0">
                <a:solidFill>
                  <a:srgbClr val="FFFFFF"/>
                </a:solidFill>
                <a:latin typeface="Segoe UI"/>
                <a:cs typeface="Segoe UI"/>
              </a:rPr>
              <a:t> </a:t>
            </a:r>
            <a:r>
              <a:rPr sz="1200" dirty="0">
                <a:solidFill>
                  <a:srgbClr val="FFFFFF"/>
                </a:solidFill>
                <a:latin typeface="Segoe UI"/>
                <a:cs typeface="Segoe UI"/>
              </a:rPr>
              <a:t>a</a:t>
            </a:r>
            <a:r>
              <a:rPr sz="1200" spc="-25" dirty="0">
                <a:solidFill>
                  <a:srgbClr val="FFFFFF"/>
                </a:solidFill>
                <a:latin typeface="Segoe UI"/>
                <a:cs typeface="Segoe UI"/>
              </a:rPr>
              <a:t> </a:t>
            </a:r>
            <a:r>
              <a:rPr sz="1200" dirty="0">
                <a:solidFill>
                  <a:srgbClr val="FFFFFF"/>
                </a:solidFill>
                <a:latin typeface="Segoe UI"/>
                <a:cs typeface="Segoe UI"/>
              </a:rPr>
              <a:t>large</a:t>
            </a:r>
            <a:r>
              <a:rPr sz="1200" spc="-25" dirty="0">
                <a:solidFill>
                  <a:srgbClr val="FFFFFF"/>
                </a:solidFill>
                <a:latin typeface="Segoe UI"/>
                <a:cs typeface="Segoe UI"/>
              </a:rPr>
              <a:t> </a:t>
            </a:r>
            <a:r>
              <a:rPr sz="1200" dirty="0">
                <a:solidFill>
                  <a:srgbClr val="FFFFFF"/>
                </a:solidFill>
                <a:latin typeface="Segoe UI"/>
                <a:cs typeface="Segoe UI"/>
              </a:rPr>
              <a:t>language</a:t>
            </a:r>
            <a:r>
              <a:rPr sz="1200" spc="-40" dirty="0">
                <a:solidFill>
                  <a:srgbClr val="FFFFFF"/>
                </a:solidFill>
                <a:latin typeface="Segoe UI"/>
                <a:cs typeface="Segoe UI"/>
              </a:rPr>
              <a:t> </a:t>
            </a:r>
            <a:r>
              <a:rPr sz="1200" dirty="0">
                <a:solidFill>
                  <a:srgbClr val="FFFFFF"/>
                </a:solidFill>
                <a:latin typeface="Segoe UI"/>
                <a:cs typeface="Segoe UI"/>
              </a:rPr>
              <a:t>model</a:t>
            </a:r>
            <a:r>
              <a:rPr sz="1200" spc="-20" dirty="0">
                <a:solidFill>
                  <a:srgbClr val="FFFFFF"/>
                </a:solidFill>
                <a:latin typeface="Segoe UI"/>
                <a:cs typeface="Segoe UI"/>
              </a:rPr>
              <a:t> </a:t>
            </a:r>
            <a:r>
              <a:rPr sz="1200" dirty="0">
                <a:solidFill>
                  <a:srgbClr val="FFFFFF"/>
                </a:solidFill>
                <a:latin typeface="Segoe UI"/>
                <a:cs typeface="Segoe UI"/>
              </a:rPr>
              <a:t>trained</a:t>
            </a:r>
            <a:r>
              <a:rPr sz="1200" spc="-35" dirty="0">
                <a:solidFill>
                  <a:srgbClr val="FFFFFF"/>
                </a:solidFill>
                <a:latin typeface="Segoe UI"/>
                <a:cs typeface="Segoe UI"/>
              </a:rPr>
              <a:t> </a:t>
            </a:r>
            <a:r>
              <a:rPr sz="1200" dirty="0">
                <a:solidFill>
                  <a:srgbClr val="FFFFFF"/>
                </a:solidFill>
                <a:latin typeface="Segoe UI"/>
                <a:cs typeface="Segoe UI"/>
              </a:rPr>
              <a:t>by</a:t>
            </a:r>
            <a:r>
              <a:rPr sz="1200" spc="-30" dirty="0">
                <a:solidFill>
                  <a:srgbClr val="FFFFFF"/>
                </a:solidFill>
                <a:latin typeface="Segoe UI"/>
                <a:cs typeface="Segoe UI"/>
              </a:rPr>
              <a:t> </a:t>
            </a:r>
            <a:r>
              <a:rPr sz="1200" spc="-10" dirty="0">
                <a:solidFill>
                  <a:srgbClr val="FFFFFF"/>
                </a:solidFill>
                <a:latin typeface="Segoe UI"/>
                <a:cs typeface="Segoe UI"/>
              </a:rPr>
              <a:t>OpenAI.”</a:t>
            </a:r>
            <a:endParaRPr sz="1200">
              <a:latin typeface="Segoe UI"/>
              <a:cs typeface="Segoe UI"/>
            </a:endParaRPr>
          </a:p>
          <a:p>
            <a:pPr marL="177165">
              <a:lnSpc>
                <a:spcPct val="100000"/>
              </a:lnSpc>
              <a:spcBef>
                <a:spcPts val="285"/>
              </a:spcBef>
            </a:pPr>
            <a:r>
              <a:rPr sz="1200" spc="-25" dirty="0">
                <a:solidFill>
                  <a:srgbClr val="50E6FF"/>
                </a:solidFill>
                <a:latin typeface="Segoe UI"/>
                <a:cs typeface="Segoe UI"/>
              </a:rPr>
              <a:t>},</a:t>
            </a:r>
            <a:endParaRPr sz="1200">
              <a:latin typeface="Segoe UI"/>
              <a:cs typeface="Segoe UI"/>
            </a:endParaRPr>
          </a:p>
          <a:p>
            <a:pPr marL="177165">
              <a:lnSpc>
                <a:spcPct val="100000"/>
              </a:lnSpc>
              <a:spcBef>
                <a:spcPts val="290"/>
              </a:spcBef>
            </a:pPr>
            <a:r>
              <a:rPr sz="1200" spc="-50" dirty="0">
                <a:solidFill>
                  <a:srgbClr val="50E6FF"/>
                </a:solidFill>
                <a:latin typeface="Segoe UI"/>
                <a:cs typeface="Segoe UI"/>
              </a:rPr>
              <a:t>{</a:t>
            </a:r>
            <a:endParaRPr sz="1200">
              <a:latin typeface="Segoe UI"/>
              <a:cs typeface="Segoe UI"/>
            </a:endParaRPr>
          </a:p>
          <a:p>
            <a:pPr marL="259715">
              <a:lnSpc>
                <a:spcPct val="100000"/>
              </a:lnSpc>
              <a:spcBef>
                <a:spcPts val="290"/>
              </a:spcBef>
            </a:pPr>
            <a:r>
              <a:rPr sz="1200" dirty="0">
                <a:solidFill>
                  <a:srgbClr val="50E6FF"/>
                </a:solidFill>
                <a:latin typeface="Segoe UI"/>
                <a:cs typeface="Segoe UI"/>
              </a:rPr>
              <a:t>“role”:</a:t>
            </a:r>
            <a:r>
              <a:rPr sz="1200" spc="-45" dirty="0">
                <a:solidFill>
                  <a:srgbClr val="50E6FF"/>
                </a:solidFill>
                <a:latin typeface="Segoe UI"/>
                <a:cs typeface="Segoe UI"/>
              </a:rPr>
              <a:t> </a:t>
            </a:r>
            <a:r>
              <a:rPr sz="1200" spc="-10" dirty="0">
                <a:solidFill>
                  <a:srgbClr val="FFFFFF"/>
                </a:solidFill>
                <a:latin typeface="Segoe UI"/>
                <a:cs typeface="Segoe UI"/>
              </a:rPr>
              <a:t>“user”</a:t>
            </a:r>
            <a:r>
              <a:rPr sz="1200" spc="-10" dirty="0">
                <a:solidFill>
                  <a:srgbClr val="00AFEF"/>
                </a:solidFill>
                <a:latin typeface="Segoe UI"/>
                <a:cs typeface="Segoe UI"/>
              </a:rPr>
              <a:t>,</a:t>
            </a:r>
            <a:endParaRPr sz="1200">
              <a:latin typeface="Segoe UI"/>
              <a:cs typeface="Segoe UI"/>
            </a:endParaRPr>
          </a:p>
          <a:p>
            <a:pPr marL="259715">
              <a:lnSpc>
                <a:spcPct val="100000"/>
              </a:lnSpc>
              <a:spcBef>
                <a:spcPts val="285"/>
              </a:spcBef>
            </a:pPr>
            <a:r>
              <a:rPr sz="1200" spc="-10" dirty="0">
                <a:solidFill>
                  <a:srgbClr val="50E6FF"/>
                </a:solidFill>
                <a:latin typeface="Segoe UI"/>
                <a:cs typeface="Segoe UI"/>
              </a:rPr>
              <a:t>“content”:</a:t>
            </a:r>
            <a:r>
              <a:rPr sz="1200" spc="-35" dirty="0">
                <a:solidFill>
                  <a:srgbClr val="50E6FF"/>
                </a:solidFill>
                <a:latin typeface="Segoe UI"/>
                <a:cs typeface="Segoe UI"/>
              </a:rPr>
              <a:t> </a:t>
            </a:r>
            <a:r>
              <a:rPr sz="1200" dirty="0">
                <a:solidFill>
                  <a:srgbClr val="FFFFFF"/>
                </a:solidFill>
                <a:latin typeface="Segoe UI"/>
                <a:cs typeface="Segoe UI"/>
              </a:rPr>
              <a:t>“What</a:t>
            </a:r>
            <a:r>
              <a:rPr sz="1200" spc="-15" dirty="0">
                <a:solidFill>
                  <a:srgbClr val="FFFFFF"/>
                </a:solidFill>
                <a:latin typeface="Segoe UI"/>
                <a:cs typeface="Segoe UI"/>
              </a:rPr>
              <a:t> </a:t>
            </a:r>
            <a:r>
              <a:rPr sz="1200" dirty="0">
                <a:solidFill>
                  <a:srgbClr val="FFFFFF"/>
                </a:solidFill>
                <a:latin typeface="Segoe UI"/>
                <a:cs typeface="Segoe UI"/>
              </a:rPr>
              <a:t>is</a:t>
            </a:r>
            <a:r>
              <a:rPr sz="1200" spc="-15" dirty="0">
                <a:solidFill>
                  <a:srgbClr val="FFFFFF"/>
                </a:solidFill>
                <a:latin typeface="Segoe UI"/>
                <a:cs typeface="Segoe UI"/>
              </a:rPr>
              <a:t> </a:t>
            </a:r>
            <a:r>
              <a:rPr sz="1200" dirty="0">
                <a:solidFill>
                  <a:srgbClr val="FFFFFF"/>
                </a:solidFill>
                <a:latin typeface="Segoe UI"/>
                <a:cs typeface="Segoe UI"/>
              </a:rPr>
              <a:t>a</a:t>
            </a:r>
            <a:r>
              <a:rPr sz="1200" spc="-15" dirty="0">
                <a:solidFill>
                  <a:srgbClr val="FFFFFF"/>
                </a:solidFill>
                <a:latin typeface="Segoe UI"/>
                <a:cs typeface="Segoe UI"/>
              </a:rPr>
              <a:t> </a:t>
            </a:r>
            <a:r>
              <a:rPr sz="1200" dirty="0">
                <a:solidFill>
                  <a:srgbClr val="FFFFFF"/>
                </a:solidFill>
                <a:latin typeface="Segoe UI"/>
                <a:cs typeface="Segoe UI"/>
              </a:rPr>
              <a:t>garbanzo</a:t>
            </a:r>
            <a:r>
              <a:rPr sz="1200" spc="-45" dirty="0">
                <a:solidFill>
                  <a:srgbClr val="FFFFFF"/>
                </a:solidFill>
                <a:latin typeface="Segoe UI"/>
                <a:cs typeface="Segoe UI"/>
              </a:rPr>
              <a:t> </a:t>
            </a:r>
            <a:r>
              <a:rPr sz="1200" spc="-10" dirty="0">
                <a:solidFill>
                  <a:srgbClr val="FFFFFF"/>
                </a:solidFill>
                <a:latin typeface="Segoe UI"/>
                <a:cs typeface="Segoe UI"/>
              </a:rPr>
              <a:t>bean?”</a:t>
            </a:r>
            <a:endParaRPr sz="1200">
              <a:latin typeface="Segoe UI"/>
              <a:cs typeface="Segoe UI"/>
            </a:endParaRPr>
          </a:p>
          <a:p>
            <a:pPr marL="135890">
              <a:lnSpc>
                <a:spcPct val="100000"/>
              </a:lnSpc>
              <a:spcBef>
                <a:spcPts val="290"/>
              </a:spcBef>
            </a:pPr>
            <a:r>
              <a:rPr sz="1200" spc="-50" dirty="0">
                <a:solidFill>
                  <a:srgbClr val="50E6FF"/>
                </a:solidFill>
                <a:latin typeface="Segoe UI"/>
                <a:cs typeface="Segoe UI"/>
              </a:rPr>
              <a:t>}</a:t>
            </a:r>
            <a:endParaRPr sz="1200">
              <a:latin typeface="Segoe UI"/>
              <a:cs typeface="Segoe UI"/>
            </a:endParaRPr>
          </a:p>
          <a:p>
            <a:pPr marL="12700">
              <a:lnSpc>
                <a:spcPct val="100000"/>
              </a:lnSpc>
              <a:spcBef>
                <a:spcPts val="290"/>
              </a:spcBef>
            </a:pPr>
            <a:r>
              <a:rPr sz="1200" spc="-50" dirty="0">
                <a:solidFill>
                  <a:srgbClr val="50E6FF"/>
                </a:solidFill>
                <a:latin typeface="Segoe UI"/>
                <a:cs typeface="Segoe UI"/>
              </a:rPr>
              <a:t>]</a:t>
            </a:r>
            <a:endParaRPr sz="1200">
              <a:latin typeface="Segoe UI"/>
              <a:cs typeface="Segoe UI"/>
            </a:endParaRPr>
          </a:p>
        </p:txBody>
      </p:sp>
      <p:sp>
        <p:nvSpPr>
          <p:cNvPr id="11" name="object 11">
            <a:extLst>
              <a:ext uri="{FF2B5EF4-FFF2-40B4-BE49-F238E27FC236}">
                <a16:creationId xmlns:a16="http://schemas.microsoft.com/office/drawing/2014/main" id="{25BCCE65-F61A-8B3A-1DA9-7A5CD4DB5F99}"/>
              </a:ext>
            </a:extLst>
          </p:cNvPr>
          <p:cNvSpPr txBox="1"/>
          <p:nvPr/>
        </p:nvSpPr>
        <p:spPr>
          <a:xfrm>
            <a:off x="568858" y="1060195"/>
            <a:ext cx="588137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Segoe UI"/>
                <a:cs typeface="Segoe UI"/>
              </a:rPr>
              <a:t>There</a:t>
            </a:r>
            <a:r>
              <a:rPr sz="1400" spc="-25" dirty="0">
                <a:solidFill>
                  <a:srgbClr val="FFFFFF"/>
                </a:solidFill>
                <a:latin typeface="Segoe UI"/>
                <a:cs typeface="Segoe UI"/>
              </a:rPr>
              <a:t> </a:t>
            </a:r>
            <a:r>
              <a:rPr sz="1400" dirty="0">
                <a:solidFill>
                  <a:srgbClr val="FFFFFF"/>
                </a:solidFill>
                <a:latin typeface="Segoe UI"/>
                <a:cs typeface="Segoe UI"/>
              </a:rPr>
              <a:t>are</a:t>
            </a:r>
            <a:r>
              <a:rPr sz="1400" spc="-20" dirty="0">
                <a:solidFill>
                  <a:srgbClr val="FFFFFF"/>
                </a:solidFill>
                <a:latin typeface="Segoe UI"/>
                <a:cs typeface="Segoe UI"/>
              </a:rPr>
              <a:t> </a:t>
            </a:r>
            <a:r>
              <a:rPr sz="1400" dirty="0">
                <a:solidFill>
                  <a:srgbClr val="FFFFFF"/>
                </a:solidFill>
                <a:latin typeface="Segoe UI"/>
                <a:cs typeface="Segoe UI"/>
              </a:rPr>
              <a:t>two</a:t>
            </a:r>
            <a:r>
              <a:rPr sz="1400" spc="-50" dirty="0">
                <a:solidFill>
                  <a:srgbClr val="FFFFFF"/>
                </a:solidFill>
                <a:latin typeface="Segoe UI"/>
                <a:cs typeface="Segoe UI"/>
              </a:rPr>
              <a:t> </a:t>
            </a:r>
            <a:r>
              <a:rPr sz="1400" dirty="0">
                <a:solidFill>
                  <a:srgbClr val="FFFFFF"/>
                </a:solidFill>
                <a:latin typeface="Segoe UI"/>
                <a:cs typeface="Segoe UI"/>
              </a:rPr>
              <a:t>different</a:t>
            </a:r>
            <a:r>
              <a:rPr sz="1400" spc="-25" dirty="0">
                <a:solidFill>
                  <a:srgbClr val="FFFFFF"/>
                </a:solidFill>
                <a:latin typeface="Segoe UI"/>
                <a:cs typeface="Segoe UI"/>
              </a:rPr>
              <a:t> </a:t>
            </a:r>
            <a:r>
              <a:rPr sz="1400" dirty="0">
                <a:solidFill>
                  <a:srgbClr val="FFFFFF"/>
                </a:solidFill>
                <a:latin typeface="Segoe UI"/>
                <a:cs typeface="Segoe UI"/>
              </a:rPr>
              <a:t>APIs</a:t>
            </a:r>
            <a:r>
              <a:rPr sz="1400" spc="-20" dirty="0">
                <a:solidFill>
                  <a:srgbClr val="FFFFFF"/>
                </a:solidFill>
                <a:latin typeface="Segoe UI"/>
                <a:cs typeface="Segoe UI"/>
              </a:rPr>
              <a:t> </a:t>
            </a:r>
            <a:r>
              <a:rPr sz="1400" dirty="0">
                <a:solidFill>
                  <a:srgbClr val="FFFFFF"/>
                </a:solidFill>
                <a:latin typeface="Segoe UI"/>
                <a:cs typeface="Segoe UI"/>
              </a:rPr>
              <a:t>available</a:t>
            </a:r>
            <a:r>
              <a:rPr sz="1400" spc="-45" dirty="0">
                <a:solidFill>
                  <a:srgbClr val="FFFFFF"/>
                </a:solidFill>
                <a:latin typeface="Segoe UI"/>
                <a:cs typeface="Segoe UI"/>
              </a:rPr>
              <a:t> </a:t>
            </a:r>
            <a:r>
              <a:rPr sz="1400" dirty="0">
                <a:solidFill>
                  <a:srgbClr val="FFFFFF"/>
                </a:solidFill>
                <a:latin typeface="Segoe UI"/>
                <a:cs typeface="Segoe UI"/>
              </a:rPr>
              <a:t>for</a:t>
            </a:r>
            <a:r>
              <a:rPr sz="1400" spc="-40" dirty="0">
                <a:solidFill>
                  <a:srgbClr val="FFFFFF"/>
                </a:solidFill>
                <a:latin typeface="Segoe UI"/>
                <a:cs typeface="Segoe UI"/>
              </a:rPr>
              <a:t> </a:t>
            </a:r>
            <a:r>
              <a:rPr sz="1400" dirty="0">
                <a:solidFill>
                  <a:srgbClr val="FFFFFF"/>
                </a:solidFill>
                <a:latin typeface="Segoe UI"/>
                <a:cs typeface="Segoe UI"/>
              </a:rPr>
              <a:t>working</a:t>
            </a:r>
            <a:r>
              <a:rPr sz="1400" spc="-35" dirty="0">
                <a:solidFill>
                  <a:srgbClr val="FFFFFF"/>
                </a:solidFill>
                <a:latin typeface="Segoe UI"/>
                <a:cs typeface="Segoe UI"/>
              </a:rPr>
              <a:t> </a:t>
            </a:r>
            <a:r>
              <a:rPr sz="1400" dirty="0">
                <a:solidFill>
                  <a:srgbClr val="FFFFFF"/>
                </a:solidFill>
                <a:latin typeface="Segoe UI"/>
                <a:cs typeface="Segoe UI"/>
              </a:rPr>
              <a:t>with</a:t>
            </a:r>
            <a:r>
              <a:rPr sz="1400" spc="-40" dirty="0">
                <a:solidFill>
                  <a:srgbClr val="FFFFFF"/>
                </a:solidFill>
                <a:latin typeface="Segoe UI"/>
                <a:cs typeface="Segoe UI"/>
              </a:rPr>
              <a:t> </a:t>
            </a:r>
            <a:r>
              <a:rPr sz="1400" dirty="0">
                <a:solidFill>
                  <a:srgbClr val="FFFFFF"/>
                </a:solidFill>
                <a:latin typeface="Segoe UI"/>
                <a:cs typeface="Segoe UI"/>
              </a:rPr>
              <a:t>the</a:t>
            </a:r>
            <a:r>
              <a:rPr sz="1400" spc="-40" dirty="0">
                <a:solidFill>
                  <a:srgbClr val="FFFFFF"/>
                </a:solidFill>
                <a:latin typeface="Segoe UI"/>
                <a:cs typeface="Segoe UI"/>
              </a:rPr>
              <a:t> </a:t>
            </a:r>
            <a:r>
              <a:rPr sz="1400" dirty="0">
                <a:solidFill>
                  <a:srgbClr val="FFFFFF"/>
                </a:solidFill>
                <a:latin typeface="Segoe UI"/>
                <a:cs typeface="Segoe UI"/>
              </a:rPr>
              <a:t>ChatGPT</a:t>
            </a:r>
            <a:r>
              <a:rPr sz="1400" spc="-30" dirty="0">
                <a:solidFill>
                  <a:srgbClr val="FFFFFF"/>
                </a:solidFill>
                <a:latin typeface="Segoe UI"/>
                <a:cs typeface="Segoe UI"/>
              </a:rPr>
              <a:t> </a:t>
            </a:r>
            <a:r>
              <a:rPr sz="1400" spc="-10" dirty="0">
                <a:solidFill>
                  <a:srgbClr val="FFFFFF"/>
                </a:solidFill>
                <a:latin typeface="Segoe UI"/>
                <a:cs typeface="Segoe UI"/>
              </a:rPr>
              <a:t>model.</a:t>
            </a:r>
            <a:endParaRPr sz="1400">
              <a:latin typeface="Segoe UI"/>
              <a:cs typeface="Segoe UI"/>
            </a:endParaRPr>
          </a:p>
        </p:txBody>
      </p:sp>
    </p:spTree>
    <p:extLst>
      <p:ext uri="{BB962C8B-B14F-4D97-AF65-F5344CB8AC3E}">
        <p14:creationId xmlns:p14="http://schemas.microsoft.com/office/powerpoint/2010/main" val="14340480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1341A-D964-B06E-FD22-6BC5A56B2650}"/>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6904EE38-B0DA-F428-39D6-A220A7E91E95}"/>
              </a:ext>
            </a:extLst>
          </p:cNvPr>
          <p:cNvGrpSpPr/>
          <p:nvPr/>
        </p:nvGrpSpPr>
        <p:grpSpPr>
          <a:xfrm>
            <a:off x="11169522" y="458927"/>
            <a:ext cx="441959" cy="557530"/>
            <a:chOff x="11169522" y="458927"/>
            <a:chExt cx="441959" cy="557530"/>
          </a:xfrm>
        </p:grpSpPr>
        <p:sp>
          <p:nvSpPr>
            <p:cNvPr id="3" name="object 3">
              <a:extLst>
                <a:ext uri="{FF2B5EF4-FFF2-40B4-BE49-F238E27FC236}">
                  <a16:creationId xmlns:a16="http://schemas.microsoft.com/office/drawing/2014/main" id="{5A173EC9-5A99-3F01-DB74-86230C7633A0}"/>
                </a:ext>
              </a:extLst>
            </p:cNvPr>
            <p:cNvSpPr/>
            <p:nvPr/>
          </p:nvSpPr>
          <p:spPr>
            <a:xfrm>
              <a:off x="11169522" y="458927"/>
              <a:ext cx="441959" cy="557530"/>
            </a:xfrm>
            <a:custGeom>
              <a:avLst/>
              <a:gdLst/>
              <a:ahLst/>
              <a:cxnLst/>
              <a:rect l="l" t="t" r="r" b="b"/>
              <a:pathLst>
                <a:path w="441959" h="557530">
                  <a:moveTo>
                    <a:pt x="441375" y="0"/>
                  </a:moveTo>
                  <a:lnTo>
                    <a:pt x="0" y="0"/>
                  </a:lnTo>
                  <a:lnTo>
                    <a:pt x="0" y="557199"/>
                  </a:lnTo>
                  <a:lnTo>
                    <a:pt x="441375" y="557199"/>
                  </a:lnTo>
                  <a:lnTo>
                    <a:pt x="441375" y="0"/>
                  </a:lnTo>
                  <a:close/>
                </a:path>
              </a:pathLst>
            </a:custGeom>
            <a:solidFill>
              <a:srgbClr val="0078D3"/>
            </a:solidFill>
          </p:spPr>
          <p:txBody>
            <a:bodyPr wrap="square" lIns="0" tIns="0" rIns="0" bIns="0" rtlCol="0"/>
            <a:lstStyle/>
            <a:p>
              <a:endParaRPr/>
            </a:p>
          </p:txBody>
        </p:sp>
        <p:sp>
          <p:nvSpPr>
            <p:cNvPr id="4" name="object 4">
              <a:extLst>
                <a:ext uri="{FF2B5EF4-FFF2-40B4-BE49-F238E27FC236}">
                  <a16:creationId xmlns:a16="http://schemas.microsoft.com/office/drawing/2014/main" id="{FB8DDFD0-3E07-B7BC-5631-F28D10D79AF4}"/>
                </a:ext>
              </a:extLst>
            </p:cNvPr>
            <p:cNvSpPr/>
            <p:nvPr/>
          </p:nvSpPr>
          <p:spPr>
            <a:xfrm>
              <a:off x="11257915" y="518286"/>
              <a:ext cx="265430" cy="410209"/>
            </a:xfrm>
            <a:custGeom>
              <a:avLst/>
              <a:gdLst/>
              <a:ahLst/>
              <a:cxnLst/>
              <a:rect l="l" t="t" r="r" b="b"/>
              <a:pathLst>
                <a:path w="265429" h="410209">
                  <a:moveTo>
                    <a:pt x="264439" y="86931"/>
                  </a:moveTo>
                  <a:lnTo>
                    <a:pt x="175260" y="86931"/>
                  </a:lnTo>
                  <a:lnTo>
                    <a:pt x="175260" y="145415"/>
                  </a:lnTo>
                  <a:lnTo>
                    <a:pt x="264439" y="145415"/>
                  </a:lnTo>
                  <a:lnTo>
                    <a:pt x="264439" y="86931"/>
                  </a:lnTo>
                  <a:close/>
                </a:path>
                <a:path w="265429" h="410209">
                  <a:moveTo>
                    <a:pt x="264439" y="0"/>
                  </a:moveTo>
                  <a:lnTo>
                    <a:pt x="175260" y="0"/>
                  </a:lnTo>
                  <a:lnTo>
                    <a:pt x="175260" y="57912"/>
                  </a:lnTo>
                  <a:lnTo>
                    <a:pt x="264439" y="57912"/>
                  </a:lnTo>
                  <a:lnTo>
                    <a:pt x="264439" y="0"/>
                  </a:lnTo>
                  <a:close/>
                </a:path>
                <a:path w="265429" h="410209">
                  <a:moveTo>
                    <a:pt x="265315" y="352044"/>
                  </a:moveTo>
                  <a:lnTo>
                    <a:pt x="0" y="352044"/>
                  </a:lnTo>
                  <a:lnTo>
                    <a:pt x="0" y="409956"/>
                  </a:lnTo>
                  <a:lnTo>
                    <a:pt x="265315" y="409956"/>
                  </a:lnTo>
                  <a:lnTo>
                    <a:pt x="265315" y="352044"/>
                  </a:lnTo>
                  <a:close/>
                </a:path>
                <a:path w="265429" h="410209">
                  <a:moveTo>
                    <a:pt x="265315" y="263702"/>
                  </a:moveTo>
                  <a:lnTo>
                    <a:pt x="0" y="263702"/>
                  </a:lnTo>
                  <a:lnTo>
                    <a:pt x="0" y="323723"/>
                  </a:lnTo>
                  <a:lnTo>
                    <a:pt x="265315" y="323723"/>
                  </a:lnTo>
                  <a:lnTo>
                    <a:pt x="265315" y="263702"/>
                  </a:lnTo>
                  <a:close/>
                </a:path>
                <a:path w="265429" h="410209">
                  <a:moveTo>
                    <a:pt x="265315" y="175323"/>
                  </a:moveTo>
                  <a:lnTo>
                    <a:pt x="0" y="175323"/>
                  </a:lnTo>
                  <a:lnTo>
                    <a:pt x="0" y="233807"/>
                  </a:lnTo>
                  <a:lnTo>
                    <a:pt x="265315" y="233807"/>
                  </a:lnTo>
                  <a:lnTo>
                    <a:pt x="265315" y="175323"/>
                  </a:lnTo>
                  <a:close/>
                </a:path>
              </a:pathLst>
            </a:custGeom>
            <a:solidFill>
              <a:srgbClr val="50E6FF"/>
            </a:solidFill>
          </p:spPr>
          <p:txBody>
            <a:bodyPr wrap="square" lIns="0" tIns="0" rIns="0" bIns="0" rtlCol="0"/>
            <a:lstStyle/>
            <a:p>
              <a:endParaRPr/>
            </a:p>
          </p:txBody>
        </p:sp>
        <p:pic>
          <p:nvPicPr>
            <p:cNvPr id="5" name="object 5">
              <a:extLst>
                <a:ext uri="{FF2B5EF4-FFF2-40B4-BE49-F238E27FC236}">
                  <a16:creationId xmlns:a16="http://schemas.microsoft.com/office/drawing/2014/main" id="{D4596D11-543F-DECD-9F1F-BC8E755C8E33}"/>
                </a:ext>
              </a:extLst>
            </p:cNvPr>
            <p:cNvPicPr/>
            <p:nvPr/>
          </p:nvPicPr>
          <p:blipFill>
            <a:blip r:embed="rId2" cstate="print"/>
            <a:stretch>
              <a:fillRect/>
            </a:stretch>
          </p:blipFill>
          <p:spPr>
            <a:xfrm>
              <a:off x="11250294" y="539623"/>
              <a:ext cx="156718" cy="117093"/>
            </a:xfrm>
            <a:prstGeom prst="rect">
              <a:avLst/>
            </a:prstGeom>
          </p:spPr>
        </p:pic>
      </p:grpSp>
      <p:pic>
        <p:nvPicPr>
          <p:cNvPr id="6" name="object 6">
            <a:extLst>
              <a:ext uri="{FF2B5EF4-FFF2-40B4-BE49-F238E27FC236}">
                <a16:creationId xmlns:a16="http://schemas.microsoft.com/office/drawing/2014/main" id="{7A6B6CEC-094D-D24C-3697-9974EE848ADA}"/>
              </a:ext>
            </a:extLst>
          </p:cNvPr>
          <p:cNvPicPr/>
          <p:nvPr/>
        </p:nvPicPr>
        <p:blipFill>
          <a:blip r:embed="rId3" cstate="print"/>
          <a:stretch>
            <a:fillRect/>
          </a:stretch>
        </p:blipFill>
        <p:spPr>
          <a:xfrm>
            <a:off x="607466" y="558673"/>
            <a:ext cx="3454374" cy="348868"/>
          </a:xfrm>
          <a:prstGeom prst="rect">
            <a:avLst/>
          </a:prstGeom>
        </p:spPr>
      </p:pic>
      <p:sp>
        <p:nvSpPr>
          <p:cNvPr id="7" name="object 7">
            <a:extLst>
              <a:ext uri="{FF2B5EF4-FFF2-40B4-BE49-F238E27FC236}">
                <a16:creationId xmlns:a16="http://schemas.microsoft.com/office/drawing/2014/main" id="{EDF7954F-AD71-2EEB-7632-B1540DCA1967}"/>
              </a:ext>
            </a:extLst>
          </p:cNvPr>
          <p:cNvSpPr txBox="1">
            <a:spLocks noGrp="1"/>
          </p:cNvSpPr>
          <p:nvPr>
            <p:ph type="title"/>
          </p:nvPr>
        </p:nvSpPr>
        <p:spPr>
          <a:xfrm>
            <a:off x="571601" y="1325735"/>
            <a:ext cx="10967085" cy="1212850"/>
          </a:xfrm>
          <a:prstGeom prst="rect">
            <a:avLst/>
          </a:prstGeom>
        </p:spPr>
        <p:txBody>
          <a:bodyPr vert="horz" wrap="square" lIns="0" tIns="100330" rIns="0" bIns="0" rtlCol="0">
            <a:spAutoFit/>
          </a:bodyPr>
          <a:lstStyle/>
          <a:p>
            <a:pPr marL="12700">
              <a:lnSpc>
                <a:spcPct val="100000"/>
              </a:lnSpc>
              <a:spcBef>
                <a:spcPts val="790"/>
              </a:spcBef>
            </a:pPr>
            <a:r>
              <a:rPr sz="2800" spc="-10" dirty="0">
                <a:solidFill>
                  <a:srgbClr val="50E6FF"/>
                </a:solidFill>
              </a:rPr>
              <a:t>Conversational</a:t>
            </a:r>
            <a:endParaRPr sz="2800"/>
          </a:p>
          <a:p>
            <a:pPr marL="12700" marR="5080">
              <a:lnSpc>
                <a:spcPct val="100000"/>
              </a:lnSpc>
              <a:spcBef>
                <a:spcPts val="500"/>
              </a:spcBef>
            </a:pPr>
            <a:r>
              <a:rPr sz="2000" b="0" dirty="0">
                <a:latin typeface="Segoe UI"/>
                <a:cs typeface="Segoe UI"/>
              </a:rPr>
              <a:t>The</a:t>
            </a:r>
            <a:r>
              <a:rPr sz="2000" b="0" spc="-15" dirty="0">
                <a:latin typeface="Segoe UI"/>
                <a:cs typeface="Segoe UI"/>
              </a:rPr>
              <a:t> </a:t>
            </a:r>
            <a:r>
              <a:rPr sz="2000" b="0" spc="-10" dirty="0">
                <a:latin typeface="Segoe UI"/>
                <a:cs typeface="Segoe UI"/>
              </a:rPr>
              <a:t>conversational</a:t>
            </a:r>
            <a:r>
              <a:rPr sz="2000" b="0" spc="-45" dirty="0">
                <a:latin typeface="Segoe UI"/>
                <a:cs typeface="Segoe UI"/>
              </a:rPr>
              <a:t> </a:t>
            </a:r>
            <a:r>
              <a:rPr sz="2000" b="0" dirty="0">
                <a:latin typeface="Segoe UI"/>
                <a:cs typeface="Segoe UI"/>
              </a:rPr>
              <a:t>nature</a:t>
            </a:r>
            <a:r>
              <a:rPr sz="2000" b="0" spc="-45" dirty="0">
                <a:latin typeface="Segoe UI"/>
                <a:cs typeface="Segoe UI"/>
              </a:rPr>
              <a:t> </a:t>
            </a:r>
            <a:r>
              <a:rPr sz="2000" b="0" dirty="0">
                <a:latin typeface="Segoe UI"/>
                <a:cs typeface="Segoe UI"/>
              </a:rPr>
              <a:t>of</a:t>
            </a:r>
            <a:r>
              <a:rPr sz="2000" b="0" spc="-30" dirty="0">
                <a:latin typeface="Segoe UI"/>
                <a:cs typeface="Segoe UI"/>
              </a:rPr>
              <a:t> </a:t>
            </a:r>
            <a:r>
              <a:rPr sz="2000" b="0" dirty="0">
                <a:latin typeface="Segoe UI"/>
                <a:cs typeface="Segoe UI"/>
              </a:rPr>
              <a:t>the</a:t>
            </a:r>
            <a:r>
              <a:rPr sz="2000" b="0" spc="-40" dirty="0">
                <a:latin typeface="Segoe UI"/>
                <a:cs typeface="Segoe UI"/>
              </a:rPr>
              <a:t> </a:t>
            </a:r>
            <a:r>
              <a:rPr sz="2000" b="0" dirty="0">
                <a:latin typeface="Segoe UI"/>
                <a:cs typeface="Segoe UI"/>
              </a:rPr>
              <a:t>model</a:t>
            </a:r>
            <a:r>
              <a:rPr sz="2000" b="0" spc="-30" dirty="0">
                <a:latin typeface="Segoe UI"/>
                <a:cs typeface="Segoe UI"/>
              </a:rPr>
              <a:t> </a:t>
            </a:r>
            <a:r>
              <a:rPr sz="2000" b="0" dirty="0">
                <a:latin typeface="Segoe UI"/>
                <a:cs typeface="Segoe UI"/>
              </a:rPr>
              <a:t>makes</a:t>
            </a:r>
            <a:r>
              <a:rPr sz="2000" b="0" spc="-40" dirty="0">
                <a:latin typeface="Segoe UI"/>
                <a:cs typeface="Segoe UI"/>
              </a:rPr>
              <a:t> </a:t>
            </a:r>
            <a:r>
              <a:rPr sz="2000" b="0" dirty="0">
                <a:latin typeface="Segoe UI"/>
                <a:cs typeface="Segoe UI"/>
              </a:rPr>
              <a:t>it</a:t>
            </a:r>
            <a:r>
              <a:rPr sz="2000" b="0" spc="-30" dirty="0">
                <a:latin typeface="Segoe UI"/>
                <a:cs typeface="Segoe UI"/>
              </a:rPr>
              <a:t> </a:t>
            </a:r>
            <a:r>
              <a:rPr sz="2000" b="0" dirty="0">
                <a:latin typeface="Segoe UI"/>
                <a:cs typeface="Segoe UI"/>
              </a:rPr>
              <a:t>easier</a:t>
            </a:r>
            <a:r>
              <a:rPr sz="2000" b="0" spc="-15" dirty="0">
                <a:latin typeface="Segoe UI"/>
                <a:cs typeface="Segoe UI"/>
              </a:rPr>
              <a:t> </a:t>
            </a:r>
            <a:r>
              <a:rPr sz="2000" b="0" dirty="0">
                <a:latin typeface="Segoe UI"/>
                <a:cs typeface="Segoe UI"/>
              </a:rPr>
              <a:t>to</a:t>
            </a:r>
            <a:r>
              <a:rPr sz="2000" b="0" spc="-50" dirty="0">
                <a:latin typeface="Segoe UI"/>
                <a:cs typeface="Segoe UI"/>
              </a:rPr>
              <a:t> </a:t>
            </a:r>
            <a:r>
              <a:rPr sz="2000" b="0" dirty="0">
                <a:latin typeface="Segoe UI"/>
                <a:cs typeface="Segoe UI"/>
              </a:rPr>
              <a:t>interact</a:t>
            </a:r>
            <a:r>
              <a:rPr sz="2000" b="0" spc="-30" dirty="0">
                <a:latin typeface="Segoe UI"/>
                <a:cs typeface="Segoe UI"/>
              </a:rPr>
              <a:t> </a:t>
            </a:r>
            <a:r>
              <a:rPr sz="2000" b="0" dirty="0">
                <a:latin typeface="Segoe UI"/>
                <a:cs typeface="Segoe UI"/>
              </a:rPr>
              <a:t>with</a:t>
            </a:r>
            <a:r>
              <a:rPr sz="2000" b="0" spc="-35" dirty="0">
                <a:latin typeface="Segoe UI"/>
                <a:cs typeface="Segoe UI"/>
              </a:rPr>
              <a:t> </a:t>
            </a:r>
            <a:r>
              <a:rPr sz="2000" b="0" dirty="0">
                <a:latin typeface="Segoe UI"/>
                <a:cs typeface="Segoe UI"/>
              </a:rPr>
              <a:t>so</a:t>
            </a:r>
            <a:r>
              <a:rPr sz="2000" b="0" spc="-25" dirty="0">
                <a:latin typeface="Segoe UI"/>
                <a:cs typeface="Segoe UI"/>
              </a:rPr>
              <a:t> </a:t>
            </a:r>
            <a:r>
              <a:rPr sz="2000" b="0" dirty="0">
                <a:latin typeface="Segoe UI"/>
                <a:cs typeface="Segoe UI"/>
              </a:rPr>
              <a:t>you</a:t>
            </a:r>
            <a:r>
              <a:rPr sz="2000" b="0" spc="-30" dirty="0">
                <a:latin typeface="Segoe UI"/>
                <a:cs typeface="Segoe UI"/>
              </a:rPr>
              <a:t> </a:t>
            </a:r>
            <a:r>
              <a:rPr sz="2000" b="0" dirty="0">
                <a:latin typeface="Segoe UI"/>
                <a:cs typeface="Segoe UI"/>
              </a:rPr>
              <a:t>can</a:t>
            </a:r>
            <a:r>
              <a:rPr sz="2000" b="0" spc="-30" dirty="0">
                <a:latin typeface="Segoe UI"/>
                <a:cs typeface="Segoe UI"/>
              </a:rPr>
              <a:t> </a:t>
            </a:r>
            <a:r>
              <a:rPr sz="2000" b="0" dirty="0">
                <a:latin typeface="Segoe UI"/>
                <a:cs typeface="Segoe UI"/>
              </a:rPr>
              <a:t>more</a:t>
            </a:r>
            <a:r>
              <a:rPr sz="2000" b="0" spc="-30" dirty="0">
                <a:latin typeface="Segoe UI"/>
                <a:cs typeface="Segoe UI"/>
              </a:rPr>
              <a:t> </a:t>
            </a:r>
            <a:r>
              <a:rPr sz="2000" b="0" dirty="0">
                <a:latin typeface="Segoe UI"/>
                <a:cs typeface="Segoe UI"/>
              </a:rPr>
              <a:t>easily</a:t>
            </a:r>
            <a:r>
              <a:rPr sz="2000" b="0" spc="-30" dirty="0">
                <a:latin typeface="Segoe UI"/>
                <a:cs typeface="Segoe UI"/>
              </a:rPr>
              <a:t> </a:t>
            </a:r>
            <a:r>
              <a:rPr sz="2000" b="0" spc="-25" dirty="0">
                <a:latin typeface="Segoe UI"/>
                <a:cs typeface="Segoe UI"/>
              </a:rPr>
              <a:t>get </a:t>
            </a:r>
            <a:r>
              <a:rPr sz="2000" b="0" dirty="0">
                <a:latin typeface="Segoe UI"/>
                <a:cs typeface="Segoe UI"/>
              </a:rPr>
              <a:t>the</a:t>
            </a:r>
            <a:r>
              <a:rPr sz="2000" b="0" spc="-30" dirty="0">
                <a:latin typeface="Segoe UI"/>
                <a:cs typeface="Segoe UI"/>
              </a:rPr>
              <a:t> </a:t>
            </a:r>
            <a:r>
              <a:rPr sz="2000" b="0" dirty="0">
                <a:latin typeface="Segoe UI"/>
                <a:cs typeface="Segoe UI"/>
              </a:rPr>
              <a:t>most</a:t>
            </a:r>
            <a:r>
              <a:rPr sz="2000" b="0" spc="-15" dirty="0">
                <a:latin typeface="Segoe UI"/>
                <a:cs typeface="Segoe UI"/>
              </a:rPr>
              <a:t> </a:t>
            </a:r>
            <a:r>
              <a:rPr sz="2000" b="0" dirty="0">
                <a:latin typeface="Segoe UI"/>
                <a:cs typeface="Segoe UI"/>
              </a:rPr>
              <a:t>out</a:t>
            </a:r>
            <a:r>
              <a:rPr sz="2000" b="0" spc="-20" dirty="0">
                <a:latin typeface="Segoe UI"/>
                <a:cs typeface="Segoe UI"/>
              </a:rPr>
              <a:t> </a:t>
            </a:r>
            <a:r>
              <a:rPr sz="2000" b="0" dirty="0">
                <a:latin typeface="Segoe UI"/>
                <a:cs typeface="Segoe UI"/>
              </a:rPr>
              <a:t>of</a:t>
            </a:r>
            <a:r>
              <a:rPr sz="2000" b="0" spc="-10" dirty="0">
                <a:latin typeface="Segoe UI"/>
                <a:cs typeface="Segoe UI"/>
              </a:rPr>
              <a:t> </a:t>
            </a:r>
            <a:r>
              <a:rPr sz="2000" b="0" dirty="0">
                <a:latin typeface="Segoe UI"/>
                <a:cs typeface="Segoe UI"/>
              </a:rPr>
              <a:t>the</a:t>
            </a:r>
            <a:r>
              <a:rPr sz="2000" b="0" spc="-30" dirty="0">
                <a:latin typeface="Segoe UI"/>
                <a:cs typeface="Segoe UI"/>
              </a:rPr>
              <a:t> </a:t>
            </a:r>
            <a:r>
              <a:rPr sz="2000" b="0" spc="-10" dirty="0">
                <a:latin typeface="Segoe UI"/>
                <a:cs typeface="Segoe UI"/>
              </a:rPr>
              <a:t>model.</a:t>
            </a:r>
            <a:endParaRPr sz="2000">
              <a:latin typeface="Segoe UI"/>
              <a:cs typeface="Segoe UI"/>
            </a:endParaRPr>
          </a:p>
        </p:txBody>
      </p:sp>
      <p:sp>
        <p:nvSpPr>
          <p:cNvPr id="8" name="object 8">
            <a:extLst>
              <a:ext uri="{FF2B5EF4-FFF2-40B4-BE49-F238E27FC236}">
                <a16:creationId xmlns:a16="http://schemas.microsoft.com/office/drawing/2014/main" id="{37CA0EFB-898A-9B5D-78C8-22CDF1C175C4}"/>
              </a:ext>
            </a:extLst>
          </p:cNvPr>
          <p:cNvSpPr txBox="1"/>
          <p:nvPr/>
        </p:nvSpPr>
        <p:spPr>
          <a:xfrm>
            <a:off x="571601" y="2874373"/>
            <a:ext cx="10617200" cy="2456815"/>
          </a:xfrm>
          <a:prstGeom prst="rect">
            <a:avLst/>
          </a:prstGeom>
        </p:spPr>
        <p:txBody>
          <a:bodyPr vert="horz" wrap="square" lIns="0" tIns="100330" rIns="0" bIns="0" rtlCol="0">
            <a:spAutoFit/>
          </a:bodyPr>
          <a:lstStyle/>
          <a:p>
            <a:pPr marL="12700">
              <a:lnSpc>
                <a:spcPct val="100000"/>
              </a:lnSpc>
              <a:spcBef>
                <a:spcPts val="790"/>
              </a:spcBef>
            </a:pPr>
            <a:r>
              <a:rPr sz="2800" b="1" spc="-25" dirty="0">
                <a:solidFill>
                  <a:srgbClr val="50E6FF"/>
                </a:solidFill>
                <a:latin typeface="Segoe UI Semibold"/>
                <a:cs typeface="Segoe UI Semibold"/>
              </a:rPr>
              <a:t>Multi-</a:t>
            </a:r>
            <a:r>
              <a:rPr sz="2800" b="1" spc="-20" dirty="0">
                <a:solidFill>
                  <a:srgbClr val="50E6FF"/>
                </a:solidFill>
                <a:latin typeface="Segoe UI Semibold"/>
                <a:cs typeface="Segoe UI Semibold"/>
              </a:rPr>
              <a:t>turn</a:t>
            </a:r>
            <a:endParaRPr sz="2800">
              <a:latin typeface="Segoe UI Semibold"/>
              <a:cs typeface="Segoe UI Semibold"/>
            </a:endParaRPr>
          </a:p>
          <a:p>
            <a:pPr marL="12700">
              <a:lnSpc>
                <a:spcPct val="100000"/>
              </a:lnSpc>
              <a:spcBef>
                <a:spcPts val="500"/>
              </a:spcBef>
            </a:pPr>
            <a:r>
              <a:rPr sz="2000" dirty="0">
                <a:solidFill>
                  <a:srgbClr val="FFFFFF"/>
                </a:solidFill>
                <a:latin typeface="Segoe UI"/>
                <a:cs typeface="Segoe UI"/>
              </a:rPr>
              <a:t>The</a:t>
            </a:r>
            <a:r>
              <a:rPr sz="2000" spc="-30" dirty="0">
                <a:solidFill>
                  <a:srgbClr val="FFFFFF"/>
                </a:solidFill>
                <a:latin typeface="Segoe UI"/>
                <a:cs typeface="Segoe UI"/>
              </a:rPr>
              <a:t> </a:t>
            </a:r>
            <a:r>
              <a:rPr sz="2000" spc="-10" dirty="0">
                <a:solidFill>
                  <a:srgbClr val="FFFFFF"/>
                </a:solidFill>
                <a:latin typeface="Segoe UI"/>
                <a:cs typeface="Segoe UI"/>
              </a:rPr>
              <a:t>conversational</a:t>
            </a:r>
            <a:r>
              <a:rPr sz="2000" spc="-50" dirty="0">
                <a:solidFill>
                  <a:srgbClr val="FFFFFF"/>
                </a:solidFill>
                <a:latin typeface="Segoe UI"/>
                <a:cs typeface="Segoe UI"/>
              </a:rPr>
              <a:t> </a:t>
            </a:r>
            <a:r>
              <a:rPr sz="2000" dirty="0">
                <a:solidFill>
                  <a:srgbClr val="FFFFFF"/>
                </a:solidFill>
                <a:latin typeface="Segoe UI"/>
                <a:cs typeface="Segoe UI"/>
              </a:rPr>
              <a:t>nature</a:t>
            </a:r>
            <a:r>
              <a:rPr sz="2000" spc="-55" dirty="0">
                <a:solidFill>
                  <a:srgbClr val="FFFFFF"/>
                </a:solidFill>
                <a:latin typeface="Segoe UI"/>
                <a:cs typeface="Segoe UI"/>
              </a:rPr>
              <a:t> </a:t>
            </a:r>
            <a:r>
              <a:rPr sz="2000" dirty="0">
                <a:solidFill>
                  <a:srgbClr val="FFFFFF"/>
                </a:solidFill>
                <a:latin typeface="Segoe UI"/>
                <a:cs typeface="Segoe UI"/>
              </a:rPr>
              <a:t>of</a:t>
            </a:r>
            <a:r>
              <a:rPr sz="2000" spc="-40" dirty="0">
                <a:solidFill>
                  <a:srgbClr val="FFFFFF"/>
                </a:solidFill>
                <a:latin typeface="Segoe UI"/>
                <a:cs typeface="Segoe UI"/>
              </a:rPr>
              <a:t> </a:t>
            </a:r>
            <a:r>
              <a:rPr sz="2000" dirty="0">
                <a:solidFill>
                  <a:srgbClr val="FFFFFF"/>
                </a:solidFill>
                <a:latin typeface="Segoe UI"/>
                <a:cs typeface="Segoe UI"/>
              </a:rPr>
              <a:t>ChatGPT</a:t>
            </a:r>
            <a:r>
              <a:rPr sz="2000" spc="-60" dirty="0">
                <a:solidFill>
                  <a:srgbClr val="FFFFFF"/>
                </a:solidFill>
                <a:latin typeface="Segoe UI"/>
                <a:cs typeface="Segoe UI"/>
              </a:rPr>
              <a:t> </a:t>
            </a:r>
            <a:r>
              <a:rPr sz="2000" dirty="0">
                <a:solidFill>
                  <a:srgbClr val="FFFFFF"/>
                </a:solidFill>
                <a:latin typeface="Segoe UI"/>
                <a:cs typeface="Segoe UI"/>
              </a:rPr>
              <a:t>makes</a:t>
            </a:r>
            <a:r>
              <a:rPr sz="2000" spc="-50" dirty="0">
                <a:solidFill>
                  <a:srgbClr val="FFFFFF"/>
                </a:solidFill>
                <a:latin typeface="Segoe UI"/>
                <a:cs typeface="Segoe UI"/>
              </a:rPr>
              <a:t> </a:t>
            </a:r>
            <a:r>
              <a:rPr sz="2000" dirty="0">
                <a:solidFill>
                  <a:srgbClr val="FFFFFF"/>
                </a:solidFill>
                <a:latin typeface="Segoe UI"/>
                <a:cs typeface="Segoe UI"/>
              </a:rPr>
              <a:t>it</a:t>
            </a:r>
            <a:r>
              <a:rPr sz="2000" spc="-40" dirty="0">
                <a:solidFill>
                  <a:srgbClr val="FFFFFF"/>
                </a:solidFill>
                <a:latin typeface="Segoe UI"/>
                <a:cs typeface="Segoe UI"/>
              </a:rPr>
              <a:t> </a:t>
            </a:r>
            <a:r>
              <a:rPr sz="2000" dirty="0">
                <a:solidFill>
                  <a:srgbClr val="FFFFFF"/>
                </a:solidFill>
                <a:latin typeface="Segoe UI"/>
                <a:cs typeface="Segoe UI"/>
              </a:rPr>
              <a:t>easy</a:t>
            </a:r>
            <a:r>
              <a:rPr sz="2000" spc="-45" dirty="0">
                <a:solidFill>
                  <a:srgbClr val="FFFFFF"/>
                </a:solidFill>
                <a:latin typeface="Segoe UI"/>
                <a:cs typeface="Segoe UI"/>
              </a:rPr>
              <a:t> </a:t>
            </a:r>
            <a:r>
              <a:rPr sz="2000" dirty="0">
                <a:solidFill>
                  <a:srgbClr val="FFFFFF"/>
                </a:solidFill>
                <a:latin typeface="Segoe UI"/>
                <a:cs typeface="Segoe UI"/>
              </a:rPr>
              <a:t>to</a:t>
            </a:r>
            <a:r>
              <a:rPr sz="2000" spc="-55" dirty="0">
                <a:solidFill>
                  <a:srgbClr val="FFFFFF"/>
                </a:solidFill>
                <a:latin typeface="Segoe UI"/>
                <a:cs typeface="Segoe UI"/>
              </a:rPr>
              <a:t> </a:t>
            </a:r>
            <a:r>
              <a:rPr sz="2000" dirty="0">
                <a:solidFill>
                  <a:srgbClr val="FFFFFF"/>
                </a:solidFill>
                <a:latin typeface="Segoe UI"/>
                <a:cs typeface="Segoe UI"/>
              </a:rPr>
              <a:t>follow</a:t>
            </a:r>
            <a:r>
              <a:rPr sz="2000" spc="-30" dirty="0">
                <a:solidFill>
                  <a:srgbClr val="FFFFFF"/>
                </a:solidFill>
                <a:latin typeface="Segoe UI"/>
                <a:cs typeface="Segoe UI"/>
              </a:rPr>
              <a:t> </a:t>
            </a:r>
            <a:r>
              <a:rPr sz="2000" dirty="0">
                <a:solidFill>
                  <a:srgbClr val="FFFFFF"/>
                </a:solidFill>
                <a:latin typeface="Segoe UI"/>
                <a:cs typeface="Segoe UI"/>
              </a:rPr>
              <a:t>up</a:t>
            </a:r>
            <a:r>
              <a:rPr sz="2000" spc="-35" dirty="0">
                <a:solidFill>
                  <a:srgbClr val="FFFFFF"/>
                </a:solidFill>
                <a:latin typeface="Segoe UI"/>
                <a:cs typeface="Segoe UI"/>
              </a:rPr>
              <a:t> </a:t>
            </a:r>
            <a:r>
              <a:rPr sz="2000" dirty="0">
                <a:solidFill>
                  <a:srgbClr val="FFFFFF"/>
                </a:solidFill>
                <a:latin typeface="Segoe UI"/>
                <a:cs typeface="Segoe UI"/>
              </a:rPr>
              <a:t>on</a:t>
            </a:r>
            <a:r>
              <a:rPr sz="2000" spc="-45" dirty="0">
                <a:solidFill>
                  <a:srgbClr val="FFFFFF"/>
                </a:solidFill>
                <a:latin typeface="Segoe UI"/>
                <a:cs typeface="Segoe UI"/>
              </a:rPr>
              <a:t> </a:t>
            </a:r>
            <a:r>
              <a:rPr sz="2000" dirty="0">
                <a:solidFill>
                  <a:srgbClr val="FFFFFF"/>
                </a:solidFill>
                <a:latin typeface="Segoe UI"/>
                <a:cs typeface="Segoe UI"/>
              </a:rPr>
              <a:t>the</a:t>
            </a:r>
            <a:r>
              <a:rPr sz="2000" spc="-40" dirty="0">
                <a:solidFill>
                  <a:srgbClr val="FFFFFF"/>
                </a:solidFill>
                <a:latin typeface="Segoe UI"/>
                <a:cs typeface="Segoe UI"/>
              </a:rPr>
              <a:t> </a:t>
            </a:r>
            <a:r>
              <a:rPr sz="2000" spc="-10" dirty="0">
                <a:solidFill>
                  <a:srgbClr val="FFFFFF"/>
                </a:solidFill>
                <a:latin typeface="Segoe UI"/>
                <a:cs typeface="Segoe UI"/>
              </a:rPr>
              <a:t>model’s</a:t>
            </a:r>
            <a:r>
              <a:rPr sz="2000" spc="-25" dirty="0">
                <a:solidFill>
                  <a:srgbClr val="FFFFFF"/>
                </a:solidFill>
                <a:latin typeface="Segoe UI"/>
                <a:cs typeface="Segoe UI"/>
              </a:rPr>
              <a:t> </a:t>
            </a:r>
            <a:r>
              <a:rPr sz="2000" dirty="0">
                <a:solidFill>
                  <a:srgbClr val="FFFFFF"/>
                </a:solidFill>
                <a:latin typeface="Segoe UI"/>
                <a:cs typeface="Segoe UI"/>
              </a:rPr>
              <a:t>response.</a:t>
            </a:r>
            <a:r>
              <a:rPr sz="2000" spc="-30" dirty="0">
                <a:solidFill>
                  <a:srgbClr val="FFFFFF"/>
                </a:solidFill>
                <a:latin typeface="Segoe UI"/>
                <a:cs typeface="Segoe UI"/>
              </a:rPr>
              <a:t> </a:t>
            </a:r>
            <a:r>
              <a:rPr sz="2000" spc="-20" dirty="0">
                <a:solidFill>
                  <a:srgbClr val="FFFFFF"/>
                </a:solidFill>
                <a:latin typeface="Segoe UI"/>
                <a:cs typeface="Segoe UI"/>
              </a:rPr>
              <a:t>This</a:t>
            </a:r>
            <a:endParaRPr sz="2000">
              <a:latin typeface="Segoe UI"/>
              <a:cs typeface="Segoe UI"/>
            </a:endParaRPr>
          </a:p>
          <a:p>
            <a:pPr marL="12700">
              <a:lnSpc>
                <a:spcPct val="100000"/>
              </a:lnSpc>
            </a:pPr>
            <a:r>
              <a:rPr sz="2000" dirty="0">
                <a:solidFill>
                  <a:srgbClr val="FFFFFF"/>
                </a:solidFill>
                <a:latin typeface="Segoe UI"/>
                <a:cs typeface="Segoe UI"/>
              </a:rPr>
              <a:t>gives</a:t>
            </a:r>
            <a:r>
              <a:rPr sz="2000" spc="-20" dirty="0">
                <a:solidFill>
                  <a:srgbClr val="FFFFFF"/>
                </a:solidFill>
                <a:latin typeface="Segoe UI"/>
                <a:cs typeface="Segoe UI"/>
              </a:rPr>
              <a:t> </a:t>
            </a:r>
            <a:r>
              <a:rPr sz="2000" dirty="0">
                <a:solidFill>
                  <a:srgbClr val="FFFFFF"/>
                </a:solidFill>
                <a:latin typeface="Segoe UI"/>
                <a:cs typeface="Segoe UI"/>
              </a:rPr>
              <a:t>users</a:t>
            </a:r>
            <a:r>
              <a:rPr sz="2000" spc="-30" dirty="0">
                <a:solidFill>
                  <a:srgbClr val="FFFFFF"/>
                </a:solidFill>
                <a:latin typeface="Segoe UI"/>
                <a:cs typeface="Segoe UI"/>
              </a:rPr>
              <a:t> </a:t>
            </a:r>
            <a:r>
              <a:rPr sz="2000" dirty="0">
                <a:solidFill>
                  <a:srgbClr val="FFFFFF"/>
                </a:solidFill>
                <a:latin typeface="Segoe UI"/>
                <a:cs typeface="Segoe UI"/>
              </a:rPr>
              <a:t>an</a:t>
            </a:r>
            <a:r>
              <a:rPr sz="2000" spc="-30" dirty="0">
                <a:solidFill>
                  <a:srgbClr val="FFFFFF"/>
                </a:solidFill>
                <a:latin typeface="Segoe UI"/>
                <a:cs typeface="Segoe UI"/>
              </a:rPr>
              <a:t> </a:t>
            </a:r>
            <a:r>
              <a:rPr sz="2000" dirty="0">
                <a:solidFill>
                  <a:srgbClr val="FFFFFF"/>
                </a:solidFill>
                <a:latin typeface="Segoe UI"/>
                <a:cs typeface="Segoe UI"/>
              </a:rPr>
              <a:t>easy</a:t>
            </a:r>
            <a:r>
              <a:rPr sz="2000" spc="-40" dirty="0">
                <a:solidFill>
                  <a:srgbClr val="FFFFFF"/>
                </a:solidFill>
                <a:latin typeface="Segoe UI"/>
                <a:cs typeface="Segoe UI"/>
              </a:rPr>
              <a:t> </a:t>
            </a:r>
            <a:r>
              <a:rPr sz="2000" dirty="0">
                <a:solidFill>
                  <a:srgbClr val="FFFFFF"/>
                </a:solidFill>
                <a:latin typeface="Segoe UI"/>
                <a:cs typeface="Segoe UI"/>
              </a:rPr>
              <a:t>mechanism</a:t>
            </a:r>
            <a:r>
              <a:rPr sz="2000" spc="-35" dirty="0">
                <a:solidFill>
                  <a:srgbClr val="FFFFFF"/>
                </a:solidFill>
                <a:latin typeface="Segoe UI"/>
                <a:cs typeface="Segoe UI"/>
              </a:rPr>
              <a:t> </a:t>
            </a:r>
            <a:r>
              <a:rPr sz="2000" dirty="0">
                <a:solidFill>
                  <a:srgbClr val="FFFFFF"/>
                </a:solidFill>
                <a:latin typeface="Segoe UI"/>
                <a:cs typeface="Segoe UI"/>
              </a:rPr>
              <a:t>to</a:t>
            </a:r>
            <a:r>
              <a:rPr sz="2000" spc="-40" dirty="0">
                <a:solidFill>
                  <a:srgbClr val="FFFFFF"/>
                </a:solidFill>
                <a:latin typeface="Segoe UI"/>
                <a:cs typeface="Segoe UI"/>
              </a:rPr>
              <a:t> </a:t>
            </a:r>
            <a:r>
              <a:rPr sz="2000" dirty="0">
                <a:solidFill>
                  <a:srgbClr val="FFFFFF"/>
                </a:solidFill>
                <a:latin typeface="Segoe UI"/>
                <a:cs typeface="Segoe UI"/>
              </a:rPr>
              <a:t>ask</a:t>
            </a:r>
            <a:r>
              <a:rPr sz="2000" spc="-30" dirty="0">
                <a:solidFill>
                  <a:srgbClr val="FFFFFF"/>
                </a:solidFill>
                <a:latin typeface="Segoe UI"/>
                <a:cs typeface="Segoe UI"/>
              </a:rPr>
              <a:t> </a:t>
            </a:r>
            <a:r>
              <a:rPr sz="2000" dirty="0">
                <a:solidFill>
                  <a:srgbClr val="FFFFFF"/>
                </a:solidFill>
                <a:latin typeface="Segoe UI"/>
                <a:cs typeface="Segoe UI"/>
              </a:rPr>
              <a:t>suggest</a:t>
            </a:r>
            <a:r>
              <a:rPr sz="2000" spc="-30" dirty="0">
                <a:solidFill>
                  <a:srgbClr val="FFFFFF"/>
                </a:solidFill>
                <a:latin typeface="Segoe UI"/>
                <a:cs typeface="Segoe UI"/>
              </a:rPr>
              <a:t> </a:t>
            </a:r>
            <a:r>
              <a:rPr sz="2000" dirty="0">
                <a:solidFill>
                  <a:srgbClr val="FFFFFF"/>
                </a:solidFill>
                <a:latin typeface="Segoe UI"/>
                <a:cs typeface="Segoe UI"/>
              </a:rPr>
              <a:t>edits,</a:t>
            </a:r>
            <a:r>
              <a:rPr sz="2000" spc="-20" dirty="0">
                <a:solidFill>
                  <a:srgbClr val="FFFFFF"/>
                </a:solidFill>
                <a:latin typeface="Segoe UI"/>
                <a:cs typeface="Segoe UI"/>
              </a:rPr>
              <a:t> </a:t>
            </a:r>
            <a:r>
              <a:rPr sz="2000" dirty="0">
                <a:solidFill>
                  <a:srgbClr val="FFFFFF"/>
                </a:solidFill>
                <a:latin typeface="Segoe UI"/>
                <a:cs typeface="Segoe UI"/>
              </a:rPr>
              <a:t>ask</a:t>
            </a:r>
            <a:r>
              <a:rPr sz="2000" spc="-35" dirty="0">
                <a:solidFill>
                  <a:srgbClr val="FFFFFF"/>
                </a:solidFill>
                <a:latin typeface="Segoe UI"/>
                <a:cs typeface="Segoe UI"/>
              </a:rPr>
              <a:t> </a:t>
            </a:r>
            <a:r>
              <a:rPr sz="2000" dirty="0">
                <a:solidFill>
                  <a:srgbClr val="FFFFFF"/>
                </a:solidFill>
                <a:latin typeface="Segoe UI"/>
                <a:cs typeface="Segoe UI"/>
              </a:rPr>
              <a:t>for</a:t>
            </a:r>
            <a:r>
              <a:rPr sz="2000" spc="-25" dirty="0">
                <a:solidFill>
                  <a:srgbClr val="FFFFFF"/>
                </a:solidFill>
                <a:latin typeface="Segoe UI"/>
                <a:cs typeface="Segoe UI"/>
              </a:rPr>
              <a:t> </a:t>
            </a:r>
            <a:r>
              <a:rPr sz="2000" dirty="0">
                <a:solidFill>
                  <a:srgbClr val="FFFFFF"/>
                </a:solidFill>
                <a:latin typeface="Segoe UI"/>
                <a:cs typeface="Segoe UI"/>
              </a:rPr>
              <a:t>clarification,</a:t>
            </a:r>
            <a:r>
              <a:rPr sz="2000" spc="-15" dirty="0">
                <a:solidFill>
                  <a:srgbClr val="FFFFFF"/>
                </a:solidFill>
                <a:latin typeface="Segoe UI"/>
                <a:cs typeface="Segoe UI"/>
              </a:rPr>
              <a:t> </a:t>
            </a:r>
            <a:r>
              <a:rPr sz="2000" spc="-20" dirty="0">
                <a:solidFill>
                  <a:srgbClr val="FFFFFF"/>
                </a:solidFill>
                <a:latin typeface="Segoe UI"/>
                <a:cs typeface="Segoe UI"/>
              </a:rPr>
              <a:t>etc.</a:t>
            </a:r>
            <a:endParaRPr sz="2000">
              <a:latin typeface="Segoe UI"/>
              <a:cs typeface="Segoe UI"/>
            </a:endParaRPr>
          </a:p>
          <a:p>
            <a:pPr>
              <a:lnSpc>
                <a:spcPct val="100000"/>
              </a:lnSpc>
              <a:spcBef>
                <a:spcPts val="869"/>
              </a:spcBef>
            </a:pPr>
            <a:endParaRPr sz="2000">
              <a:latin typeface="Segoe UI"/>
              <a:cs typeface="Segoe UI"/>
            </a:endParaRPr>
          </a:p>
          <a:p>
            <a:pPr marL="12700">
              <a:lnSpc>
                <a:spcPct val="100000"/>
              </a:lnSpc>
            </a:pPr>
            <a:r>
              <a:rPr sz="2800" b="1" spc="-10" dirty="0">
                <a:solidFill>
                  <a:srgbClr val="50E6FF"/>
                </a:solidFill>
                <a:latin typeface="Segoe UI Semibold"/>
                <a:cs typeface="Segoe UI Semibold"/>
              </a:rPr>
              <a:t>Creative</a:t>
            </a:r>
            <a:endParaRPr sz="2800">
              <a:latin typeface="Segoe UI Semibold"/>
              <a:cs typeface="Segoe UI Semibold"/>
            </a:endParaRPr>
          </a:p>
          <a:p>
            <a:pPr marL="12700">
              <a:lnSpc>
                <a:spcPct val="100000"/>
              </a:lnSpc>
              <a:spcBef>
                <a:spcPts val="500"/>
              </a:spcBef>
            </a:pPr>
            <a:r>
              <a:rPr sz="2000" dirty="0">
                <a:solidFill>
                  <a:srgbClr val="FFFFFF"/>
                </a:solidFill>
                <a:latin typeface="Segoe UI"/>
                <a:cs typeface="Segoe UI"/>
              </a:rPr>
              <a:t>The</a:t>
            </a:r>
            <a:r>
              <a:rPr sz="2000" spc="-35" dirty="0">
                <a:solidFill>
                  <a:srgbClr val="FFFFFF"/>
                </a:solidFill>
                <a:latin typeface="Segoe UI"/>
                <a:cs typeface="Segoe UI"/>
              </a:rPr>
              <a:t> </a:t>
            </a:r>
            <a:r>
              <a:rPr sz="2000" dirty="0">
                <a:solidFill>
                  <a:srgbClr val="FFFFFF"/>
                </a:solidFill>
                <a:latin typeface="Segoe UI"/>
                <a:cs typeface="Segoe UI"/>
              </a:rPr>
              <a:t>ChatGPT</a:t>
            </a:r>
            <a:r>
              <a:rPr sz="2000" spc="-65" dirty="0">
                <a:solidFill>
                  <a:srgbClr val="FFFFFF"/>
                </a:solidFill>
                <a:latin typeface="Segoe UI"/>
                <a:cs typeface="Segoe UI"/>
              </a:rPr>
              <a:t> </a:t>
            </a:r>
            <a:r>
              <a:rPr sz="2000" dirty="0">
                <a:solidFill>
                  <a:srgbClr val="FFFFFF"/>
                </a:solidFill>
                <a:latin typeface="Segoe UI"/>
                <a:cs typeface="Segoe UI"/>
              </a:rPr>
              <a:t>model</a:t>
            </a:r>
            <a:r>
              <a:rPr sz="2000" spc="-55" dirty="0">
                <a:solidFill>
                  <a:srgbClr val="FFFFFF"/>
                </a:solidFill>
                <a:latin typeface="Segoe UI"/>
                <a:cs typeface="Segoe UI"/>
              </a:rPr>
              <a:t> </a:t>
            </a:r>
            <a:r>
              <a:rPr sz="2000" dirty="0">
                <a:solidFill>
                  <a:srgbClr val="FFFFFF"/>
                </a:solidFill>
                <a:latin typeface="Segoe UI"/>
                <a:cs typeface="Segoe UI"/>
              </a:rPr>
              <a:t>excels</a:t>
            </a:r>
            <a:r>
              <a:rPr sz="2000" spc="-30" dirty="0">
                <a:solidFill>
                  <a:srgbClr val="FFFFFF"/>
                </a:solidFill>
                <a:latin typeface="Segoe UI"/>
                <a:cs typeface="Segoe UI"/>
              </a:rPr>
              <a:t> </a:t>
            </a:r>
            <a:r>
              <a:rPr sz="2000" dirty="0">
                <a:solidFill>
                  <a:srgbClr val="FFFFFF"/>
                </a:solidFill>
                <a:latin typeface="Segoe UI"/>
                <a:cs typeface="Segoe UI"/>
              </a:rPr>
              <a:t>at</a:t>
            </a:r>
            <a:r>
              <a:rPr sz="2000" spc="-60" dirty="0">
                <a:solidFill>
                  <a:srgbClr val="FFFFFF"/>
                </a:solidFill>
                <a:latin typeface="Segoe UI"/>
                <a:cs typeface="Segoe UI"/>
              </a:rPr>
              <a:t> </a:t>
            </a:r>
            <a:r>
              <a:rPr sz="2000" dirty="0">
                <a:solidFill>
                  <a:srgbClr val="FFFFFF"/>
                </a:solidFill>
                <a:latin typeface="Segoe UI"/>
                <a:cs typeface="Segoe UI"/>
              </a:rPr>
              <a:t>creative</a:t>
            </a:r>
            <a:r>
              <a:rPr sz="2000" spc="-40" dirty="0">
                <a:solidFill>
                  <a:srgbClr val="FFFFFF"/>
                </a:solidFill>
                <a:latin typeface="Segoe UI"/>
                <a:cs typeface="Segoe UI"/>
              </a:rPr>
              <a:t> </a:t>
            </a:r>
            <a:r>
              <a:rPr sz="2000" dirty="0">
                <a:solidFill>
                  <a:srgbClr val="FFFFFF"/>
                </a:solidFill>
                <a:latin typeface="Segoe UI"/>
                <a:cs typeface="Segoe UI"/>
              </a:rPr>
              <a:t>tasks</a:t>
            </a:r>
            <a:r>
              <a:rPr sz="2000" spc="-65" dirty="0">
                <a:solidFill>
                  <a:srgbClr val="FFFFFF"/>
                </a:solidFill>
                <a:latin typeface="Segoe UI"/>
                <a:cs typeface="Segoe UI"/>
              </a:rPr>
              <a:t> </a:t>
            </a:r>
            <a:r>
              <a:rPr sz="2000" dirty="0">
                <a:solidFill>
                  <a:srgbClr val="FFFFFF"/>
                </a:solidFill>
                <a:latin typeface="Segoe UI"/>
                <a:cs typeface="Segoe UI"/>
              </a:rPr>
              <a:t>like</a:t>
            </a:r>
            <a:r>
              <a:rPr sz="2000" spc="-25" dirty="0">
                <a:solidFill>
                  <a:srgbClr val="FFFFFF"/>
                </a:solidFill>
                <a:latin typeface="Segoe UI"/>
                <a:cs typeface="Segoe UI"/>
              </a:rPr>
              <a:t> </a:t>
            </a:r>
            <a:r>
              <a:rPr sz="2000" dirty="0">
                <a:solidFill>
                  <a:srgbClr val="FFFFFF"/>
                </a:solidFill>
                <a:latin typeface="Segoe UI"/>
                <a:cs typeface="Segoe UI"/>
              </a:rPr>
              <a:t>content</a:t>
            </a:r>
            <a:r>
              <a:rPr sz="2000" spc="-55" dirty="0">
                <a:solidFill>
                  <a:srgbClr val="FFFFFF"/>
                </a:solidFill>
                <a:latin typeface="Segoe UI"/>
                <a:cs typeface="Segoe UI"/>
              </a:rPr>
              <a:t> </a:t>
            </a:r>
            <a:r>
              <a:rPr sz="2000" dirty="0">
                <a:solidFill>
                  <a:srgbClr val="FFFFFF"/>
                </a:solidFill>
                <a:latin typeface="Segoe UI"/>
                <a:cs typeface="Segoe UI"/>
              </a:rPr>
              <a:t>writing</a:t>
            </a:r>
            <a:r>
              <a:rPr sz="2000" spc="-45" dirty="0">
                <a:solidFill>
                  <a:srgbClr val="FFFFFF"/>
                </a:solidFill>
                <a:latin typeface="Segoe UI"/>
                <a:cs typeface="Segoe UI"/>
              </a:rPr>
              <a:t> </a:t>
            </a:r>
            <a:r>
              <a:rPr sz="2000" dirty="0">
                <a:solidFill>
                  <a:srgbClr val="FFFFFF"/>
                </a:solidFill>
                <a:latin typeface="Segoe UI"/>
                <a:cs typeface="Segoe UI"/>
              </a:rPr>
              <a:t>and</a:t>
            </a:r>
            <a:r>
              <a:rPr sz="2000" spc="-60" dirty="0">
                <a:solidFill>
                  <a:srgbClr val="FFFFFF"/>
                </a:solidFill>
                <a:latin typeface="Segoe UI"/>
                <a:cs typeface="Segoe UI"/>
              </a:rPr>
              <a:t> </a:t>
            </a:r>
            <a:r>
              <a:rPr sz="2000" spc="-10" dirty="0">
                <a:solidFill>
                  <a:srgbClr val="FFFFFF"/>
                </a:solidFill>
                <a:latin typeface="Segoe UI"/>
                <a:cs typeface="Segoe UI"/>
              </a:rPr>
              <a:t>storytelling.</a:t>
            </a:r>
            <a:endParaRPr sz="2000">
              <a:latin typeface="Segoe UI"/>
              <a:cs typeface="Segoe UI"/>
            </a:endParaRPr>
          </a:p>
        </p:txBody>
      </p:sp>
    </p:spTree>
    <p:extLst>
      <p:ext uri="{BB962C8B-B14F-4D97-AF65-F5344CB8AC3E}">
        <p14:creationId xmlns:p14="http://schemas.microsoft.com/office/powerpoint/2010/main" val="32474034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46312" y="2517584"/>
            <a:ext cx="6329680" cy="3848735"/>
            <a:chOff x="2246312" y="2517584"/>
            <a:chExt cx="6329680" cy="3848735"/>
          </a:xfrm>
        </p:grpSpPr>
        <p:sp>
          <p:nvSpPr>
            <p:cNvPr id="3" name="object 3"/>
            <p:cNvSpPr/>
            <p:nvPr/>
          </p:nvSpPr>
          <p:spPr>
            <a:xfrm>
              <a:off x="2251710" y="2522982"/>
              <a:ext cx="6318885" cy="3837940"/>
            </a:xfrm>
            <a:custGeom>
              <a:avLst/>
              <a:gdLst/>
              <a:ahLst/>
              <a:cxnLst/>
              <a:rect l="l" t="t" r="r" b="b"/>
              <a:pathLst>
                <a:path w="6318884" h="3837940">
                  <a:moveTo>
                    <a:pt x="6318503" y="0"/>
                  </a:moveTo>
                  <a:lnTo>
                    <a:pt x="0" y="0"/>
                  </a:lnTo>
                  <a:lnTo>
                    <a:pt x="0" y="3837432"/>
                  </a:lnTo>
                  <a:lnTo>
                    <a:pt x="6318503" y="3837432"/>
                  </a:lnTo>
                  <a:lnTo>
                    <a:pt x="6318503" y="0"/>
                  </a:lnTo>
                  <a:close/>
                </a:path>
              </a:pathLst>
            </a:custGeom>
            <a:solidFill>
              <a:srgbClr val="181818"/>
            </a:solidFill>
          </p:spPr>
          <p:txBody>
            <a:bodyPr wrap="square" lIns="0" tIns="0" rIns="0" bIns="0" rtlCol="0"/>
            <a:lstStyle/>
            <a:p>
              <a:endParaRPr/>
            </a:p>
          </p:txBody>
        </p:sp>
        <p:sp>
          <p:nvSpPr>
            <p:cNvPr id="4" name="object 4"/>
            <p:cNvSpPr/>
            <p:nvPr/>
          </p:nvSpPr>
          <p:spPr>
            <a:xfrm>
              <a:off x="2251710" y="2522982"/>
              <a:ext cx="6318885" cy="3837940"/>
            </a:xfrm>
            <a:custGeom>
              <a:avLst/>
              <a:gdLst/>
              <a:ahLst/>
              <a:cxnLst/>
              <a:rect l="l" t="t" r="r" b="b"/>
              <a:pathLst>
                <a:path w="6318884" h="3837940">
                  <a:moveTo>
                    <a:pt x="0" y="3837432"/>
                  </a:moveTo>
                  <a:lnTo>
                    <a:pt x="6318503" y="3837432"/>
                  </a:lnTo>
                  <a:lnTo>
                    <a:pt x="6318503" y="0"/>
                  </a:lnTo>
                  <a:lnTo>
                    <a:pt x="0" y="0"/>
                  </a:lnTo>
                  <a:lnTo>
                    <a:pt x="0" y="3837432"/>
                  </a:lnTo>
                  <a:close/>
                </a:path>
              </a:pathLst>
            </a:custGeom>
            <a:ln w="10795">
              <a:solidFill>
                <a:srgbClr val="0078D3"/>
              </a:solidFill>
            </a:ln>
          </p:spPr>
          <p:txBody>
            <a:bodyPr wrap="square" lIns="0" tIns="0" rIns="0" bIns="0" rtlCol="0"/>
            <a:lstStyle/>
            <a:p>
              <a:endParaRPr/>
            </a:p>
          </p:txBody>
        </p:sp>
      </p:grpSp>
      <p:grpSp>
        <p:nvGrpSpPr>
          <p:cNvPr id="5" name="object 5"/>
          <p:cNvGrpSpPr/>
          <p:nvPr/>
        </p:nvGrpSpPr>
        <p:grpSpPr>
          <a:xfrm>
            <a:off x="1658111" y="493776"/>
            <a:ext cx="8833485" cy="847725"/>
            <a:chOff x="1658111" y="493776"/>
            <a:chExt cx="8833485" cy="847725"/>
          </a:xfrm>
        </p:grpSpPr>
        <p:pic>
          <p:nvPicPr>
            <p:cNvPr id="6" name="object 6"/>
            <p:cNvPicPr/>
            <p:nvPr/>
          </p:nvPicPr>
          <p:blipFill>
            <a:blip r:embed="rId2" cstate="print"/>
            <a:stretch>
              <a:fillRect/>
            </a:stretch>
          </p:blipFill>
          <p:spPr>
            <a:xfrm>
              <a:off x="1682495" y="518134"/>
              <a:ext cx="8808720" cy="822985"/>
            </a:xfrm>
            <a:prstGeom prst="rect">
              <a:avLst/>
            </a:prstGeom>
          </p:spPr>
        </p:pic>
        <p:pic>
          <p:nvPicPr>
            <p:cNvPr id="7" name="object 7"/>
            <p:cNvPicPr/>
            <p:nvPr/>
          </p:nvPicPr>
          <p:blipFill>
            <a:blip r:embed="rId3" cstate="print"/>
            <a:stretch>
              <a:fillRect/>
            </a:stretch>
          </p:blipFill>
          <p:spPr>
            <a:xfrm>
              <a:off x="3412235" y="722388"/>
              <a:ext cx="5356860" cy="472427"/>
            </a:xfrm>
            <a:prstGeom prst="rect">
              <a:avLst/>
            </a:prstGeom>
          </p:spPr>
        </p:pic>
        <p:pic>
          <p:nvPicPr>
            <p:cNvPr id="8" name="object 8"/>
            <p:cNvPicPr/>
            <p:nvPr/>
          </p:nvPicPr>
          <p:blipFill>
            <a:blip r:embed="rId4" cstate="print"/>
            <a:stretch>
              <a:fillRect/>
            </a:stretch>
          </p:blipFill>
          <p:spPr>
            <a:xfrm>
              <a:off x="1658111" y="493776"/>
              <a:ext cx="8682228" cy="696468"/>
            </a:xfrm>
            <a:prstGeom prst="rect">
              <a:avLst/>
            </a:prstGeom>
          </p:spPr>
        </p:pic>
      </p:grpSp>
      <p:pic>
        <p:nvPicPr>
          <p:cNvPr id="9" name="object 9"/>
          <p:cNvPicPr/>
          <p:nvPr/>
        </p:nvPicPr>
        <p:blipFill>
          <a:blip r:embed="rId5" cstate="print"/>
          <a:stretch>
            <a:fillRect/>
          </a:stretch>
        </p:blipFill>
        <p:spPr>
          <a:xfrm>
            <a:off x="4139057" y="1555877"/>
            <a:ext cx="2519425" cy="463550"/>
          </a:xfrm>
          <a:prstGeom prst="rect">
            <a:avLst/>
          </a:prstGeom>
        </p:spPr>
      </p:pic>
      <p:sp>
        <p:nvSpPr>
          <p:cNvPr id="10" name="object 10"/>
          <p:cNvSpPr txBox="1"/>
          <p:nvPr/>
        </p:nvSpPr>
        <p:spPr>
          <a:xfrm>
            <a:off x="4671821" y="1630502"/>
            <a:ext cx="1454150"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Segoe UI"/>
                <a:cs typeface="Segoe UI"/>
              </a:rPr>
              <a:t>User</a:t>
            </a:r>
            <a:r>
              <a:rPr sz="1800" spc="-25" dirty="0">
                <a:solidFill>
                  <a:srgbClr val="FFFFFF"/>
                </a:solidFill>
                <a:latin typeface="Segoe UI"/>
                <a:cs typeface="Segoe UI"/>
              </a:rPr>
              <a:t> </a:t>
            </a:r>
            <a:r>
              <a:rPr sz="1800" spc="-10" dirty="0">
                <a:solidFill>
                  <a:srgbClr val="FFFFFF"/>
                </a:solidFill>
                <a:latin typeface="Segoe UI"/>
                <a:cs typeface="Segoe UI"/>
              </a:rPr>
              <a:t>Question</a:t>
            </a:r>
            <a:endParaRPr sz="1800">
              <a:latin typeface="Segoe UI"/>
              <a:cs typeface="Segoe UI"/>
            </a:endParaRPr>
          </a:p>
        </p:txBody>
      </p:sp>
      <p:sp>
        <p:nvSpPr>
          <p:cNvPr id="11" name="object 11"/>
          <p:cNvSpPr txBox="1">
            <a:spLocks noGrp="1"/>
          </p:cNvSpPr>
          <p:nvPr>
            <p:ph type="title"/>
          </p:nvPr>
        </p:nvSpPr>
        <p:spPr>
          <a:xfrm>
            <a:off x="2358008" y="2541524"/>
            <a:ext cx="1630680" cy="330835"/>
          </a:xfrm>
          <a:prstGeom prst="rect">
            <a:avLst/>
          </a:prstGeom>
        </p:spPr>
        <p:txBody>
          <a:bodyPr vert="horz" wrap="square" lIns="0" tIns="13335" rIns="0" bIns="0" rtlCol="0">
            <a:spAutoFit/>
          </a:bodyPr>
          <a:lstStyle/>
          <a:p>
            <a:pPr marL="12700">
              <a:lnSpc>
                <a:spcPct val="100000"/>
              </a:lnSpc>
              <a:spcBef>
                <a:spcPts val="105"/>
              </a:spcBef>
            </a:pPr>
            <a:r>
              <a:rPr sz="2000" b="0" dirty="0">
                <a:latin typeface="Segoe UI"/>
                <a:cs typeface="Segoe UI"/>
              </a:rPr>
              <a:t>LLM</a:t>
            </a:r>
            <a:r>
              <a:rPr sz="2000" b="0" spc="-35" dirty="0">
                <a:latin typeface="Segoe UI"/>
                <a:cs typeface="Segoe UI"/>
              </a:rPr>
              <a:t> </a:t>
            </a:r>
            <a:r>
              <a:rPr sz="2000" b="0" spc="-10" dirty="0">
                <a:latin typeface="Segoe UI"/>
                <a:cs typeface="Segoe UI"/>
              </a:rPr>
              <a:t>Workflow</a:t>
            </a:r>
            <a:endParaRPr sz="2000">
              <a:latin typeface="Segoe UI"/>
              <a:cs typeface="Segoe UI"/>
            </a:endParaRPr>
          </a:p>
        </p:txBody>
      </p:sp>
      <p:pic>
        <p:nvPicPr>
          <p:cNvPr id="12" name="object 12"/>
          <p:cNvPicPr/>
          <p:nvPr/>
        </p:nvPicPr>
        <p:blipFill>
          <a:blip r:embed="rId6" cstate="print"/>
          <a:stretch>
            <a:fillRect/>
          </a:stretch>
        </p:blipFill>
        <p:spPr>
          <a:xfrm>
            <a:off x="4134484" y="2904617"/>
            <a:ext cx="2523997" cy="462025"/>
          </a:xfrm>
          <a:prstGeom prst="rect">
            <a:avLst/>
          </a:prstGeom>
        </p:spPr>
      </p:pic>
      <p:sp>
        <p:nvSpPr>
          <p:cNvPr id="13" name="object 13"/>
          <p:cNvSpPr txBox="1"/>
          <p:nvPr/>
        </p:nvSpPr>
        <p:spPr>
          <a:xfrm>
            <a:off x="4618101" y="2979801"/>
            <a:ext cx="155575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Segoe UI"/>
                <a:cs typeface="Segoe UI"/>
              </a:rPr>
              <a:t>Query</a:t>
            </a:r>
            <a:r>
              <a:rPr sz="1800" spc="20" dirty="0">
                <a:solidFill>
                  <a:srgbClr val="FFFFFF"/>
                </a:solidFill>
                <a:latin typeface="Segoe UI"/>
                <a:cs typeface="Segoe UI"/>
              </a:rPr>
              <a:t> </a:t>
            </a:r>
            <a:r>
              <a:rPr sz="1800" dirty="0">
                <a:solidFill>
                  <a:srgbClr val="FFFFFF"/>
                </a:solidFill>
                <a:latin typeface="Segoe UI"/>
                <a:cs typeface="Segoe UI"/>
              </a:rPr>
              <a:t>My</a:t>
            </a:r>
            <a:r>
              <a:rPr sz="1800" spc="10" dirty="0">
                <a:solidFill>
                  <a:srgbClr val="FFFFFF"/>
                </a:solidFill>
                <a:latin typeface="Segoe UI"/>
                <a:cs typeface="Segoe UI"/>
              </a:rPr>
              <a:t> </a:t>
            </a:r>
            <a:r>
              <a:rPr sz="1800" spc="-20" dirty="0">
                <a:solidFill>
                  <a:srgbClr val="FFFFFF"/>
                </a:solidFill>
                <a:latin typeface="Segoe UI"/>
                <a:cs typeface="Segoe UI"/>
              </a:rPr>
              <a:t>Data</a:t>
            </a:r>
            <a:endParaRPr sz="1800">
              <a:latin typeface="Segoe UI"/>
              <a:cs typeface="Segoe UI"/>
            </a:endParaRPr>
          </a:p>
        </p:txBody>
      </p:sp>
      <p:grpSp>
        <p:nvGrpSpPr>
          <p:cNvPr id="14" name="object 14"/>
          <p:cNvGrpSpPr/>
          <p:nvPr/>
        </p:nvGrpSpPr>
        <p:grpSpPr>
          <a:xfrm>
            <a:off x="4134484" y="2860548"/>
            <a:ext cx="6859905" cy="3900170"/>
            <a:chOff x="4134484" y="2860548"/>
            <a:chExt cx="6859905" cy="3900170"/>
          </a:xfrm>
        </p:grpSpPr>
        <p:pic>
          <p:nvPicPr>
            <p:cNvPr id="15" name="object 15"/>
            <p:cNvPicPr/>
            <p:nvPr/>
          </p:nvPicPr>
          <p:blipFill>
            <a:blip r:embed="rId7" cstate="print"/>
            <a:stretch>
              <a:fillRect/>
            </a:stretch>
          </p:blipFill>
          <p:spPr>
            <a:xfrm>
              <a:off x="9547859" y="2884957"/>
              <a:ext cx="1356359" cy="675106"/>
            </a:xfrm>
            <a:prstGeom prst="rect">
              <a:avLst/>
            </a:prstGeom>
          </p:spPr>
        </p:pic>
        <p:pic>
          <p:nvPicPr>
            <p:cNvPr id="16" name="object 16"/>
            <p:cNvPicPr/>
            <p:nvPr/>
          </p:nvPicPr>
          <p:blipFill>
            <a:blip r:embed="rId8" cstate="print"/>
            <a:stretch>
              <a:fillRect/>
            </a:stretch>
          </p:blipFill>
          <p:spPr>
            <a:xfrm>
              <a:off x="5281860" y="5981700"/>
              <a:ext cx="256678" cy="778803"/>
            </a:xfrm>
            <a:prstGeom prst="rect">
              <a:avLst/>
            </a:prstGeom>
          </p:spPr>
        </p:pic>
        <p:pic>
          <p:nvPicPr>
            <p:cNvPr id="17" name="object 17"/>
            <p:cNvPicPr/>
            <p:nvPr/>
          </p:nvPicPr>
          <p:blipFill>
            <a:blip r:embed="rId9" cstate="print"/>
            <a:stretch>
              <a:fillRect/>
            </a:stretch>
          </p:blipFill>
          <p:spPr>
            <a:xfrm>
              <a:off x="9785603" y="2974860"/>
              <a:ext cx="882396" cy="472427"/>
            </a:xfrm>
            <a:prstGeom prst="rect">
              <a:avLst/>
            </a:prstGeom>
          </p:spPr>
        </p:pic>
        <p:pic>
          <p:nvPicPr>
            <p:cNvPr id="18" name="object 18"/>
            <p:cNvPicPr/>
            <p:nvPr/>
          </p:nvPicPr>
          <p:blipFill>
            <a:blip r:embed="rId10" cstate="print"/>
            <a:stretch>
              <a:fillRect/>
            </a:stretch>
          </p:blipFill>
          <p:spPr>
            <a:xfrm>
              <a:off x="4134484" y="4011041"/>
              <a:ext cx="2539238" cy="462025"/>
            </a:xfrm>
            <a:prstGeom prst="rect">
              <a:avLst/>
            </a:prstGeom>
          </p:spPr>
        </p:pic>
        <p:pic>
          <p:nvPicPr>
            <p:cNvPr id="19" name="object 19"/>
            <p:cNvPicPr/>
            <p:nvPr/>
          </p:nvPicPr>
          <p:blipFill>
            <a:blip r:embed="rId11" cstate="print"/>
            <a:stretch>
              <a:fillRect/>
            </a:stretch>
          </p:blipFill>
          <p:spPr>
            <a:xfrm>
              <a:off x="6635495" y="2860548"/>
              <a:ext cx="4117848" cy="548639"/>
            </a:xfrm>
            <a:prstGeom prst="rect">
              <a:avLst/>
            </a:prstGeom>
          </p:spPr>
        </p:pic>
        <p:pic>
          <p:nvPicPr>
            <p:cNvPr id="20" name="object 20"/>
            <p:cNvPicPr/>
            <p:nvPr/>
          </p:nvPicPr>
          <p:blipFill>
            <a:blip r:embed="rId12" cstate="print"/>
            <a:stretch>
              <a:fillRect/>
            </a:stretch>
          </p:blipFill>
          <p:spPr>
            <a:xfrm>
              <a:off x="5274240" y="3409188"/>
              <a:ext cx="4892871" cy="623188"/>
            </a:xfrm>
            <a:prstGeom prst="rect">
              <a:avLst/>
            </a:prstGeom>
          </p:spPr>
        </p:pic>
        <p:pic>
          <p:nvPicPr>
            <p:cNvPr id="21" name="object 21"/>
            <p:cNvPicPr/>
            <p:nvPr/>
          </p:nvPicPr>
          <p:blipFill>
            <a:blip r:embed="rId13" cstate="print"/>
            <a:stretch>
              <a:fillRect/>
            </a:stretch>
          </p:blipFill>
          <p:spPr>
            <a:xfrm>
              <a:off x="5276581" y="4450080"/>
              <a:ext cx="256694" cy="441325"/>
            </a:xfrm>
            <a:prstGeom prst="rect">
              <a:avLst/>
            </a:prstGeom>
          </p:spPr>
        </p:pic>
        <p:pic>
          <p:nvPicPr>
            <p:cNvPr id="22" name="object 22"/>
            <p:cNvPicPr/>
            <p:nvPr/>
          </p:nvPicPr>
          <p:blipFill>
            <a:blip r:embed="rId14" cstate="print"/>
            <a:stretch>
              <a:fillRect/>
            </a:stretch>
          </p:blipFill>
          <p:spPr>
            <a:xfrm>
              <a:off x="4139056" y="4870577"/>
              <a:ext cx="2534666" cy="462026"/>
            </a:xfrm>
            <a:prstGeom prst="rect">
              <a:avLst/>
            </a:prstGeom>
          </p:spPr>
        </p:pic>
        <p:pic>
          <p:nvPicPr>
            <p:cNvPr id="23" name="object 23"/>
            <p:cNvPicPr/>
            <p:nvPr/>
          </p:nvPicPr>
          <p:blipFill>
            <a:blip r:embed="rId15" cstate="print"/>
            <a:stretch>
              <a:fillRect/>
            </a:stretch>
          </p:blipFill>
          <p:spPr>
            <a:xfrm>
              <a:off x="9439655" y="4849380"/>
              <a:ext cx="1554479" cy="673595"/>
            </a:xfrm>
            <a:prstGeom prst="rect">
              <a:avLst/>
            </a:prstGeom>
          </p:spPr>
        </p:pic>
        <p:pic>
          <p:nvPicPr>
            <p:cNvPr id="24" name="object 24"/>
            <p:cNvPicPr/>
            <p:nvPr/>
          </p:nvPicPr>
          <p:blipFill>
            <a:blip r:embed="rId16" cstate="print"/>
            <a:stretch>
              <a:fillRect/>
            </a:stretch>
          </p:blipFill>
          <p:spPr>
            <a:xfrm>
              <a:off x="9526523" y="4943830"/>
              <a:ext cx="1386840" cy="467893"/>
            </a:xfrm>
            <a:prstGeom prst="rect">
              <a:avLst/>
            </a:prstGeom>
          </p:spPr>
        </p:pic>
        <p:pic>
          <p:nvPicPr>
            <p:cNvPr id="25" name="object 25"/>
            <p:cNvPicPr/>
            <p:nvPr/>
          </p:nvPicPr>
          <p:blipFill>
            <a:blip r:embed="rId17" cstate="print"/>
            <a:stretch>
              <a:fillRect/>
            </a:stretch>
          </p:blipFill>
          <p:spPr>
            <a:xfrm>
              <a:off x="4148200" y="5542661"/>
              <a:ext cx="2525522" cy="462025"/>
            </a:xfrm>
            <a:prstGeom prst="rect">
              <a:avLst/>
            </a:prstGeom>
          </p:spPr>
        </p:pic>
        <p:pic>
          <p:nvPicPr>
            <p:cNvPr id="26" name="object 26"/>
            <p:cNvPicPr/>
            <p:nvPr/>
          </p:nvPicPr>
          <p:blipFill>
            <a:blip r:embed="rId18" cstate="print"/>
            <a:stretch>
              <a:fillRect/>
            </a:stretch>
          </p:blipFill>
          <p:spPr>
            <a:xfrm>
              <a:off x="6650735" y="4824983"/>
              <a:ext cx="4192524" cy="547116"/>
            </a:xfrm>
            <a:prstGeom prst="rect">
              <a:avLst/>
            </a:prstGeom>
          </p:spPr>
        </p:pic>
      </p:grpSp>
      <p:sp>
        <p:nvSpPr>
          <p:cNvPr id="27" name="object 27"/>
          <p:cNvSpPr txBox="1"/>
          <p:nvPr/>
        </p:nvSpPr>
        <p:spPr>
          <a:xfrm>
            <a:off x="4258436" y="4086605"/>
            <a:ext cx="2289810" cy="1831975"/>
          </a:xfrm>
          <a:prstGeom prst="rect">
            <a:avLst/>
          </a:prstGeom>
        </p:spPr>
        <p:txBody>
          <a:bodyPr vert="horz" wrap="square" lIns="0" tIns="12700" rIns="0" bIns="0" rtlCol="0">
            <a:spAutoFit/>
          </a:bodyPr>
          <a:lstStyle/>
          <a:p>
            <a:pPr algn="ctr">
              <a:lnSpc>
                <a:spcPct val="100000"/>
              </a:lnSpc>
              <a:spcBef>
                <a:spcPts val="100"/>
              </a:spcBef>
            </a:pPr>
            <a:r>
              <a:rPr sz="1800" dirty="0">
                <a:solidFill>
                  <a:srgbClr val="FFFFFF"/>
                </a:solidFill>
                <a:latin typeface="Segoe UI"/>
                <a:cs typeface="Segoe UI"/>
              </a:rPr>
              <a:t>Add</a:t>
            </a:r>
            <a:r>
              <a:rPr sz="1800" spc="-50" dirty="0">
                <a:solidFill>
                  <a:srgbClr val="FFFFFF"/>
                </a:solidFill>
                <a:latin typeface="Segoe UI"/>
                <a:cs typeface="Segoe UI"/>
              </a:rPr>
              <a:t> </a:t>
            </a:r>
            <a:r>
              <a:rPr sz="1800" dirty="0">
                <a:solidFill>
                  <a:srgbClr val="FFFFFF"/>
                </a:solidFill>
                <a:latin typeface="Segoe UI"/>
                <a:cs typeface="Segoe UI"/>
              </a:rPr>
              <a:t>Results</a:t>
            </a:r>
            <a:r>
              <a:rPr sz="1800" spc="-70" dirty="0">
                <a:solidFill>
                  <a:srgbClr val="FFFFFF"/>
                </a:solidFill>
                <a:latin typeface="Segoe UI"/>
                <a:cs typeface="Segoe UI"/>
              </a:rPr>
              <a:t> </a:t>
            </a:r>
            <a:r>
              <a:rPr sz="1800" dirty="0">
                <a:solidFill>
                  <a:srgbClr val="FFFFFF"/>
                </a:solidFill>
                <a:latin typeface="Segoe UI"/>
                <a:cs typeface="Segoe UI"/>
              </a:rPr>
              <a:t>to</a:t>
            </a:r>
            <a:r>
              <a:rPr sz="1800" spc="-65" dirty="0">
                <a:solidFill>
                  <a:srgbClr val="FFFFFF"/>
                </a:solidFill>
                <a:latin typeface="Segoe UI"/>
                <a:cs typeface="Segoe UI"/>
              </a:rPr>
              <a:t> </a:t>
            </a:r>
            <a:r>
              <a:rPr sz="1800" spc="-10" dirty="0">
                <a:solidFill>
                  <a:srgbClr val="FFFFFF"/>
                </a:solidFill>
                <a:latin typeface="Segoe UI"/>
                <a:cs typeface="Segoe UI"/>
              </a:rPr>
              <a:t>Prompt</a:t>
            </a:r>
            <a:endParaRPr sz="1800">
              <a:latin typeface="Segoe UI"/>
              <a:cs typeface="Segoe UI"/>
            </a:endParaRPr>
          </a:p>
          <a:p>
            <a:pPr marL="480695" marR="470534" algn="ctr">
              <a:lnSpc>
                <a:spcPct val="245100"/>
              </a:lnSpc>
              <a:spcBef>
                <a:spcPts val="1470"/>
              </a:spcBef>
            </a:pPr>
            <a:r>
              <a:rPr sz="1800" dirty="0">
                <a:solidFill>
                  <a:srgbClr val="FFFFFF"/>
                </a:solidFill>
                <a:latin typeface="Segoe UI"/>
                <a:cs typeface="Segoe UI"/>
              </a:rPr>
              <a:t>Query</a:t>
            </a:r>
            <a:r>
              <a:rPr sz="1800" spc="45" dirty="0">
                <a:solidFill>
                  <a:srgbClr val="FFFFFF"/>
                </a:solidFill>
                <a:latin typeface="Segoe UI"/>
                <a:cs typeface="Segoe UI"/>
              </a:rPr>
              <a:t> </a:t>
            </a:r>
            <a:r>
              <a:rPr sz="1800" spc="-10" dirty="0">
                <a:solidFill>
                  <a:srgbClr val="FFFFFF"/>
                </a:solidFill>
                <a:latin typeface="Segoe UI"/>
                <a:cs typeface="Segoe UI"/>
              </a:rPr>
              <a:t>Model </a:t>
            </a:r>
            <a:r>
              <a:rPr sz="1800" dirty="0">
                <a:solidFill>
                  <a:srgbClr val="FFFFFF"/>
                </a:solidFill>
                <a:latin typeface="Segoe UI"/>
                <a:cs typeface="Segoe UI"/>
              </a:rPr>
              <a:t>Send</a:t>
            </a:r>
            <a:r>
              <a:rPr sz="1800" spc="-5" dirty="0">
                <a:solidFill>
                  <a:srgbClr val="FFFFFF"/>
                </a:solidFill>
                <a:latin typeface="Segoe UI"/>
                <a:cs typeface="Segoe UI"/>
              </a:rPr>
              <a:t> </a:t>
            </a:r>
            <a:r>
              <a:rPr sz="1800" spc="-10" dirty="0">
                <a:solidFill>
                  <a:srgbClr val="FFFFFF"/>
                </a:solidFill>
                <a:latin typeface="Segoe UI"/>
                <a:cs typeface="Segoe UI"/>
              </a:rPr>
              <a:t>Results</a:t>
            </a:r>
            <a:endParaRPr sz="1800">
              <a:latin typeface="Segoe UI"/>
              <a:cs typeface="Segoe UI"/>
            </a:endParaRPr>
          </a:p>
        </p:txBody>
      </p:sp>
      <p:grpSp>
        <p:nvGrpSpPr>
          <p:cNvPr id="28" name="object 28"/>
          <p:cNvGrpSpPr/>
          <p:nvPr/>
        </p:nvGrpSpPr>
        <p:grpSpPr>
          <a:xfrm>
            <a:off x="5266620" y="1996439"/>
            <a:ext cx="4892040" cy="3904615"/>
            <a:chOff x="5266620" y="1996439"/>
            <a:chExt cx="4892040" cy="3904615"/>
          </a:xfrm>
        </p:grpSpPr>
        <p:pic>
          <p:nvPicPr>
            <p:cNvPr id="29" name="object 29"/>
            <p:cNvPicPr/>
            <p:nvPr/>
          </p:nvPicPr>
          <p:blipFill>
            <a:blip r:embed="rId19" cstate="print"/>
            <a:stretch>
              <a:fillRect/>
            </a:stretch>
          </p:blipFill>
          <p:spPr>
            <a:xfrm>
              <a:off x="6650608" y="5372099"/>
              <a:ext cx="3507613" cy="528886"/>
            </a:xfrm>
            <a:prstGeom prst="rect">
              <a:avLst/>
            </a:prstGeom>
          </p:spPr>
        </p:pic>
        <p:pic>
          <p:nvPicPr>
            <p:cNvPr id="30" name="object 30"/>
            <p:cNvPicPr/>
            <p:nvPr/>
          </p:nvPicPr>
          <p:blipFill>
            <a:blip r:embed="rId20" cstate="print"/>
            <a:stretch>
              <a:fillRect/>
            </a:stretch>
          </p:blipFill>
          <p:spPr>
            <a:xfrm>
              <a:off x="5266620" y="1996439"/>
              <a:ext cx="256678" cy="930275"/>
            </a:xfrm>
            <a:prstGeom prst="rect">
              <a:avLst/>
            </a:prstGeom>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08783" y="563752"/>
            <a:ext cx="7820025" cy="443611"/>
          </a:xfrm>
          <a:prstGeom prst="rect">
            <a:avLst/>
          </a:prstGeom>
        </p:spPr>
      </p:pic>
      <p:grpSp>
        <p:nvGrpSpPr>
          <p:cNvPr id="3" name="object 3"/>
          <p:cNvGrpSpPr/>
          <p:nvPr/>
        </p:nvGrpSpPr>
        <p:grpSpPr>
          <a:xfrm>
            <a:off x="2109597" y="1428369"/>
            <a:ext cx="7974330" cy="4852035"/>
            <a:chOff x="2109597" y="1428369"/>
            <a:chExt cx="7974330" cy="4852035"/>
          </a:xfrm>
        </p:grpSpPr>
        <p:pic>
          <p:nvPicPr>
            <p:cNvPr id="4" name="object 4"/>
            <p:cNvPicPr/>
            <p:nvPr/>
          </p:nvPicPr>
          <p:blipFill>
            <a:blip r:embed="rId3" cstate="print"/>
            <a:stretch>
              <a:fillRect/>
            </a:stretch>
          </p:blipFill>
          <p:spPr>
            <a:xfrm>
              <a:off x="2109597" y="1428369"/>
              <a:ext cx="7974330" cy="4851654"/>
            </a:xfrm>
            <a:prstGeom prst="rect">
              <a:avLst/>
            </a:prstGeom>
          </p:spPr>
        </p:pic>
        <p:pic>
          <p:nvPicPr>
            <p:cNvPr id="5" name="object 5"/>
            <p:cNvPicPr/>
            <p:nvPr/>
          </p:nvPicPr>
          <p:blipFill>
            <a:blip r:embed="rId4" cstate="print"/>
            <a:stretch>
              <a:fillRect/>
            </a:stretch>
          </p:blipFill>
          <p:spPr>
            <a:xfrm>
              <a:off x="3701796" y="1801368"/>
              <a:ext cx="4767707" cy="3483102"/>
            </a:xfrm>
            <a:prstGeom prst="rect">
              <a:avLst/>
            </a:prstGeom>
          </p:spPr>
        </p:pic>
        <p:pic>
          <p:nvPicPr>
            <p:cNvPr id="6" name="object 6"/>
            <p:cNvPicPr/>
            <p:nvPr/>
          </p:nvPicPr>
          <p:blipFill>
            <a:blip r:embed="rId5" cstate="print"/>
            <a:stretch>
              <a:fillRect/>
            </a:stretch>
          </p:blipFill>
          <p:spPr>
            <a:xfrm>
              <a:off x="4721351" y="2048281"/>
              <a:ext cx="2716656" cy="1112113"/>
            </a:xfrm>
            <a:prstGeom prst="rect">
              <a:avLst/>
            </a:prstGeom>
          </p:spPr>
        </p:pic>
        <p:sp>
          <p:nvSpPr>
            <p:cNvPr id="7" name="object 7"/>
            <p:cNvSpPr/>
            <p:nvPr/>
          </p:nvSpPr>
          <p:spPr>
            <a:xfrm>
              <a:off x="4021836" y="2121408"/>
              <a:ext cx="4148454" cy="2863850"/>
            </a:xfrm>
            <a:custGeom>
              <a:avLst/>
              <a:gdLst/>
              <a:ahLst/>
              <a:cxnLst/>
              <a:rect l="l" t="t" r="r" b="b"/>
              <a:pathLst>
                <a:path w="4148454" h="2863850">
                  <a:moveTo>
                    <a:pt x="3996055" y="0"/>
                  </a:moveTo>
                  <a:lnTo>
                    <a:pt x="152273" y="0"/>
                  </a:lnTo>
                  <a:lnTo>
                    <a:pt x="104152" y="7765"/>
                  </a:lnTo>
                  <a:lnTo>
                    <a:pt x="62352" y="29386"/>
                  </a:lnTo>
                  <a:lnTo>
                    <a:pt x="29386" y="62352"/>
                  </a:lnTo>
                  <a:lnTo>
                    <a:pt x="7765" y="104152"/>
                  </a:lnTo>
                  <a:lnTo>
                    <a:pt x="0" y="152272"/>
                  </a:lnTo>
                  <a:lnTo>
                    <a:pt x="0" y="2711322"/>
                  </a:lnTo>
                  <a:lnTo>
                    <a:pt x="7765" y="2759443"/>
                  </a:lnTo>
                  <a:lnTo>
                    <a:pt x="29386" y="2801243"/>
                  </a:lnTo>
                  <a:lnTo>
                    <a:pt x="62352" y="2834209"/>
                  </a:lnTo>
                  <a:lnTo>
                    <a:pt x="104152" y="2855830"/>
                  </a:lnTo>
                  <a:lnTo>
                    <a:pt x="152273" y="2863596"/>
                  </a:lnTo>
                  <a:lnTo>
                    <a:pt x="3996055" y="2863596"/>
                  </a:lnTo>
                  <a:lnTo>
                    <a:pt x="4044175" y="2855830"/>
                  </a:lnTo>
                  <a:lnTo>
                    <a:pt x="4085975" y="2834209"/>
                  </a:lnTo>
                  <a:lnTo>
                    <a:pt x="4118941" y="2801243"/>
                  </a:lnTo>
                  <a:lnTo>
                    <a:pt x="4140562" y="2759443"/>
                  </a:lnTo>
                  <a:lnTo>
                    <a:pt x="4148328" y="2711322"/>
                  </a:lnTo>
                  <a:lnTo>
                    <a:pt x="4148328" y="152272"/>
                  </a:lnTo>
                  <a:lnTo>
                    <a:pt x="4140562" y="104152"/>
                  </a:lnTo>
                  <a:lnTo>
                    <a:pt x="4118941" y="62352"/>
                  </a:lnTo>
                  <a:lnTo>
                    <a:pt x="4085975" y="29386"/>
                  </a:lnTo>
                  <a:lnTo>
                    <a:pt x="4044175" y="7765"/>
                  </a:lnTo>
                  <a:lnTo>
                    <a:pt x="3996055" y="0"/>
                  </a:lnTo>
                  <a:close/>
                </a:path>
              </a:pathLst>
            </a:custGeom>
            <a:solidFill>
              <a:srgbClr val="FFFFFF"/>
            </a:solidFill>
          </p:spPr>
          <p:txBody>
            <a:bodyPr wrap="square" lIns="0" tIns="0" rIns="0" bIns="0" rtlCol="0"/>
            <a:lstStyle/>
            <a:p>
              <a:endParaRPr/>
            </a:p>
          </p:txBody>
        </p:sp>
        <p:pic>
          <p:nvPicPr>
            <p:cNvPr id="8" name="object 8"/>
            <p:cNvPicPr/>
            <p:nvPr/>
          </p:nvPicPr>
          <p:blipFill>
            <a:blip r:embed="rId6" cstate="print"/>
            <a:stretch>
              <a:fillRect/>
            </a:stretch>
          </p:blipFill>
          <p:spPr>
            <a:xfrm>
              <a:off x="5193664" y="2368677"/>
              <a:ext cx="1811019" cy="246887"/>
            </a:xfrm>
            <a:prstGeom prst="rect">
              <a:avLst/>
            </a:prstGeom>
          </p:spPr>
        </p:pic>
        <p:pic>
          <p:nvPicPr>
            <p:cNvPr id="9" name="object 9"/>
            <p:cNvPicPr/>
            <p:nvPr/>
          </p:nvPicPr>
          <p:blipFill>
            <a:blip r:embed="rId7" cstate="print"/>
            <a:stretch>
              <a:fillRect/>
            </a:stretch>
          </p:blipFill>
          <p:spPr>
            <a:xfrm>
              <a:off x="5041773" y="2658110"/>
              <a:ext cx="2096770" cy="202691"/>
            </a:xfrm>
            <a:prstGeom prst="rect">
              <a:avLst/>
            </a:prstGeom>
          </p:spPr>
        </p:pic>
        <p:pic>
          <p:nvPicPr>
            <p:cNvPr id="10" name="object 10"/>
            <p:cNvPicPr/>
            <p:nvPr/>
          </p:nvPicPr>
          <p:blipFill>
            <a:blip r:embed="rId8" cstate="print"/>
            <a:stretch>
              <a:fillRect/>
            </a:stretch>
          </p:blipFill>
          <p:spPr>
            <a:xfrm>
              <a:off x="4154423" y="2758452"/>
              <a:ext cx="3862451" cy="2858261"/>
            </a:xfrm>
            <a:prstGeom prst="rect">
              <a:avLst/>
            </a:prstGeom>
          </p:spPr>
        </p:pic>
        <p:pic>
          <p:nvPicPr>
            <p:cNvPr id="11" name="object 11"/>
            <p:cNvPicPr/>
            <p:nvPr/>
          </p:nvPicPr>
          <p:blipFill>
            <a:blip r:embed="rId9" cstate="print"/>
            <a:stretch>
              <a:fillRect/>
            </a:stretch>
          </p:blipFill>
          <p:spPr>
            <a:xfrm>
              <a:off x="5015483" y="2968790"/>
              <a:ext cx="2129663" cy="1085938"/>
            </a:xfrm>
            <a:prstGeom prst="rect">
              <a:avLst/>
            </a:prstGeom>
          </p:spPr>
        </p:pic>
        <p:sp>
          <p:nvSpPr>
            <p:cNvPr id="12" name="object 12"/>
            <p:cNvSpPr/>
            <p:nvPr/>
          </p:nvSpPr>
          <p:spPr>
            <a:xfrm>
              <a:off x="4474464" y="3078479"/>
              <a:ext cx="3243580" cy="2239010"/>
            </a:xfrm>
            <a:custGeom>
              <a:avLst/>
              <a:gdLst/>
              <a:ahLst/>
              <a:cxnLst/>
              <a:rect l="l" t="t" r="r" b="b"/>
              <a:pathLst>
                <a:path w="3243579" h="2239010">
                  <a:moveTo>
                    <a:pt x="3113786" y="0"/>
                  </a:moveTo>
                  <a:lnTo>
                    <a:pt x="129286" y="0"/>
                  </a:lnTo>
                  <a:lnTo>
                    <a:pt x="78974" y="10163"/>
                  </a:lnTo>
                  <a:lnTo>
                    <a:pt x="37877" y="37877"/>
                  </a:lnTo>
                  <a:lnTo>
                    <a:pt x="10163" y="78974"/>
                  </a:lnTo>
                  <a:lnTo>
                    <a:pt x="0" y="129286"/>
                  </a:lnTo>
                  <a:lnTo>
                    <a:pt x="0" y="2109470"/>
                  </a:lnTo>
                  <a:lnTo>
                    <a:pt x="10163" y="2159781"/>
                  </a:lnTo>
                  <a:lnTo>
                    <a:pt x="37877" y="2200878"/>
                  </a:lnTo>
                  <a:lnTo>
                    <a:pt x="78974" y="2228592"/>
                  </a:lnTo>
                  <a:lnTo>
                    <a:pt x="129286" y="2238756"/>
                  </a:lnTo>
                  <a:lnTo>
                    <a:pt x="3113786" y="2238756"/>
                  </a:lnTo>
                  <a:lnTo>
                    <a:pt x="3164097" y="2228592"/>
                  </a:lnTo>
                  <a:lnTo>
                    <a:pt x="3205194" y="2200878"/>
                  </a:lnTo>
                  <a:lnTo>
                    <a:pt x="3232908" y="2159781"/>
                  </a:lnTo>
                  <a:lnTo>
                    <a:pt x="3243071" y="2109470"/>
                  </a:lnTo>
                  <a:lnTo>
                    <a:pt x="3243071" y="129286"/>
                  </a:lnTo>
                  <a:lnTo>
                    <a:pt x="3232908" y="78974"/>
                  </a:lnTo>
                  <a:lnTo>
                    <a:pt x="3205194" y="37877"/>
                  </a:lnTo>
                  <a:lnTo>
                    <a:pt x="3164097" y="10163"/>
                  </a:lnTo>
                  <a:lnTo>
                    <a:pt x="3113786" y="0"/>
                  </a:lnTo>
                  <a:close/>
                </a:path>
              </a:pathLst>
            </a:custGeom>
            <a:solidFill>
              <a:srgbClr val="FFFFFF"/>
            </a:solidFill>
          </p:spPr>
          <p:txBody>
            <a:bodyPr wrap="square" lIns="0" tIns="0" rIns="0" bIns="0" rtlCol="0"/>
            <a:lstStyle/>
            <a:p>
              <a:endParaRPr/>
            </a:p>
          </p:txBody>
        </p:sp>
        <p:pic>
          <p:nvPicPr>
            <p:cNvPr id="13" name="object 13"/>
            <p:cNvPicPr/>
            <p:nvPr/>
          </p:nvPicPr>
          <p:blipFill>
            <a:blip r:embed="rId10" cstate="print"/>
            <a:stretch>
              <a:fillRect/>
            </a:stretch>
          </p:blipFill>
          <p:spPr>
            <a:xfrm>
              <a:off x="5452363" y="3288792"/>
              <a:ext cx="1301495" cy="191388"/>
            </a:xfrm>
            <a:prstGeom prst="rect">
              <a:avLst/>
            </a:prstGeom>
          </p:spPr>
        </p:pic>
        <p:pic>
          <p:nvPicPr>
            <p:cNvPr id="14" name="object 14"/>
            <p:cNvPicPr/>
            <p:nvPr/>
          </p:nvPicPr>
          <p:blipFill>
            <a:blip r:embed="rId11" cstate="print"/>
            <a:stretch>
              <a:fillRect/>
            </a:stretch>
          </p:blipFill>
          <p:spPr>
            <a:xfrm>
              <a:off x="5336032" y="3563111"/>
              <a:ext cx="1510538" cy="191388"/>
            </a:xfrm>
            <a:prstGeom prst="rect">
              <a:avLst/>
            </a:prstGeom>
          </p:spPr>
        </p:pic>
        <p:pic>
          <p:nvPicPr>
            <p:cNvPr id="15" name="object 15"/>
            <p:cNvPicPr/>
            <p:nvPr/>
          </p:nvPicPr>
          <p:blipFill>
            <a:blip r:embed="rId12" cstate="print"/>
            <a:stretch>
              <a:fillRect/>
            </a:stretch>
          </p:blipFill>
          <p:spPr>
            <a:xfrm>
              <a:off x="4572000" y="3599751"/>
              <a:ext cx="3039491" cy="2291207"/>
            </a:xfrm>
            <a:prstGeom prst="rect">
              <a:avLst/>
            </a:prstGeom>
          </p:spPr>
        </p:pic>
        <p:pic>
          <p:nvPicPr>
            <p:cNvPr id="16" name="object 16"/>
            <p:cNvPicPr/>
            <p:nvPr/>
          </p:nvPicPr>
          <p:blipFill>
            <a:blip r:embed="rId13" cstate="print"/>
            <a:stretch>
              <a:fillRect/>
            </a:stretch>
          </p:blipFill>
          <p:spPr>
            <a:xfrm>
              <a:off x="5012436" y="3838918"/>
              <a:ext cx="2173859" cy="866813"/>
            </a:xfrm>
            <a:prstGeom prst="rect">
              <a:avLst/>
            </a:prstGeom>
          </p:spPr>
        </p:pic>
        <p:sp>
          <p:nvSpPr>
            <p:cNvPr id="17" name="object 17"/>
            <p:cNvSpPr/>
            <p:nvPr/>
          </p:nvSpPr>
          <p:spPr>
            <a:xfrm>
              <a:off x="4892039" y="3919727"/>
              <a:ext cx="2420620" cy="1671955"/>
            </a:xfrm>
            <a:custGeom>
              <a:avLst/>
              <a:gdLst/>
              <a:ahLst/>
              <a:cxnLst/>
              <a:rect l="l" t="t" r="r" b="b"/>
              <a:pathLst>
                <a:path w="2420620" h="1671954">
                  <a:moveTo>
                    <a:pt x="2296921" y="0"/>
                  </a:moveTo>
                  <a:lnTo>
                    <a:pt x="123189" y="0"/>
                  </a:lnTo>
                  <a:lnTo>
                    <a:pt x="75223" y="9675"/>
                  </a:lnTo>
                  <a:lnTo>
                    <a:pt x="36068" y="36068"/>
                  </a:lnTo>
                  <a:lnTo>
                    <a:pt x="9675" y="75223"/>
                  </a:lnTo>
                  <a:lnTo>
                    <a:pt x="0" y="123190"/>
                  </a:lnTo>
                  <a:lnTo>
                    <a:pt x="0" y="1548638"/>
                  </a:lnTo>
                  <a:lnTo>
                    <a:pt x="9675" y="1596604"/>
                  </a:lnTo>
                  <a:lnTo>
                    <a:pt x="36068" y="1635760"/>
                  </a:lnTo>
                  <a:lnTo>
                    <a:pt x="75223" y="1662152"/>
                  </a:lnTo>
                  <a:lnTo>
                    <a:pt x="123189" y="1671828"/>
                  </a:lnTo>
                  <a:lnTo>
                    <a:pt x="2296921" y="1671828"/>
                  </a:lnTo>
                  <a:lnTo>
                    <a:pt x="2344888" y="1662152"/>
                  </a:lnTo>
                  <a:lnTo>
                    <a:pt x="2384043" y="1635760"/>
                  </a:lnTo>
                  <a:lnTo>
                    <a:pt x="2410436" y="1596604"/>
                  </a:lnTo>
                  <a:lnTo>
                    <a:pt x="2420112" y="1548638"/>
                  </a:lnTo>
                  <a:lnTo>
                    <a:pt x="2420112" y="123190"/>
                  </a:lnTo>
                  <a:lnTo>
                    <a:pt x="2410436" y="75223"/>
                  </a:lnTo>
                  <a:lnTo>
                    <a:pt x="2384043" y="36068"/>
                  </a:lnTo>
                  <a:lnTo>
                    <a:pt x="2344888" y="9675"/>
                  </a:lnTo>
                  <a:lnTo>
                    <a:pt x="2296921" y="0"/>
                  </a:lnTo>
                  <a:close/>
                </a:path>
              </a:pathLst>
            </a:custGeom>
            <a:solidFill>
              <a:srgbClr val="FFFFFF"/>
            </a:solidFill>
          </p:spPr>
          <p:txBody>
            <a:bodyPr wrap="square" lIns="0" tIns="0" rIns="0" bIns="0" rtlCol="0"/>
            <a:lstStyle/>
            <a:p>
              <a:endParaRPr/>
            </a:p>
          </p:txBody>
        </p:sp>
        <p:pic>
          <p:nvPicPr>
            <p:cNvPr id="18" name="object 18"/>
            <p:cNvPicPr/>
            <p:nvPr/>
          </p:nvPicPr>
          <p:blipFill>
            <a:blip r:embed="rId14" cstate="print"/>
            <a:stretch>
              <a:fillRect/>
            </a:stretch>
          </p:blipFill>
          <p:spPr>
            <a:xfrm>
              <a:off x="5332222" y="4158995"/>
              <a:ext cx="1554352" cy="246887"/>
            </a:xfrm>
            <a:prstGeom prst="rect">
              <a:avLst/>
            </a:prstGeom>
          </p:spPr>
        </p:pic>
        <p:pic>
          <p:nvPicPr>
            <p:cNvPr id="19" name="object 19"/>
            <p:cNvPicPr/>
            <p:nvPr/>
          </p:nvPicPr>
          <p:blipFill>
            <a:blip r:embed="rId15" cstate="print"/>
            <a:stretch>
              <a:fillRect/>
            </a:stretch>
          </p:blipFill>
          <p:spPr>
            <a:xfrm>
              <a:off x="2387092" y="3751198"/>
              <a:ext cx="1388363" cy="270382"/>
            </a:xfrm>
            <a:prstGeom prst="rect">
              <a:avLst/>
            </a:prstGeom>
          </p:spPr>
        </p:pic>
        <p:pic>
          <p:nvPicPr>
            <p:cNvPr id="20" name="object 20"/>
            <p:cNvPicPr/>
            <p:nvPr/>
          </p:nvPicPr>
          <p:blipFill>
            <a:blip r:embed="rId16" cstate="print"/>
            <a:stretch>
              <a:fillRect/>
            </a:stretch>
          </p:blipFill>
          <p:spPr>
            <a:xfrm>
              <a:off x="5549645" y="1685290"/>
              <a:ext cx="1073277" cy="272034"/>
            </a:xfrm>
            <a:prstGeom prst="rect">
              <a:avLst/>
            </a:prstGeom>
          </p:spPr>
        </p:pic>
        <p:pic>
          <p:nvPicPr>
            <p:cNvPr id="21" name="object 21"/>
            <p:cNvPicPr/>
            <p:nvPr/>
          </p:nvPicPr>
          <p:blipFill>
            <a:blip r:embed="rId17" cstate="print"/>
            <a:stretch>
              <a:fillRect/>
            </a:stretch>
          </p:blipFill>
          <p:spPr>
            <a:xfrm>
              <a:off x="5487416" y="5841352"/>
              <a:ext cx="1219200" cy="270319"/>
            </a:xfrm>
            <a:prstGeom prst="rect">
              <a:avLst/>
            </a:prstGeom>
          </p:spPr>
        </p:pic>
        <p:pic>
          <p:nvPicPr>
            <p:cNvPr id="22" name="object 22"/>
            <p:cNvPicPr/>
            <p:nvPr/>
          </p:nvPicPr>
          <p:blipFill>
            <a:blip r:embed="rId18" cstate="print"/>
            <a:stretch>
              <a:fillRect/>
            </a:stretch>
          </p:blipFill>
          <p:spPr>
            <a:xfrm>
              <a:off x="8386191" y="3749548"/>
              <a:ext cx="1467992" cy="270509"/>
            </a:xfrm>
            <a:prstGeom prst="rect">
              <a:avLst/>
            </a:prstGeom>
          </p:spPr>
        </p:pic>
      </p:grpSp>
      <p:pic>
        <p:nvPicPr>
          <p:cNvPr id="23" name="Picture 22">
            <a:extLst>
              <a:ext uri="{FF2B5EF4-FFF2-40B4-BE49-F238E27FC236}">
                <a16:creationId xmlns:a16="http://schemas.microsoft.com/office/drawing/2014/main" id="{330C8D82-B216-413E-D7D1-D1E3EB7D9B1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439400" y="6111671"/>
            <a:ext cx="1659975" cy="574675"/>
          </a:xfrm>
          <a:prstGeom prst="rect">
            <a:avLst/>
          </a:prstGeom>
        </p:spPr>
      </p:pic>
    </p:spTree>
    <p:extLst>
      <p:ext uri="{BB962C8B-B14F-4D97-AF65-F5344CB8AC3E}">
        <p14:creationId xmlns:p14="http://schemas.microsoft.com/office/powerpoint/2010/main" val="35187981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3559" y="3514166"/>
            <a:ext cx="3022600" cy="574675"/>
          </a:xfrm>
          <a:prstGeom prst="rect">
            <a:avLst/>
          </a:prstGeom>
        </p:spPr>
        <p:txBody>
          <a:bodyPr vert="horz" wrap="square" lIns="0" tIns="12700" rIns="0" bIns="0" rtlCol="0">
            <a:spAutoFit/>
          </a:bodyPr>
          <a:lstStyle/>
          <a:p>
            <a:pPr marL="12700">
              <a:lnSpc>
                <a:spcPct val="100000"/>
              </a:lnSpc>
              <a:spcBef>
                <a:spcPts val="100"/>
              </a:spcBef>
            </a:pPr>
            <a:r>
              <a:rPr sz="3600" b="1" dirty="0">
                <a:latin typeface="Segoe UI Semibold"/>
                <a:cs typeface="Segoe UI Semibold"/>
              </a:rPr>
              <a:t>Our</a:t>
            </a:r>
            <a:r>
              <a:rPr sz="3600" b="1" spc="-250" dirty="0">
                <a:latin typeface="Segoe UI Semibold"/>
                <a:cs typeface="Segoe UI Semibold"/>
              </a:rPr>
              <a:t> </a:t>
            </a:r>
            <a:r>
              <a:rPr sz="3600" b="1" spc="-45" dirty="0">
                <a:latin typeface="Segoe UI Semibold"/>
                <a:cs typeface="Segoe UI Semibold"/>
              </a:rPr>
              <a:t>ecosystem</a:t>
            </a:r>
            <a:endParaRPr sz="3600">
              <a:latin typeface="Segoe UI Semibold"/>
              <a:cs typeface="Segoe UI Semibold"/>
            </a:endParaRPr>
          </a:p>
        </p:txBody>
      </p:sp>
      <p:grpSp>
        <p:nvGrpSpPr>
          <p:cNvPr id="3" name="object 3"/>
          <p:cNvGrpSpPr/>
          <p:nvPr/>
        </p:nvGrpSpPr>
        <p:grpSpPr>
          <a:xfrm>
            <a:off x="4838700" y="1954950"/>
            <a:ext cx="6933565" cy="2077085"/>
            <a:chOff x="4838700" y="1954950"/>
            <a:chExt cx="6933565" cy="2077085"/>
          </a:xfrm>
        </p:grpSpPr>
        <p:pic>
          <p:nvPicPr>
            <p:cNvPr id="4" name="object 4"/>
            <p:cNvPicPr/>
            <p:nvPr/>
          </p:nvPicPr>
          <p:blipFill>
            <a:blip r:embed="rId2" cstate="print"/>
            <a:stretch>
              <a:fillRect/>
            </a:stretch>
          </p:blipFill>
          <p:spPr>
            <a:xfrm>
              <a:off x="4861537" y="1954950"/>
              <a:ext cx="6874047" cy="1247906"/>
            </a:xfrm>
            <a:prstGeom prst="rect">
              <a:avLst/>
            </a:prstGeom>
          </p:spPr>
        </p:pic>
        <p:sp>
          <p:nvSpPr>
            <p:cNvPr id="5" name="object 5"/>
            <p:cNvSpPr/>
            <p:nvPr/>
          </p:nvSpPr>
          <p:spPr>
            <a:xfrm>
              <a:off x="4998720" y="2019300"/>
              <a:ext cx="6611620" cy="1005840"/>
            </a:xfrm>
            <a:custGeom>
              <a:avLst/>
              <a:gdLst/>
              <a:ahLst/>
              <a:cxnLst/>
              <a:rect l="l" t="t" r="r" b="b"/>
              <a:pathLst>
                <a:path w="6611620" h="1005839">
                  <a:moveTo>
                    <a:pt x="6611111" y="0"/>
                  </a:moveTo>
                  <a:lnTo>
                    <a:pt x="0" y="0"/>
                  </a:lnTo>
                  <a:lnTo>
                    <a:pt x="0" y="1005839"/>
                  </a:lnTo>
                  <a:lnTo>
                    <a:pt x="6611111" y="1005839"/>
                  </a:lnTo>
                  <a:lnTo>
                    <a:pt x="6611111" y="0"/>
                  </a:lnTo>
                  <a:close/>
                </a:path>
              </a:pathLst>
            </a:custGeom>
            <a:solidFill>
              <a:srgbClr val="1D50DF"/>
            </a:solidFill>
          </p:spPr>
          <p:txBody>
            <a:bodyPr wrap="square" lIns="0" tIns="0" rIns="0" bIns="0" rtlCol="0"/>
            <a:lstStyle/>
            <a:p>
              <a:endParaRPr/>
            </a:p>
          </p:txBody>
        </p:sp>
        <p:sp>
          <p:nvSpPr>
            <p:cNvPr id="6" name="object 6"/>
            <p:cNvSpPr/>
            <p:nvPr/>
          </p:nvSpPr>
          <p:spPr>
            <a:xfrm>
              <a:off x="4998720" y="2019300"/>
              <a:ext cx="6611620" cy="1005840"/>
            </a:xfrm>
            <a:custGeom>
              <a:avLst/>
              <a:gdLst/>
              <a:ahLst/>
              <a:cxnLst/>
              <a:rect l="l" t="t" r="r" b="b"/>
              <a:pathLst>
                <a:path w="6611620" h="1005839">
                  <a:moveTo>
                    <a:pt x="0" y="1005839"/>
                  </a:moveTo>
                  <a:lnTo>
                    <a:pt x="6611111" y="1005839"/>
                  </a:lnTo>
                  <a:lnTo>
                    <a:pt x="6611111" y="0"/>
                  </a:lnTo>
                  <a:lnTo>
                    <a:pt x="0" y="0"/>
                  </a:lnTo>
                  <a:lnTo>
                    <a:pt x="0" y="1005839"/>
                  </a:lnTo>
                  <a:close/>
                </a:path>
              </a:pathLst>
            </a:custGeom>
            <a:ln w="12699">
              <a:solidFill>
                <a:srgbClr val="BEBEBE"/>
              </a:solidFill>
            </a:ln>
          </p:spPr>
          <p:txBody>
            <a:bodyPr wrap="square" lIns="0" tIns="0" rIns="0" bIns="0" rtlCol="0"/>
            <a:lstStyle/>
            <a:p>
              <a:endParaRPr/>
            </a:p>
          </p:txBody>
        </p:sp>
        <p:pic>
          <p:nvPicPr>
            <p:cNvPr id="7" name="object 7"/>
            <p:cNvPicPr/>
            <p:nvPr/>
          </p:nvPicPr>
          <p:blipFill>
            <a:blip r:embed="rId3" cstate="print"/>
            <a:stretch>
              <a:fillRect/>
            </a:stretch>
          </p:blipFill>
          <p:spPr>
            <a:xfrm>
              <a:off x="4838700" y="2991612"/>
              <a:ext cx="6933438" cy="1040130"/>
            </a:xfrm>
            <a:prstGeom prst="rect">
              <a:avLst/>
            </a:prstGeom>
          </p:spPr>
        </p:pic>
        <p:pic>
          <p:nvPicPr>
            <p:cNvPr id="8" name="object 8"/>
            <p:cNvPicPr/>
            <p:nvPr/>
          </p:nvPicPr>
          <p:blipFill>
            <a:blip r:embed="rId4" cstate="print"/>
            <a:stretch>
              <a:fillRect/>
            </a:stretch>
          </p:blipFill>
          <p:spPr>
            <a:xfrm>
              <a:off x="6329172" y="3089148"/>
              <a:ext cx="3954018" cy="936370"/>
            </a:xfrm>
            <a:prstGeom prst="rect">
              <a:avLst/>
            </a:prstGeom>
          </p:spPr>
        </p:pic>
        <p:sp>
          <p:nvSpPr>
            <p:cNvPr id="9" name="object 9"/>
            <p:cNvSpPr/>
            <p:nvPr/>
          </p:nvSpPr>
          <p:spPr>
            <a:xfrm>
              <a:off x="4998720" y="3101340"/>
              <a:ext cx="6624955" cy="731520"/>
            </a:xfrm>
            <a:custGeom>
              <a:avLst/>
              <a:gdLst/>
              <a:ahLst/>
              <a:cxnLst/>
              <a:rect l="l" t="t" r="r" b="b"/>
              <a:pathLst>
                <a:path w="6624955" h="731520">
                  <a:moveTo>
                    <a:pt x="6624828" y="0"/>
                  </a:moveTo>
                  <a:lnTo>
                    <a:pt x="0" y="0"/>
                  </a:lnTo>
                  <a:lnTo>
                    <a:pt x="0" y="731520"/>
                  </a:lnTo>
                  <a:lnTo>
                    <a:pt x="6624828" y="731520"/>
                  </a:lnTo>
                  <a:lnTo>
                    <a:pt x="6624828" y="0"/>
                  </a:lnTo>
                  <a:close/>
                </a:path>
              </a:pathLst>
            </a:custGeom>
            <a:solidFill>
              <a:srgbClr val="FFFFFF"/>
            </a:solidFill>
          </p:spPr>
          <p:txBody>
            <a:bodyPr wrap="square" lIns="0" tIns="0" rIns="0" bIns="0" rtlCol="0"/>
            <a:lstStyle/>
            <a:p>
              <a:endParaRPr/>
            </a:p>
          </p:txBody>
        </p:sp>
        <p:sp>
          <p:nvSpPr>
            <p:cNvPr id="10" name="object 10"/>
            <p:cNvSpPr/>
            <p:nvPr/>
          </p:nvSpPr>
          <p:spPr>
            <a:xfrm>
              <a:off x="4998720" y="3101340"/>
              <a:ext cx="6624955" cy="731520"/>
            </a:xfrm>
            <a:custGeom>
              <a:avLst/>
              <a:gdLst/>
              <a:ahLst/>
              <a:cxnLst/>
              <a:rect l="l" t="t" r="r" b="b"/>
              <a:pathLst>
                <a:path w="6624955" h="731520">
                  <a:moveTo>
                    <a:pt x="0" y="731520"/>
                  </a:moveTo>
                  <a:lnTo>
                    <a:pt x="6624828" y="731520"/>
                  </a:lnTo>
                  <a:lnTo>
                    <a:pt x="6624828" y="0"/>
                  </a:lnTo>
                  <a:lnTo>
                    <a:pt x="0" y="0"/>
                  </a:lnTo>
                  <a:lnTo>
                    <a:pt x="0" y="731520"/>
                  </a:lnTo>
                  <a:close/>
                </a:path>
              </a:pathLst>
            </a:custGeom>
            <a:ln w="12700">
              <a:solidFill>
                <a:srgbClr val="BEBEBE"/>
              </a:solidFill>
            </a:ln>
          </p:spPr>
          <p:txBody>
            <a:bodyPr wrap="square" lIns="0" tIns="0" rIns="0" bIns="0" rtlCol="0"/>
            <a:lstStyle/>
            <a:p>
              <a:endParaRPr/>
            </a:p>
          </p:txBody>
        </p:sp>
      </p:grpSp>
      <p:sp>
        <p:nvSpPr>
          <p:cNvPr id="11" name="object 11"/>
          <p:cNvSpPr txBox="1"/>
          <p:nvPr/>
        </p:nvSpPr>
        <p:spPr>
          <a:xfrm>
            <a:off x="6653276" y="3264230"/>
            <a:ext cx="3312160"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252525"/>
                </a:solidFill>
                <a:latin typeface="Segoe UI Semibold"/>
                <a:cs typeface="Segoe UI Semibold"/>
              </a:rPr>
              <a:t>Office</a:t>
            </a:r>
            <a:r>
              <a:rPr sz="2400" b="1" spc="-100" dirty="0">
                <a:solidFill>
                  <a:srgbClr val="252525"/>
                </a:solidFill>
                <a:latin typeface="Segoe UI Semibold"/>
                <a:cs typeface="Segoe UI Semibold"/>
              </a:rPr>
              <a:t> </a:t>
            </a:r>
            <a:r>
              <a:rPr sz="2400" b="1" dirty="0">
                <a:solidFill>
                  <a:srgbClr val="252525"/>
                </a:solidFill>
                <a:latin typeface="Segoe UI Semibold"/>
                <a:cs typeface="Segoe UI Semibold"/>
              </a:rPr>
              <a:t>of</a:t>
            </a:r>
            <a:r>
              <a:rPr sz="2400" b="1" spc="-55" dirty="0">
                <a:solidFill>
                  <a:srgbClr val="252525"/>
                </a:solidFill>
                <a:latin typeface="Segoe UI Semibold"/>
                <a:cs typeface="Segoe UI Semibold"/>
              </a:rPr>
              <a:t> </a:t>
            </a:r>
            <a:r>
              <a:rPr sz="2400" b="1" spc="-10" dirty="0">
                <a:solidFill>
                  <a:srgbClr val="252525"/>
                </a:solidFill>
                <a:latin typeface="Segoe UI Semibold"/>
                <a:cs typeface="Segoe UI Semibold"/>
              </a:rPr>
              <a:t>Responsible</a:t>
            </a:r>
            <a:r>
              <a:rPr sz="2400" b="1" spc="-120" dirty="0">
                <a:solidFill>
                  <a:srgbClr val="252525"/>
                </a:solidFill>
                <a:latin typeface="Segoe UI Semibold"/>
                <a:cs typeface="Segoe UI Semibold"/>
              </a:rPr>
              <a:t> </a:t>
            </a:r>
            <a:r>
              <a:rPr sz="2400" b="1" spc="-25" dirty="0">
                <a:solidFill>
                  <a:srgbClr val="252525"/>
                </a:solidFill>
                <a:latin typeface="Segoe UI Semibold"/>
                <a:cs typeface="Segoe UI Semibold"/>
              </a:rPr>
              <a:t>AI</a:t>
            </a:r>
            <a:endParaRPr sz="2400">
              <a:latin typeface="Segoe UI Semibold"/>
              <a:cs typeface="Segoe UI Semibold"/>
            </a:endParaRPr>
          </a:p>
        </p:txBody>
      </p:sp>
      <p:grpSp>
        <p:nvGrpSpPr>
          <p:cNvPr id="12" name="object 12"/>
          <p:cNvGrpSpPr/>
          <p:nvPr/>
        </p:nvGrpSpPr>
        <p:grpSpPr>
          <a:xfrm>
            <a:off x="4840223" y="3797808"/>
            <a:ext cx="2466975" cy="2320290"/>
            <a:chOff x="4840223" y="3797808"/>
            <a:chExt cx="2466975" cy="2320290"/>
          </a:xfrm>
        </p:grpSpPr>
        <p:pic>
          <p:nvPicPr>
            <p:cNvPr id="13" name="object 13"/>
            <p:cNvPicPr/>
            <p:nvPr/>
          </p:nvPicPr>
          <p:blipFill>
            <a:blip r:embed="rId5" cstate="print"/>
            <a:stretch>
              <a:fillRect/>
            </a:stretch>
          </p:blipFill>
          <p:spPr>
            <a:xfrm>
              <a:off x="4840223" y="3797808"/>
              <a:ext cx="2466594" cy="2320290"/>
            </a:xfrm>
            <a:prstGeom prst="rect">
              <a:avLst/>
            </a:prstGeom>
          </p:spPr>
        </p:pic>
        <p:sp>
          <p:nvSpPr>
            <p:cNvPr id="14" name="object 14"/>
            <p:cNvSpPr/>
            <p:nvPr/>
          </p:nvSpPr>
          <p:spPr>
            <a:xfrm>
              <a:off x="5000243" y="3907536"/>
              <a:ext cx="2158365" cy="2011680"/>
            </a:xfrm>
            <a:custGeom>
              <a:avLst/>
              <a:gdLst/>
              <a:ahLst/>
              <a:cxnLst/>
              <a:rect l="l" t="t" r="r" b="b"/>
              <a:pathLst>
                <a:path w="2158365" h="2011679">
                  <a:moveTo>
                    <a:pt x="2157983" y="0"/>
                  </a:moveTo>
                  <a:lnTo>
                    <a:pt x="0" y="0"/>
                  </a:lnTo>
                  <a:lnTo>
                    <a:pt x="0" y="1822627"/>
                  </a:lnTo>
                  <a:lnTo>
                    <a:pt x="6749" y="1872883"/>
                  </a:lnTo>
                  <a:lnTo>
                    <a:pt x="25799" y="1918044"/>
                  </a:lnTo>
                  <a:lnTo>
                    <a:pt x="55356" y="1956306"/>
                  </a:lnTo>
                  <a:lnTo>
                    <a:pt x="93622" y="1985867"/>
                  </a:lnTo>
                  <a:lnTo>
                    <a:pt x="138803" y="2004926"/>
                  </a:lnTo>
                  <a:lnTo>
                    <a:pt x="189102" y="2011679"/>
                  </a:lnTo>
                  <a:lnTo>
                    <a:pt x="2157983" y="2011679"/>
                  </a:lnTo>
                  <a:lnTo>
                    <a:pt x="2157983" y="0"/>
                  </a:lnTo>
                  <a:close/>
                </a:path>
              </a:pathLst>
            </a:custGeom>
            <a:solidFill>
              <a:srgbClr val="FFFFFF"/>
            </a:solidFill>
          </p:spPr>
          <p:txBody>
            <a:bodyPr wrap="square" lIns="0" tIns="0" rIns="0" bIns="0" rtlCol="0"/>
            <a:lstStyle/>
            <a:p>
              <a:endParaRPr/>
            </a:p>
          </p:txBody>
        </p:sp>
        <p:sp>
          <p:nvSpPr>
            <p:cNvPr id="15" name="object 15"/>
            <p:cNvSpPr/>
            <p:nvPr/>
          </p:nvSpPr>
          <p:spPr>
            <a:xfrm>
              <a:off x="5000243" y="3907536"/>
              <a:ext cx="2158365" cy="2011680"/>
            </a:xfrm>
            <a:custGeom>
              <a:avLst/>
              <a:gdLst/>
              <a:ahLst/>
              <a:cxnLst/>
              <a:rect l="l" t="t" r="r" b="b"/>
              <a:pathLst>
                <a:path w="2158365" h="2011679">
                  <a:moveTo>
                    <a:pt x="2157983" y="2011679"/>
                  </a:moveTo>
                  <a:lnTo>
                    <a:pt x="189102" y="2011679"/>
                  </a:lnTo>
                  <a:lnTo>
                    <a:pt x="138803" y="2004926"/>
                  </a:lnTo>
                  <a:lnTo>
                    <a:pt x="93622" y="1985867"/>
                  </a:lnTo>
                  <a:lnTo>
                    <a:pt x="55356" y="1956306"/>
                  </a:lnTo>
                  <a:lnTo>
                    <a:pt x="25799" y="1918044"/>
                  </a:lnTo>
                  <a:lnTo>
                    <a:pt x="6749" y="1872883"/>
                  </a:lnTo>
                  <a:lnTo>
                    <a:pt x="0" y="1822627"/>
                  </a:lnTo>
                  <a:lnTo>
                    <a:pt x="0" y="0"/>
                  </a:lnTo>
                  <a:lnTo>
                    <a:pt x="2157983" y="0"/>
                  </a:lnTo>
                  <a:lnTo>
                    <a:pt x="2157983" y="2011679"/>
                  </a:lnTo>
                  <a:close/>
                </a:path>
              </a:pathLst>
            </a:custGeom>
            <a:ln w="12699">
              <a:solidFill>
                <a:srgbClr val="BEBEBE"/>
              </a:solidFill>
            </a:ln>
          </p:spPr>
          <p:txBody>
            <a:bodyPr wrap="square" lIns="0" tIns="0" rIns="0" bIns="0" rtlCol="0"/>
            <a:lstStyle/>
            <a:p>
              <a:endParaRPr/>
            </a:p>
          </p:txBody>
        </p:sp>
      </p:grpSp>
      <p:sp>
        <p:nvSpPr>
          <p:cNvPr id="16" name="object 16"/>
          <p:cNvSpPr txBox="1"/>
          <p:nvPr/>
        </p:nvSpPr>
        <p:spPr>
          <a:xfrm>
            <a:off x="5573395" y="5072888"/>
            <a:ext cx="1017905" cy="330835"/>
          </a:xfrm>
          <a:prstGeom prst="rect">
            <a:avLst/>
          </a:prstGeom>
        </p:spPr>
        <p:txBody>
          <a:bodyPr vert="horz" wrap="square" lIns="0" tIns="12700" rIns="0" bIns="0" rtlCol="0">
            <a:spAutoFit/>
          </a:bodyPr>
          <a:lstStyle/>
          <a:p>
            <a:pPr marL="12700">
              <a:lnSpc>
                <a:spcPct val="100000"/>
              </a:lnSpc>
              <a:spcBef>
                <a:spcPts val="100"/>
              </a:spcBef>
            </a:pPr>
            <a:r>
              <a:rPr sz="2000" b="1" spc="-40" dirty="0">
                <a:latin typeface="Segoe UI Semibold"/>
                <a:cs typeface="Segoe UI Semibold"/>
              </a:rPr>
              <a:t>Research</a:t>
            </a:r>
            <a:endParaRPr sz="2000">
              <a:latin typeface="Segoe UI Semibold"/>
              <a:cs typeface="Segoe UI Semibold"/>
            </a:endParaRPr>
          </a:p>
        </p:txBody>
      </p:sp>
      <p:grpSp>
        <p:nvGrpSpPr>
          <p:cNvPr id="17" name="object 17"/>
          <p:cNvGrpSpPr/>
          <p:nvPr/>
        </p:nvGrpSpPr>
        <p:grpSpPr>
          <a:xfrm>
            <a:off x="5890259" y="3797795"/>
            <a:ext cx="3648075" cy="2322195"/>
            <a:chOff x="5890259" y="3797795"/>
            <a:chExt cx="3648075" cy="2322195"/>
          </a:xfrm>
        </p:grpSpPr>
        <p:pic>
          <p:nvPicPr>
            <p:cNvPr id="18" name="object 18"/>
            <p:cNvPicPr/>
            <p:nvPr/>
          </p:nvPicPr>
          <p:blipFill>
            <a:blip r:embed="rId6" cstate="print"/>
            <a:stretch>
              <a:fillRect/>
            </a:stretch>
          </p:blipFill>
          <p:spPr>
            <a:xfrm>
              <a:off x="5890259" y="4427220"/>
              <a:ext cx="379094" cy="373380"/>
            </a:xfrm>
            <a:prstGeom prst="rect">
              <a:avLst/>
            </a:prstGeom>
          </p:spPr>
        </p:pic>
        <p:pic>
          <p:nvPicPr>
            <p:cNvPr id="19" name="object 19"/>
            <p:cNvPicPr/>
            <p:nvPr/>
          </p:nvPicPr>
          <p:blipFill>
            <a:blip r:embed="rId7" cstate="print"/>
            <a:stretch>
              <a:fillRect/>
            </a:stretch>
          </p:blipFill>
          <p:spPr>
            <a:xfrm>
              <a:off x="7075931" y="3797795"/>
              <a:ext cx="2462022" cy="2321814"/>
            </a:xfrm>
            <a:prstGeom prst="rect">
              <a:avLst/>
            </a:prstGeom>
          </p:spPr>
        </p:pic>
        <p:sp>
          <p:nvSpPr>
            <p:cNvPr id="20" name="object 20"/>
            <p:cNvSpPr/>
            <p:nvPr/>
          </p:nvSpPr>
          <p:spPr>
            <a:xfrm>
              <a:off x="7235951" y="3907536"/>
              <a:ext cx="2153920" cy="2011680"/>
            </a:xfrm>
            <a:custGeom>
              <a:avLst/>
              <a:gdLst/>
              <a:ahLst/>
              <a:cxnLst/>
              <a:rect l="l" t="t" r="r" b="b"/>
              <a:pathLst>
                <a:path w="2153920" h="2011679">
                  <a:moveTo>
                    <a:pt x="2153411" y="0"/>
                  </a:moveTo>
                  <a:lnTo>
                    <a:pt x="0" y="0"/>
                  </a:lnTo>
                  <a:lnTo>
                    <a:pt x="0" y="2011679"/>
                  </a:lnTo>
                  <a:lnTo>
                    <a:pt x="2153411" y="2011679"/>
                  </a:lnTo>
                  <a:lnTo>
                    <a:pt x="2153411" y="0"/>
                  </a:lnTo>
                  <a:close/>
                </a:path>
              </a:pathLst>
            </a:custGeom>
            <a:solidFill>
              <a:srgbClr val="FFFFFF"/>
            </a:solidFill>
          </p:spPr>
          <p:txBody>
            <a:bodyPr wrap="square" lIns="0" tIns="0" rIns="0" bIns="0" rtlCol="0"/>
            <a:lstStyle/>
            <a:p>
              <a:endParaRPr/>
            </a:p>
          </p:txBody>
        </p:sp>
        <p:sp>
          <p:nvSpPr>
            <p:cNvPr id="21" name="object 21"/>
            <p:cNvSpPr/>
            <p:nvPr/>
          </p:nvSpPr>
          <p:spPr>
            <a:xfrm>
              <a:off x="7235951" y="3907536"/>
              <a:ext cx="2153920" cy="2011680"/>
            </a:xfrm>
            <a:custGeom>
              <a:avLst/>
              <a:gdLst/>
              <a:ahLst/>
              <a:cxnLst/>
              <a:rect l="l" t="t" r="r" b="b"/>
              <a:pathLst>
                <a:path w="2153920" h="2011679">
                  <a:moveTo>
                    <a:pt x="0" y="2011679"/>
                  </a:moveTo>
                  <a:lnTo>
                    <a:pt x="2153411" y="2011679"/>
                  </a:lnTo>
                  <a:lnTo>
                    <a:pt x="2153411" y="0"/>
                  </a:lnTo>
                  <a:lnTo>
                    <a:pt x="0" y="0"/>
                  </a:lnTo>
                  <a:lnTo>
                    <a:pt x="0" y="2011679"/>
                  </a:lnTo>
                  <a:close/>
                </a:path>
              </a:pathLst>
            </a:custGeom>
            <a:ln w="12700">
              <a:solidFill>
                <a:srgbClr val="BEBEBE"/>
              </a:solidFill>
            </a:ln>
          </p:spPr>
          <p:txBody>
            <a:bodyPr wrap="square" lIns="0" tIns="0" rIns="0" bIns="0" rtlCol="0"/>
            <a:lstStyle/>
            <a:p>
              <a:endParaRPr/>
            </a:p>
          </p:txBody>
        </p:sp>
      </p:grpSp>
      <p:sp>
        <p:nvSpPr>
          <p:cNvPr id="22" name="object 22"/>
          <p:cNvSpPr txBox="1"/>
          <p:nvPr/>
        </p:nvSpPr>
        <p:spPr>
          <a:xfrm>
            <a:off x="7975472" y="5073853"/>
            <a:ext cx="680720" cy="331470"/>
          </a:xfrm>
          <a:prstGeom prst="rect">
            <a:avLst/>
          </a:prstGeom>
        </p:spPr>
        <p:txBody>
          <a:bodyPr vert="horz" wrap="square" lIns="0" tIns="13335" rIns="0" bIns="0" rtlCol="0">
            <a:spAutoFit/>
          </a:bodyPr>
          <a:lstStyle/>
          <a:p>
            <a:pPr marL="12700">
              <a:lnSpc>
                <a:spcPct val="100000"/>
              </a:lnSpc>
              <a:spcBef>
                <a:spcPts val="105"/>
              </a:spcBef>
            </a:pPr>
            <a:r>
              <a:rPr sz="2000" b="1" spc="-35" dirty="0">
                <a:latin typeface="Segoe UI Semibold"/>
                <a:cs typeface="Segoe UI Semibold"/>
              </a:rPr>
              <a:t>Policy</a:t>
            </a:r>
            <a:endParaRPr sz="2000">
              <a:latin typeface="Segoe UI Semibold"/>
              <a:cs typeface="Segoe UI Semibold"/>
            </a:endParaRPr>
          </a:p>
        </p:txBody>
      </p:sp>
      <p:grpSp>
        <p:nvGrpSpPr>
          <p:cNvPr id="23" name="object 23"/>
          <p:cNvGrpSpPr/>
          <p:nvPr/>
        </p:nvGrpSpPr>
        <p:grpSpPr>
          <a:xfrm>
            <a:off x="8148828" y="3797808"/>
            <a:ext cx="3625215" cy="2320290"/>
            <a:chOff x="8148828" y="3797808"/>
            <a:chExt cx="3625215" cy="2320290"/>
          </a:xfrm>
        </p:grpSpPr>
        <p:pic>
          <p:nvPicPr>
            <p:cNvPr id="24" name="object 24"/>
            <p:cNvPicPr/>
            <p:nvPr/>
          </p:nvPicPr>
          <p:blipFill>
            <a:blip r:embed="rId8" cstate="print"/>
            <a:stretch>
              <a:fillRect/>
            </a:stretch>
          </p:blipFill>
          <p:spPr>
            <a:xfrm>
              <a:off x="8148828" y="4431792"/>
              <a:ext cx="328929" cy="362712"/>
            </a:xfrm>
            <a:prstGeom prst="rect">
              <a:avLst/>
            </a:prstGeom>
          </p:spPr>
        </p:pic>
        <p:pic>
          <p:nvPicPr>
            <p:cNvPr id="25" name="object 25"/>
            <p:cNvPicPr/>
            <p:nvPr/>
          </p:nvPicPr>
          <p:blipFill>
            <a:blip r:embed="rId9" cstate="print"/>
            <a:stretch>
              <a:fillRect/>
            </a:stretch>
          </p:blipFill>
          <p:spPr>
            <a:xfrm>
              <a:off x="9307068" y="3797808"/>
              <a:ext cx="2466594" cy="2320290"/>
            </a:xfrm>
            <a:prstGeom prst="rect">
              <a:avLst/>
            </a:prstGeom>
          </p:spPr>
        </p:pic>
        <p:sp>
          <p:nvSpPr>
            <p:cNvPr id="26" name="object 26"/>
            <p:cNvSpPr/>
            <p:nvPr/>
          </p:nvSpPr>
          <p:spPr>
            <a:xfrm>
              <a:off x="9467088" y="3907536"/>
              <a:ext cx="2158365" cy="2011680"/>
            </a:xfrm>
            <a:custGeom>
              <a:avLst/>
              <a:gdLst/>
              <a:ahLst/>
              <a:cxnLst/>
              <a:rect l="l" t="t" r="r" b="b"/>
              <a:pathLst>
                <a:path w="2158365" h="2011679">
                  <a:moveTo>
                    <a:pt x="2157983" y="0"/>
                  </a:moveTo>
                  <a:lnTo>
                    <a:pt x="0" y="0"/>
                  </a:lnTo>
                  <a:lnTo>
                    <a:pt x="0" y="2011679"/>
                  </a:lnTo>
                  <a:lnTo>
                    <a:pt x="1968880" y="2011679"/>
                  </a:lnTo>
                  <a:lnTo>
                    <a:pt x="2019180" y="2004926"/>
                  </a:lnTo>
                  <a:lnTo>
                    <a:pt x="2064361" y="1985867"/>
                  </a:lnTo>
                  <a:lnTo>
                    <a:pt x="2102627" y="1956306"/>
                  </a:lnTo>
                  <a:lnTo>
                    <a:pt x="2132184" y="1918044"/>
                  </a:lnTo>
                  <a:lnTo>
                    <a:pt x="2151234" y="1872883"/>
                  </a:lnTo>
                  <a:lnTo>
                    <a:pt x="2157983" y="1822627"/>
                  </a:lnTo>
                  <a:lnTo>
                    <a:pt x="2157983" y="0"/>
                  </a:lnTo>
                  <a:close/>
                </a:path>
              </a:pathLst>
            </a:custGeom>
            <a:solidFill>
              <a:srgbClr val="FFFFFF"/>
            </a:solidFill>
          </p:spPr>
          <p:txBody>
            <a:bodyPr wrap="square" lIns="0" tIns="0" rIns="0" bIns="0" rtlCol="0"/>
            <a:lstStyle/>
            <a:p>
              <a:endParaRPr/>
            </a:p>
          </p:txBody>
        </p:sp>
        <p:sp>
          <p:nvSpPr>
            <p:cNvPr id="27" name="object 27"/>
            <p:cNvSpPr/>
            <p:nvPr/>
          </p:nvSpPr>
          <p:spPr>
            <a:xfrm>
              <a:off x="9467088" y="3907536"/>
              <a:ext cx="2158365" cy="2011680"/>
            </a:xfrm>
            <a:custGeom>
              <a:avLst/>
              <a:gdLst/>
              <a:ahLst/>
              <a:cxnLst/>
              <a:rect l="l" t="t" r="r" b="b"/>
              <a:pathLst>
                <a:path w="2158365" h="2011679">
                  <a:moveTo>
                    <a:pt x="0" y="2011679"/>
                  </a:moveTo>
                  <a:lnTo>
                    <a:pt x="1968880" y="2011679"/>
                  </a:lnTo>
                  <a:lnTo>
                    <a:pt x="2019180" y="2004926"/>
                  </a:lnTo>
                  <a:lnTo>
                    <a:pt x="2064361" y="1985867"/>
                  </a:lnTo>
                  <a:lnTo>
                    <a:pt x="2102627" y="1956306"/>
                  </a:lnTo>
                  <a:lnTo>
                    <a:pt x="2132184" y="1918044"/>
                  </a:lnTo>
                  <a:lnTo>
                    <a:pt x="2151234" y="1872883"/>
                  </a:lnTo>
                  <a:lnTo>
                    <a:pt x="2157983" y="1822627"/>
                  </a:lnTo>
                  <a:lnTo>
                    <a:pt x="2157983" y="0"/>
                  </a:lnTo>
                  <a:lnTo>
                    <a:pt x="0" y="0"/>
                  </a:lnTo>
                  <a:lnTo>
                    <a:pt x="0" y="2011679"/>
                  </a:lnTo>
                  <a:close/>
                </a:path>
              </a:pathLst>
            </a:custGeom>
            <a:ln w="12699">
              <a:solidFill>
                <a:srgbClr val="BEBEBE"/>
              </a:solidFill>
            </a:ln>
          </p:spPr>
          <p:txBody>
            <a:bodyPr wrap="square" lIns="0" tIns="0" rIns="0" bIns="0" rtlCol="0"/>
            <a:lstStyle/>
            <a:p>
              <a:endParaRPr/>
            </a:p>
          </p:txBody>
        </p:sp>
      </p:grpSp>
      <p:sp>
        <p:nvSpPr>
          <p:cNvPr id="28" name="object 28"/>
          <p:cNvSpPr txBox="1"/>
          <p:nvPr/>
        </p:nvSpPr>
        <p:spPr>
          <a:xfrm>
            <a:off x="9877806" y="5044185"/>
            <a:ext cx="1344930" cy="330835"/>
          </a:xfrm>
          <a:prstGeom prst="rect">
            <a:avLst/>
          </a:prstGeom>
        </p:spPr>
        <p:txBody>
          <a:bodyPr vert="horz" wrap="square" lIns="0" tIns="12700" rIns="0" bIns="0" rtlCol="0">
            <a:spAutoFit/>
          </a:bodyPr>
          <a:lstStyle/>
          <a:p>
            <a:pPr marL="12700">
              <a:lnSpc>
                <a:spcPct val="100000"/>
              </a:lnSpc>
              <a:spcBef>
                <a:spcPts val="100"/>
              </a:spcBef>
            </a:pPr>
            <a:r>
              <a:rPr sz="2000" b="1" spc="-45" dirty="0">
                <a:latin typeface="Segoe UI Semibold"/>
                <a:cs typeface="Segoe UI Semibold"/>
              </a:rPr>
              <a:t>Engineering</a:t>
            </a:r>
            <a:endParaRPr sz="2000">
              <a:latin typeface="Segoe UI Semibold"/>
              <a:cs typeface="Segoe UI Semibold"/>
            </a:endParaRPr>
          </a:p>
        </p:txBody>
      </p:sp>
      <p:grpSp>
        <p:nvGrpSpPr>
          <p:cNvPr id="29" name="object 29"/>
          <p:cNvGrpSpPr/>
          <p:nvPr/>
        </p:nvGrpSpPr>
        <p:grpSpPr>
          <a:xfrm>
            <a:off x="4838700" y="835152"/>
            <a:ext cx="6935470" cy="3961129"/>
            <a:chOff x="4838700" y="835152"/>
            <a:chExt cx="6935470" cy="3961129"/>
          </a:xfrm>
        </p:grpSpPr>
        <p:pic>
          <p:nvPicPr>
            <p:cNvPr id="30" name="object 30"/>
            <p:cNvPicPr/>
            <p:nvPr/>
          </p:nvPicPr>
          <p:blipFill>
            <a:blip r:embed="rId10" cstate="print"/>
            <a:stretch>
              <a:fillRect/>
            </a:stretch>
          </p:blipFill>
          <p:spPr>
            <a:xfrm>
              <a:off x="10372344" y="4431792"/>
              <a:ext cx="347472" cy="364235"/>
            </a:xfrm>
            <a:prstGeom prst="rect">
              <a:avLst/>
            </a:prstGeom>
          </p:spPr>
        </p:pic>
        <p:pic>
          <p:nvPicPr>
            <p:cNvPr id="31" name="object 31"/>
            <p:cNvPicPr/>
            <p:nvPr/>
          </p:nvPicPr>
          <p:blipFill>
            <a:blip r:embed="rId11" cstate="print"/>
            <a:stretch>
              <a:fillRect/>
            </a:stretch>
          </p:blipFill>
          <p:spPr>
            <a:xfrm>
              <a:off x="4838700" y="835152"/>
              <a:ext cx="6934961" cy="1315974"/>
            </a:xfrm>
            <a:prstGeom prst="rect">
              <a:avLst/>
            </a:prstGeom>
          </p:spPr>
        </p:pic>
        <p:pic>
          <p:nvPicPr>
            <p:cNvPr id="32" name="object 32"/>
            <p:cNvPicPr/>
            <p:nvPr/>
          </p:nvPicPr>
          <p:blipFill>
            <a:blip r:embed="rId12" cstate="print"/>
            <a:stretch>
              <a:fillRect/>
            </a:stretch>
          </p:blipFill>
          <p:spPr>
            <a:xfrm>
              <a:off x="6851904" y="1059180"/>
              <a:ext cx="2907029" cy="936371"/>
            </a:xfrm>
            <a:prstGeom prst="rect">
              <a:avLst/>
            </a:prstGeom>
          </p:spPr>
        </p:pic>
        <p:sp>
          <p:nvSpPr>
            <p:cNvPr id="33" name="object 33"/>
            <p:cNvSpPr/>
            <p:nvPr/>
          </p:nvSpPr>
          <p:spPr>
            <a:xfrm>
              <a:off x="4998720" y="944880"/>
              <a:ext cx="6626859" cy="1005840"/>
            </a:xfrm>
            <a:custGeom>
              <a:avLst/>
              <a:gdLst/>
              <a:ahLst/>
              <a:cxnLst/>
              <a:rect l="l" t="t" r="r" b="b"/>
              <a:pathLst>
                <a:path w="6626859" h="1005839">
                  <a:moveTo>
                    <a:pt x="6510401" y="0"/>
                  </a:moveTo>
                  <a:lnTo>
                    <a:pt x="115950" y="0"/>
                  </a:lnTo>
                  <a:lnTo>
                    <a:pt x="70830" y="9116"/>
                  </a:lnTo>
                  <a:lnTo>
                    <a:pt x="33972" y="33972"/>
                  </a:lnTo>
                  <a:lnTo>
                    <a:pt x="9116" y="70830"/>
                  </a:lnTo>
                  <a:lnTo>
                    <a:pt x="0" y="115950"/>
                  </a:lnTo>
                  <a:lnTo>
                    <a:pt x="0" y="1005840"/>
                  </a:lnTo>
                  <a:lnTo>
                    <a:pt x="6626352" y="1005840"/>
                  </a:lnTo>
                  <a:lnTo>
                    <a:pt x="6626352" y="115950"/>
                  </a:lnTo>
                  <a:lnTo>
                    <a:pt x="6617235" y="70830"/>
                  </a:lnTo>
                  <a:lnTo>
                    <a:pt x="6592379" y="33972"/>
                  </a:lnTo>
                  <a:lnTo>
                    <a:pt x="6555521" y="9116"/>
                  </a:lnTo>
                  <a:lnTo>
                    <a:pt x="6510401" y="0"/>
                  </a:lnTo>
                  <a:close/>
                </a:path>
              </a:pathLst>
            </a:custGeom>
            <a:solidFill>
              <a:srgbClr val="0A1F5A"/>
            </a:solidFill>
          </p:spPr>
          <p:txBody>
            <a:bodyPr wrap="square" lIns="0" tIns="0" rIns="0" bIns="0" rtlCol="0"/>
            <a:lstStyle/>
            <a:p>
              <a:endParaRPr/>
            </a:p>
          </p:txBody>
        </p:sp>
        <p:sp>
          <p:nvSpPr>
            <p:cNvPr id="34" name="object 34"/>
            <p:cNvSpPr/>
            <p:nvPr/>
          </p:nvSpPr>
          <p:spPr>
            <a:xfrm>
              <a:off x="4998720" y="944880"/>
              <a:ext cx="6626859" cy="1005840"/>
            </a:xfrm>
            <a:custGeom>
              <a:avLst/>
              <a:gdLst/>
              <a:ahLst/>
              <a:cxnLst/>
              <a:rect l="l" t="t" r="r" b="b"/>
              <a:pathLst>
                <a:path w="6626859" h="1005839">
                  <a:moveTo>
                    <a:pt x="6510401" y="0"/>
                  </a:moveTo>
                  <a:lnTo>
                    <a:pt x="115950" y="0"/>
                  </a:lnTo>
                  <a:lnTo>
                    <a:pt x="70830" y="9116"/>
                  </a:lnTo>
                  <a:lnTo>
                    <a:pt x="33972" y="33972"/>
                  </a:lnTo>
                  <a:lnTo>
                    <a:pt x="9116" y="70830"/>
                  </a:lnTo>
                  <a:lnTo>
                    <a:pt x="0" y="115950"/>
                  </a:lnTo>
                  <a:lnTo>
                    <a:pt x="0" y="1005840"/>
                  </a:lnTo>
                  <a:lnTo>
                    <a:pt x="6626352" y="1005840"/>
                  </a:lnTo>
                  <a:lnTo>
                    <a:pt x="6626352" y="115950"/>
                  </a:lnTo>
                  <a:lnTo>
                    <a:pt x="6617235" y="70830"/>
                  </a:lnTo>
                  <a:lnTo>
                    <a:pt x="6592379" y="33972"/>
                  </a:lnTo>
                  <a:lnTo>
                    <a:pt x="6555521" y="9116"/>
                  </a:lnTo>
                  <a:lnTo>
                    <a:pt x="6510401" y="0"/>
                  </a:lnTo>
                  <a:close/>
                </a:path>
              </a:pathLst>
            </a:custGeom>
            <a:ln w="12700">
              <a:solidFill>
                <a:srgbClr val="BEBEBE"/>
              </a:solidFill>
            </a:ln>
          </p:spPr>
          <p:txBody>
            <a:bodyPr wrap="square" lIns="0" tIns="0" rIns="0" bIns="0" rtlCol="0"/>
            <a:lstStyle/>
            <a:p>
              <a:endParaRPr/>
            </a:p>
          </p:txBody>
        </p:sp>
      </p:grpSp>
      <p:sp>
        <p:nvSpPr>
          <p:cNvPr id="35" name="object 35"/>
          <p:cNvSpPr txBox="1"/>
          <p:nvPr/>
        </p:nvSpPr>
        <p:spPr>
          <a:xfrm>
            <a:off x="5009627" y="1233296"/>
            <a:ext cx="6604634" cy="1477645"/>
          </a:xfrm>
          <a:prstGeom prst="rect">
            <a:avLst/>
          </a:prstGeom>
        </p:spPr>
        <p:txBody>
          <a:bodyPr vert="horz" wrap="square" lIns="0" tIns="12700" rIns="0" bIns="0" rtlCol="0">
            <a:spAutoFit/>
          </a:bodyPr>
          <a:lstStyle/>
          <a:p>
            <a:pPr algn="ctr">
              <a:lnSpc>
                <a:spcPct val="100000"/>
              </a:lnSpc>
              <a:spcBef>
                <a:spcPts val="100"/>
              </a:spcBef>
            </a:pPr>
            <a:r>
              <a:rPr sz="2400" b="1" dirty="0">
                <a:solidFill>
                  <a:srgbClr val="F1F1F1"/>
                </a:solidFill>
                <a:latin typeface="Segoe UI Semibold"/>
                <a:cs typeface="Segoe UI Semibold"/>
              </a:rPr>
              <a:t>Microsoft</a:t>
            </a:r>
            <a:r>
              <a:rPr sz="2400" b="1" spc="25" dirty="0">
                <a:solidFill>
                  <a:srgbClr val="F1F1F1"/>
                </a:solidFill>
                <a:latin typeface="Segoe UI Semibold"/>
                <a:cs typeface="Segoe UI Semibold"/>
              </a:rPr>
              <a:t> </a:t>
            </a:r>
            <a:r>
              <a:rPr sz="2400" b="1" spc="-10" dirty="0">
                <a:solidFill>
                  <a:srgbClr val="F1F1F1"/>
                </a:solidFill>
                <a:latin typeface="Segoe UI Semibold"/>
                <a:cs typeface="Segoe UI Semibold"/>
              </a:rPr>
              <a:t>Board</a:t>
            </a:r>
            <a:endParaRPr sz="2400">
              <a:latin typeface="Segoe UI Semibold"/>
              <a:cs typeface="Segoe UI Semibold"/>
            </a:endParaRPr>
          </a:p>
          <a:p>
            <a:pPr>
              <a:lnSpc>
                <a:spcPct val="100000"/>
              </a:lnSpc>
              <a:spcBef>
                <a:spcPts val="2475"/>
              </a:spcBef>
            </a:pPr>
            <a:endParaRPr sz="2400">
              <a:latin typeface="Segoe UI Semibold"/>
              <a:cs typeface="Segoe UI Semibold"/>
            </a:endParaRPr>
          </a:p>
          <a:p>
            <a:pPr marR="12700" algn="ctr">
              <a:lnSpc>
                <a:spcPct val="100000"/>
              </a:lnSpc>
            </a:pPr>
            <a:r>
              <a:rPr sz="2400" b="1" dirty="0">
                <a:solidFill>
                  <a:srgbClr val="FFFFFF"/>
                </a:solidFill>
                <a:latin typeface="Segoe UI Semibold"/>
                <a:cs typeface="Segoe UI Semibold"/>
              </a:rPr>
              <a:t>Executive</a:t>
            </a:r>
            <a:r>
              <a:rPr sz="2400" b="1" spc="-100" dirty="0">
                <a:solidFill>
                  <a:srgbClr val="FFFFFF"/>
                </a:solidFill>
                <a:latin typeface="Segoe UI Semibold"/>
                <a:cs typeface="Segoe UI Semibold"/>
              </a:rPr>
              <a:t> </a:t>
            </a:r>
            <a:r>
              <a:rPr sz="2400" b="1" spc="-10" dirty="0">
                <a:solidFill>
                  <a:srgbClr val="FFFFFF"/>
                </a:solidFill>
                <a:latin typeface="Segoe UI Semibold"/>
                <a:cs typeface="Segoe UI Semibold"/>
              </a:rPr>
              <a:t>Leadership</a:t>
            </a:r>
            <a:endParaRPr sz="2400">
              <a:latin typeface="Segoe UI Semibold"/>
              <a:cs typeface="Segoe UI Semibold"/>
            </a:endParaRPr>
          </a:p>
        </p:txBody>
      </p:sp>
      <p:pic>
        <p:nvPicPr>
          <p:cNvPr id="36" name="Picture 35">
            <a:extLst>
              <a:ext uri="{FF2B5EF4-FFF2-40B4-BE49-F238E27FC236}">
                <a16:creationId xmlns:a16="http://schemas.microsoft.com/office/drawing/2014/main" id="{4A069C31-A97F-97FB-3F8D-C8B87A37C39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75609" y="6138375"/>
            <a:ext cx="1659975" cy="574675"/>
          </a:xfrm>
          <a:prstGeom prst="rect">
            <a:avLst/>
          </a:prstGeom>
        </p:spPr>
      </p:pic>
    </p:spTree>
    <p:extLst>
      <p:ext uri="{BB962C8B-B14F-4D97-AF65-F5344CB8AC3E}">
        <p14:creationId xmlns:p14="http://schemas.microsoft.com/office/powerpoint/2010/main" val="27692156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96303" y="580644"/>
            <a:ext cx="8976702" cy="451230"/>
          </a:xfrm>
          <a:prstGeom prst="rect">
            <a:avLst/>
          </a:prstGeom>
        </p:spPr>
      </p:pic>
      <p:pic>
        <p:nvPicPr>
          <p:cNvPr id="3" name="object 3"/>
          <p:cNvPicPr/>
          <p:nvPr/>
        </p:nvPicPr>
        <p:blipFill>
          <a:blip r:embed="rId3" cstate="print"/>
          <a:stretch>
            <a:fillRect/>
          </a:stretch>
        </p:blipFill>
        <p:spPr>
          <a:xfrm>
            <a:off x="0" y="2662427"/>
            <a:ext cx="1199388" cy="992124"/>
          </a:xfrm>
          <a:prstGeom prst="rect">
            <a:avLst/>
          </a:prstGeom>
        </p:spPr>
      </p:pic>
      <p:pic>
        <p:nvPicPr>
          <p:cNvPr id="4" name="object 4"/>
          <p:cNvPicPr/>
          <p:nvPr/>
        </p:nvPicPr>
        <p:blipFill>
          <a:blip r:embed="rId4" cstate="print"/>
          <a:stretch>
            <a:fillRect/>
          </a:stretch>
        </p:blipFill>
        <p:spPr>
          <a:xfrm>
            <a:off x="0" y="1490472"/>
            <a:ext cx="4925060" cy="1086612"/>
          </a:xfrm>
          <a:prstGeom prst="rect">
            <a:avLst/>
          </a:prstGeom>
        </p:spPr>
      </p:pic>
      <p:pic>
        <p:nvPicPr>
          <p:cNvPr id="5" name="object 5"/>
          <p:cNvPicPr/>
          <p:nvPr/>
        </p:nvPicPr>
        <p:blipFill>
          <a:blip r:embed="rId5" cstate="print"/>
          <a:stretch>
            <a:fillRect/>
          </a:stretch>
        </p:blipFill>
        <p:spPr>
          <a:xfrm>
            <a:off x="5000959" y="1949576"/>
            <a:ext cx="3041442" cy="218567"/>
          </a:xfrm>
          <a:prstGeom prst="rect">
            <a:avLst/>
          </a:prstGeom>
        </p:spPr>
      </p:pic>
      <p:pic>
        <p:nvPicPr>
          <p:cNvPr id="6" name="object 6"/>
          <p:cNvPicPr/>
          <p:nvPr/>
        </p:nvPicPr>
        <p:blipFill>
          <a:blip r:embed="rId6" cstate="print"/>
          <a:stretch>
            <a:fillRect/>
          </a:stretch>
        </p:blipFill>
        <p:spPr>
          <a:xfrm>
            <a:off x="469391" y="2662427"/>
            <a:ext cx="4038854" cy="992124"/>
          </a:xfrm>
          <a:prstGeom prst="rect">
            <a:avLst/>
          </a:prstGeom>
        </p:spPr>
      </p:pic>
      <p:pic>
        <p:nvPicPr>
          <p:cNvPr id="7" name="object 7"/>
          <p:cNvPicPr/>
          <p:nvPr/>
        </p:nvPicPr>
        <p:blipFill>
          <a:blip r:embed="rId7" cstate="print"/>
          <a:stretch>
            <a:fillRect/>
          </a:stretch>
        </p:blipFill>
        <p:spPr>
          <a:xfrm>
            <a:off x="4587747" y="3091688"/>
            <a:ext cx="1016507" cy="148844"/>
          </a:xfrm>
          <a:prstGeom prst="rect">
            <a:avLst/>
          </a:prstGeom>
        </p:spPr>
      </p:pic>
      <p:pic>
        <p:nvPicPr>
          <p:cNvPr id="8" name="object 8"/>
          <p:cNvPicPr/>
          <p:nvPr/>
        </p:nvPicPr>
        <p:blipFill>
          <a:blip r:embed="rId8" cstate="print"/>
          <a:stretch>
            <a:fillRect/>
          </a:stretch>
        </p:blipFill>
        <p:spPr>
          <a:xfrm>
            <a:off x="0" y="3749040"/>
            <a:ext cx="5592699" cy="992124"/>
          </a:xfrm>
          <a:prstGeom prst="rect">
            <a:avLst/>
          </a:prstGeom>
        </p:spPr>
      </p:pic>
      <p:pic>
        <p:nvPicPr>
          <p:cNvPr id="9" name="object 9"/>
          <p:cNvPicPr/>
          <p:nvPr/>
        </p:nvPicPr>
        <p:blipFill>
          <a:blip r:embed="rId9" cstate="print"/>
          <a:stretch>
            <a:fillRect/>
          </a:stretch>
        </p:blipFill>
        <p:spPr>
          <a:xfrm>
            <a:off x="5672709" y="3071876"/>
            <a:ext cx="2338577" cy="168528"/>
          </a:xfrm>
          <a:prstGeom prst="rect">
            <a:avLst/>
          </a:prstGeom>
        </p:spPr>
      </p:pic>
      <p:pic>
        <p:nvPicPr>
          <p:cNvPr id="10" name="object 10"/>
          <p:cNvPicPr/>
          <p:nvPr/>
        </p:nvPicPr>
        <p:blipFill>
          <a:blip r:embed="rId10" cstate="print"/>
          <a:stretch>
            <a:fillRect/>
          </a:stretch>
        </p:blipFill>
        <p:spPr>
          <a:xfrm>
            <a:off x="5671565" y="4157979"/>
            <a:ext cx="1991614" cy="217424"/>
          </a:xfrm>
          <a:prstGeom prst="rect">
            <a:avLst/>
          </a:prstGeom>
        </p:spPr>
      </p:pic>
      <p:pic>
        <p:nvPicPr>
          <p:cNvPr id="11" name="object 11"/>
          <p:cNvPicPr/>
          <p:nvPr/>
        </p:nvPicPr>
        <p:blipFill>
          <a:blip r:embed="rId11" cstate="print"/>
          <a:stretch>
            <a:fillRect/>
          </a:stretch>
        </p:blipFill>
        <p:spPr>
          <a:xfrm>
            <a:off x="7735569" y="4157979"/>
            <a:ext cx="1977516" cy="168528"/>
          </a:xfrm>
          <a:prstGeom prst="rect">
            <a:avLst/>
          </a:prstGeom>
        </p:spPr>
      </p:pic>
      <p:grpSp>
        <p:nvGrpSpPr>
          <p:cNvPr id="12" name="object 12"/>
          <p:cNvGrpSpPr/>
          <p:nvPr/>
        </p:nvGrpSpPr>
        <p:grpSpPr>
          <a:xfrm>
            <a:off x="1650492" y="4835652"/>
            <a:ext cx="4454525" cy="913130"/>
            <a:chOff x="1650492" y="4835652"/>
            <a:chExt cx="4454525" cy="913130"/>
          </a:xfrm>
        </p:grpSpPr>
        <p:pic>
          <p:nvPicPr>
            <p:cNvPr id="13" name="object 13"/>
            <p:cNvPicPr/>
            <p:nvPr/>
          </p:nvPicPr>
          <p:blipFill>
            <a:blip r:embed="rId12" cstate="print"/>
            <a:stretch>
              <a:fillRect/>
            </a:stretch>
          </p:blipFill>
          <p:spPr>
            <a:xfrm>
              <a:off x="1650492" y="4835652"/>
              <a:ext cx="3627120" cy="912876"/>
            </a:xfrm>
            <a:prstGeom prst="rect">
              <a:avLst/>
            </a:prstGeom>
          </p:spPr>
        </p:pic>
        <p:pic>
          <p:nvPicPr>
            <p:cNvPr id="14" name="object 14"/>
            <p:cNvPicPr/>
            <p:nvPr/>
          </p:nvPicPr>
          <p:blipFill>
            <a:blip r:embed="rId13" cstate="print"/>
            <a:stretch>
              <a:fillRect/>
            </a:stretch>
          </p:blipFill>
          <p:spPr>
            <a:xfrm>
              <a:off x="5313426" y="5204714"/>
              <a:ext cx="791590" cy="168529"/>
            </a:xfrm>
            <a:prstGeom prst="rect">
              <a:avLst/>
            </a:prstGeom>
          </p:spPr>
        </p:pic>
      </p:grpSp>
      <p:pic>
        <p:nvPicPr>
          <p:cNvPr id="15" name="object 15"/>
          <p:cNvPicPr/>
          <p:nvPr/>
        </p:nvPicPr>
        <p:blipFill>
          <a:blip r:embed="rId14" cstate="print"/>
          <a:stretch>
            <a:fillRect/>
          </a:stretch>
        </p:blipFill>
        <p:spPr>
          <a:xfrm>
            <a:off x="6189090" y="5204714"/>
            <a:ext cx="409956" cy="168656"/>
          </a:xfrm>
          <a:prstGeom prst="rect">
            <a:avLst/>
          </a:prstGeom>
        </p:spPr>
      </p:pic>
      <p:pic>
        <p:nvPicPr>
          <p:cNvPr id="16" name="object 16"/>
          <p:cNvPicPr/>
          <p:nvPr/>
        </p:nvPicPr>
        <p:blipFill>
          <a:blip r:embed="rId15" cstate="print"/>
          <a:stretch>
            <a:fillRect/>
          </a:stretch>
        </p:blipFill>
        <p:spPr>
          <a:xfrm>
            <a:off x="6674866" y="5204714"/>
            <a:ext cx="3570351" cy="217424"/>
          </a:xfrm>
          <a:prstGeom prst="rect">
            <a:avLst/>
          </a:prstGeom>
        </p:spPr>
      </p:pic>
      <p:grpSp>
        <p:nvGrpSpPr>
          <p:cNvPr id="17" name="object 17"/>
          <p:cNvGrpSpPr/>
          <p:nvPr/>
        </p:nvGrpSpPr>
        <p:grpSpPr>
          <a:xfrm>
            <a:off x="-12700" y="4823714"/>
            <a:ext cx="2329180" cy="937260"/>
            <a:chOff x="-12700" y="4823714"/>
            <a:chExt cx="2329180" cy="937260"/>
          </a:xfrm>
        </p:grpSpPr>
        <p:sp>
          <p:nvSpPr>
            <p:cNvPr id="18" name="object 18"/>
            <p:cNvSpPr/>
            <p:nvPr/>
          </p:nvSpPr>
          <p:spPr>
            <a:xfrm>
              <a:off x="0" y="4836414"/>
              <a:ext cx="2303780" cy="911860"/>
            </a:xfrm>
            <a:custGeom>
              <a:avLst/>
              <a:gdLst/>
              <a:ahLst/>
              <a:cxnLst/>
              <a:rect l="l" t="t" r="r" b="b"/>
              <a:pathLst>
                <a:path w="2303780" h="911860">
                  <a:moveTo>
                    <a:pt x="1774825" y="0"/>
                  </a:moveTo>
                  <a:lnTo>
                    <a:pt x="0" y="0"/>
                  </a:lnTo>
                  <a:lnTo>
                    <a:pt x="0" y="911352"/>
                  </a:lnTo>
                  <a:lnTo>
                    <a:pt x="2303526" y="911352"/>
                  </a:lnTo>
                  <a:lnTo>
                    <a:pt x="1774825" y="0"/>
                  </a:lnTo>
                  <a:close/>
                </a:path>
              </a:pathLst>
            </a:custGeom>
            <a:solidFill>
              <a:srgbClr val="FFFFFF"/>
            </a:solidFill>
          </p:spPr>
          <p:txBody>
            <a:bodyPr wrap="square" lIns="0" tIns="0" rIns="0" bIns="0" rtlCol="0"/>
            <a:lstStyle/>
            <a:p>
              <a:endParaRPr/>
            </a:p>
          </p:txBody>
        </p:sp>
        <p:sp>
          <p:nvSpPr>
            <p:cNvPr id="19" name="object 19"/>
            <p:cNvSpPr/>
            <p:nvPr/>
          </p:nvSpPr>
          <p:spPr>
            <a:xfrm>
              <a:off x="0" y="4836414"/>
              <a:ext cx="2303780" cy="911860"/>
            </a:xfrm>
            <a:custGeom>
              <a:avLst/>
              <a:gdLst/>
              <a:ahLst/>
              <a:cxnLst/>
              <a:rect l="l" t="t" r="r" b="b"/>
              <a:pathLst>
                <a:path w="2303780" h="911860">
                  <a:moveTo>
                    <a:pt x="0" y="0"/>
                  </a:moveTo>
                  <a:lnTo>
                    <a:pt x="1774825" y="0"/>
                  </a:lnTo>
                  <a:lnTo>
                    <a:pt x="2303526" y="911352"/>
                  </a:lnTo>
                  <a:lnTo>
                    <a:pt x="0" y="911352"/>
                  </a:lnTo>
                </a:path>
              </a:pathLst>
            </a:custGeom>
            <a:ln w="25399">
              <a:solidFill>
                <a:srgbClr val="50E6FF"/>
              </a:solidFill>
            </a:ln>
          </p:spPr>
          <p:txBody>
            <a:bodyPr wrap="square" lIns="0" tIns="0" rIns="0" bIns="0" rtlCol="0"/>
            <a:lstStyle/>
            <a:p>
              <a:endParaRPr/>
            </a:p>
          </p:txBody>
        </p:sp>
      </p:grpSp>
      <p:sp>
        <p:nvSpPr>
          <p:cNvPr id="20" name="object 20"/>
          <p:cNvSpPr/>
          <p:nvPr/>
        </p:nvSpPr>
        <p:spPr>
          <a:xfrm>
            <a:off x="2026920" y="1490472"/>
            <a:ext cx="0" cy="1086485"/>
          </a:xfrm>
          <a:custGeom>
            <a:avLst/>
            <a:gdLst/>
            <a:ahLst/>
            <a:cxnLst/>
            <a:rect l="l" t="t" r="r" b="b"/>
            <a:pathLst>
              <a:path h="1086485">
                <a:moveTo>
                  <a:pt x="0" y="0"/>
                </a:moveTo>
                <a:lnTo>
                  <a:pt x="0" y="1086103"/>
                </a:lnTo>
              </a:path>
            </a:pathLst>
          </a:custGeom>
          <a:ln w="6350">
            <a:solidFill>
              <a:srgbClr val="BEBEBE"/>
            </a:solidFill>
          </a:ln>
        </p:spPr>
        <p:txBody>
          <a:bodyPr wrap="square" lIns="0" tIns="0" rIns="0" bIns="0" rtlCol="0"/>
          <a:lstStyle/>
          <a:p>
            <a:endParaRPr/>
          </a:p>
        </p:txBody>
      </p:sp>
      <p:sp>
        <p:nvSpPr>
          <p:cNvPr id="21" name="object 21"/>
          <p:cNvSpPr/>
          <p:nvPr/>
        </p:nvSpPr>
        <p:spPr>
          <a:xfrm>
            <a:off x="2670048" y="2662427"/>
            <a:ext cx="0" cy="991869"/>
          </a:xfrm>
          <a:custGeom>
            <a:avLst/>
            <a:gdLst/>
            <a:ahLst/>
            <a:cxnLst/>
            <a:rect l="l" t="t" r="r" b="b"/>
            <a:pathLst>
              <a:path h="991870">
                <a:moveTo>
                  <a:pt x="0" y="0"/>
                </a:moveTo>
                <a:lnTo>
                  <a:pt x="0" y="991870"/>
                </a:lnTo>
              </a:path>
            </a:pathLst>
          </a:custGeom>
          <a:ln w="6350">
            <a:solidFill>
              <a:srgbClr val="BEBEBE"/>
            </a:solidFill>
          </a:ln>
        </p:spPr>
        <p:txBody>
          <a:bodyPr wrap="square" lIns="0" tIns="0" rIns="0" bIns="0" rtlCol="0"/>
          <a:lstStyle/>
          <a:p>
            <a:endParaRPr/>
          </a:p>
        </p:txBody>
      </p:sp>
      <p:sp>
        <p:nvSpPr>
          <p:cNvPr id="22" name="object 22"/>
          <p:cNvSpPr/>
          <p:nvPr/>
        </p:nvSpPr>
        <p:spPr>
          <a:xfrm>
            <a:off x="3796284" y="3730752"/>
            <a:ext cx="0" cy="991869"/>
          </a:xfrm>
          <a:custGeom>
            <a:avLst/>
            <a:gdLst/>
            <a:ahLst/>
            <a:cxnLst/>
            <a:rect l="l" t="t" r="r" b="b"/>
            <a:pathLst>
              <a:path h="991870">
                <a:moveTo>
                  <a:pt x="0" y="0"/>
                </a:moveTo>
                <a:lnTo>
                  <a:pt x="0" y="991870"/>
                </a:lnTo>
              </a:path>
            </a:pathLst>
          </a:custGeom>
          <a:ln w="6350">
            <a:solidFill>
              <a:srgbClr val="BEBEBE"/>
            </a:solidFill>
          </a:ln>
        </p:spPr>
        <p:txBody>
          <a:bodyPr wrap="square" lIns="0" tIns="0" rIns="0" bIns="0" rtlCol="0"/>
          <a:lstStyle/>
          <a:p>
            <a:endParaRPr/>
          </a:p>
        </p:txBody>
      </p:sp>
      <p:sp>
        <p:nvSpPr>
          <p:cNvPr id="23" name="object 23"/>
          <p:cNvSpPr/>
          <p:nvPr/>
        </p:nvSpPr>
        <p:spPr>
          <a:xfrm>
            <a:off x="4884420" y="4832603"/>
            <a:ext cx="0" cy="913765"/>
          </a:xfrm>
          <a:custGeom>
            <a:avLst/>
            <a:gdLst/>
            <a:ahLst/>
            <a:cxnLst/>
            <a:rect l="l" t="t" r="r" b="b"/>
            <a:pathLst>
              <a:path h="913764">
                <a:moveTo>
                  <a:pt x="0" y="0"/>
                </a:moveTo>
                <a:lnTo>
                  <a:pt x="0" y="913295"/>
                </a:lnTo>
              </a:path>
            </a:pathLst>
          </a:custGeom>
          <a:ln w="6350">
            <a:solidFill>
              <a:srgbClr val="BEBEBE"/>
            </a:solidFill>
          </a:ln>
        </p:spPr>
        <p:txBody>
          <a:bodyPr wrap="square" lIns="0" tIns="0" rIns="0" bIns="0" rtlCol="0"/>
          <a:lstStyle/>
          <a:p>
            <a:endParaRPr/>
          </a:p>
        </p:txBody>
      </p:sp>
      <p:sp>
        <p:nvSpPr>
          <p:cNvPr id="24" name="TextBox 23">
            <a:extLst>
              <a:ext uri="{FF2B5EF4-FFF2-40B4-BE49-F238E27FC236}">
                <a16:creationId xmlns:a16="http://schemas.microsoft.com/office/drawing/2014/main" id="{445813E2-6C73-C4D4-B715-58FDD4034CD6}"/>
              </a:ext>
            </a:extLst>
          </p:cNvPr>
          <p:cNvSpPr txBox="1"/>
          <p:nvPr/>
        </p:nvSpPr>
        <p:spPr>
          <a:xfrm>
            <a:off x="690880" y="1841853"/>
            <a:ext cx="1603248" cy="400110"/>
          </a:xfrm>
          <a:prstGeom prst="rect">
            <a:avLst/>
          </a:prstGeom>
          <a:noFill/>
        </p:spPr>
        <p:txBody>
          <a:bodyPr wrap="square" rtlCol="0">
            <a:spAutoFit/>
          </a:bodyPr>
          <a:lstStyle/>
          <a:p>
            <a:r>
              <a:rPr lang="en-US" sz="2000" dirty="0"/>
              <a:t>Principles</a:t>
            </a:r>
            <a:endParaRPr lang="en-PK" sz="2000" dirty="0"/>
          </a:p>
        </p:txBody>
      </p:sp>
      <p:sp>
        <p:nvSpPr>
          <p:cNvPr id="25" name="TextBox 24">
            <a:extLst>
              <a:ext uri="{FF2B5EF4-FFF2-40B4-BE49-F238E27FC236}">
                <a16:creationId xmlns:a16="http://schemas.microsoft.com/office/drawing/2014/main" id="{C3C4D1C9-E5A1-2860-F50E-62F0EB046CB2}"/>
              </a:ext>
            </a:extLst>
          </p:cNvPr>
          <p:cNvSpPr txBox="1"/>
          <p:nvPr/>
        </p:nvSpPr>
        <p:spPr>
          <a:xfrm>
            <a:off x="1027049" y="2972025"/>
            <a:ext cx="1603248" cy="400110"/>
          </a:xfrm>
          <a:prstGeom prst="rect">
            <a:avLst/>
          </a:prstGeom>
          <a:noFill/>
        </p:spPr>
        <p:txBody>
          <a:bodyPr wrap="square" rtlCol="0">
            <a:spAutoFit/>
          </a:bodyPr>
          <a:lstStyle/>
          <a:p>
            <a:r>
              <a:rPr lang="en-US" sz="2000" dirty="0"/>
              <a:t>Goals</a:t>
            </a:r>
            <a:endParaRPr lang="en-PK" sz="2000" dirty="0"/>
          </a:p>
        </p:txBody>
      </p:sp>
      <p:sp>
        <p:nvSpPr>
          <p:cNvPr id="26" name="TextBox 25">
            <a:extLst>
              <a:ext uri="{FF2B5EF4-FFF2-40B4-BE49-F238E27FC236}">
                <a16:creationId xmlns:a16="http://schemas.microsoft.com/office/drawing/2014/main" id="{1D084D46-9901-D4D0-1091-FAAA851FAF7A}"/>
              </a:ext>
            </a:extLst>
          </p:cNvPr>
          <p:cNvSpPr txBox="1"/>
          <p:nvPr/>
        </p:nvSpPr>
        <p:spPr>
          <a:xfrm>
            <a:off x="1905000" y="4026631"/>
            <a:ext cx="2160778" cy="400110"/>
          </a:xfrm>
          <a:prstGeom prst="rect">
            <a:avLst/>
          </a:prstGeom>
          <a:noFill/>
        </p:spPr>
        <p:txBody>
          <a:bodyPr wrap="square" rtlCol="0">
            <a:spAutoFit/>
          </a:bodyPr>
          <a:lstStyle/>
          <a:p>
            <a:r>
              <a:rPr lang="en-US" sz="2000" dirty="0"/>
              <a:t>Requirements </a:t>
            </a:r>
            <a:endParaRPr lang="en-PK" sz="2000" dirty="0"/>
          </a:p>
        </p:txBody>
      </p:sp>
      <p:sp>
        <p:nvSpPr>
          <p:cNvPr id="27" name="TextBox 26">
            <a:extLst>
              <a:ext uri="{FF2B5EF4-FFF2-40B4-BE49-F238E27FC236}">
                <a16:creationId xmlns:a16="http://schemas.microsoft.com/office/drawing/2014/main" id="{D8BD439C-B641-45EB-2165-91C3F3559BC7}"/>
              </a:ext>
            </a:extLst>
          </p:cNvPr>
          <p:cNvSpPr txBox="1"/>
          <p:nvPr/>
        </p:nvSpPr>
        <p:spPr>
          <a:xfrm>
            <a:off x="2446274" y="5100291"/>
            <a:ext cx="2484755" cy="400110"/>
          </a:xfrm>
          <a:prstGeom prst="rect">
            <a:avLst/>
          </a:prstGeom>
          <a:noFill/>
        </p:spPr>
        <p:txBody>
          <a:bodyPr wrap="square" rtlCol="0">
            <a:spAutoFit/>
          </a:bodyPr>
          <a:lstStyle/>
          <a:p>
            <a:r>
              <a:rPr lang="en-US" sz="2000" dirty="0"/>
              <a:t>Tools and Practices</a:t>
            </a:r>
            <a:endParaRPr lang="en-PK" sz="2000" dirty="0"/>
          </a:p>
        </p:txBody>
      </p:sp>
    </p:spTree>
    <p:extLst>
      <p:ext uri="{BB962C8B-B14F-4D97-AF65-F5344CB8AC3E}">
        <p14:creationId xmlns:p14="http://schemas.microsoft.com/office/powerpoint/2010/main" val="24883471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96303" y="563752"/>
            <a:ext cx="6499567" cy="343788"/>
          </a:xfrm>
          <a:prstGeom prst="rect">
            <a:avLst/>
          </a:prstGeom>
        </p:spPr>
      </p:pic>
      <p:pic>
        <p:nvPicPr>
          <p:cNvPr id="3" name="object 3"/>
          <p:cNvPicPr/>
          <p:nvPr/>
        </p:nvPicPr>
        <p:blipFill>
          <a:blip r:embed="rId3" cstate="print"/>
          <a:stretch>
            <a:fillRect/>
          </a:stretch>
        </p:blipFill>
        <p:spPr>
          <a:xfrm>
            <a:off x="588263" y="1370075"/>
            <a:ext cx="2602992" cy="3400044"/>
          </a:xfrm>
          <a:prstGeom prst="rect">
            <a:avLst/>
          </a:prstGeom>
        </p:spPr>
      </p:pic>
      <p:sp>
        <p:nvSpPr>
          <p:cNvPr id="4" name="object 4"/>
          <p:cNvSpPr txBox="1">
            <a:spLocks noGrp="1"/>
          </p:cNvSpPr>
          <p:nvPr>
            <p:ph type="title"/>
          </p:nvPr>
        </p:nvSpPr>
        <p:spPr>
          <a:xfrm>
            <a:off x="1109153" y="1492885"/>
            <a:ext cx="1552575" cy="294640"/>
          </a:xfrm>
          <a:prstGeom prst="rect">
            <a:avLst/>
          </a:prstGeom>
        </p:spPr>
        <p:txBody>
          <a:bodyPr vert="horz" wrap="square" lIns="0" tIns="13970" rIns="0" bIns="0" rtlCol="0">
            <a:spAutoFit/>
          </a:bodyPr>
          <a:lstStyle/>
          <a:p>
            <a:pPr marL="12700">
              <a:lnSpc>
                <a:spcPct val="100000"/>
              </a:lnSpc>
              <a:spcBef>
                <a:spcPts val="110"/>
              </a:spcBef>
            </a:pPr>
            <a:r>
              <a:rPr sz="1750" b="1" spc="-10" dirty="0">
                <a:latin typeface="Segoe UI"/>
                <a:cs typeface="Segoe UI"/>
              </a:rPr>
              <a:t>Accountability</a:t>
            </a:r>
            <a:endParaRPr sz="1750" dirty="0">
              <a:latin typeface="Segoe UI"/>
              <a:cs typeface="Segoe UI"/>
            </a:endParaRPr>
          </a:p>
        </p:txBody>
      </p:sp>
      <p:sp>
        <p:nvSpPr>
          <p:cNvPr id="5" name="object 5"/>
          <p:cNvSpPr txBox="1"/>
          <p:nvPr/>
        </p:nvSpPr>
        <p:spPr>
          <a:xfrm>
            <a:off x="675131" y="1871472"/>
            <a:ext cx="2420620" cy="2771140"/>
          </a:xfrm>
          <a:prstGeom prst="rect">
            <a:avLst/>
          </a:prstGeom>
          <a:solidFill>
            <a:srgbClr val="FFFFFF"/>
          </a:solidFill>
        </p:spPr>
        <p:txBody>
          <a:bodyPr vert="horz" wrap="square" lIns="0" tIns="24130" rIns="0" bIns="0" rtlCol="0">
            <a:spAutoFit/>
          </a:bodyPr>
          <a:lstStyle/>
          <a:p>
            <a:pPr>
              <a:lnSpc>
                <a:spcPct val="100000"/>
              </a:lnSpc>
              <a:spcBef>
                <a:spcPts val="190"/>
              </a:spcBef>
            </a:pPr>
            <a:endParaRPr sz="1400">
              <a:latin typeface="Times New Roman"/>
              <a:cs typeface="Times New Roman"/>
            </a:endParaRPr>
          </a:p>
          <a:p>
            <a:pPr marL="172085">
              <a:lnSpc>
                <a:spcPct val="100000"/>
              </a:lnSpc>
              <a:spcBef>
                <a:spcPts val="5"/>
              </a:spcBef>
            </a:pPr>
            <a:r>
              <a:rPr sz="1400" dirty="0">
                <a:solidFill>
                  <a:srgbClr val="FF0000"/>
                </a:solidFill>
                <a:latin typeface="Segoe UI"/>
                <a:cs typeface="Segoe UI"/>
              </a:rPr>
              <a:t>A1:</a:t>
            </a:r>
            <a:r>
              <a:rPr sz="1400" spc="-25" dirty="0">
                <a:solidFill>
                  <a:srgbClr val="FF0000"/>
                </a:solidFill>
                <a:latin typeface="Segoe UI"/>
                <a:cs typeface="Segoe UI"/>
              </a:rPr>
              <a:t> </a:t>
            </a:r>
            <a:r>
              <a:rPr sz="1400" dirty="0">
                <a:latin typeface="Segoe UI"/>
                <a:cs typeface="Segoe UI"/>
              </a:rPr>
              <a:t>Impact</a:t>
            </a:r>
            <a:r>
              <a:rPr sz="1400" spc="-25" dirty="0">
                <a:latin typeface="Segoe UI"/>
                <a:cs typeface="Segoe UI"/>
              </a:rPr>
              <a:t> </a:t>
            </a:r>
            <a:r>
              <a:rPr sz="1400" spc="-10" dirty="0">
                <a:latin typeface="Segoe UI"/>
                <a:cs typeface="Segoe UI"/>
              </a:rPr>
              <a:t>Assessment</a:t>
            </a:r>
            <a:endParaRPr sz="1400">
              <a:latin typeface="Segoe UI"/>
              <a:cs typeface="Segoe UI"/>
            </a:endParaRPr>
          </a:p>
          <a:p>
            <a:pPr marL="518159" marR="128905" indent="-346075">
              <a:lnSpc>
                <a:spcPct val="100000"/>
              </a:lnSpc>
              <a:spcBef>
                <a:spcPts val="395"/>
              </a:spcBef>
            </a:pPr>
            <a:r>
              <a:rPr sz="1400" dirty="0">
                <a:solidFill>
                  <a:srgbClr val="FF0000"/>
                </a:solidFill>
                <a:latin typeface="Segoe UI"/>
                <a:cs typeface="Segoe UI"/>
              </a:rPr>
              <a:t>A2:</a:t>
            </a:r>
            <a:r>
              <a:rPr sz="1400" spc="-30" dirty="0">
                <a:solidFill>
                  <a:srgbClr val="FF0000"/>
                </a:solidFill>
                <a:latin typeface="Segoe UI"/>
                <a:cs typeface="Segoe UI"/>
              </a:rPr>
              <a:t> </a:t>
            </a:r>
            <a:r>
              <a:rPr sz="1400" dirty="0">
                <a:latin typeface="Segoe UI"/>
                <a:cs typeface="Segoe UI"/>
              </a:rPr>
              <a:t>Oversight</a:t>
            </a:r>
            <a:r>
              <a:rPr sz="1400" spc="-30" dirty="0">
                <a:latin typeface="Segoe UI"/>
                <a:cs typeface="Segoe UI"/>
              </a:rPr>
              <a:t> </a:t>
            </a:r>
            <a:r>
              <a:rPr sz="1400" dirty="0">
                <a:latin typeface="Segoe UI"/>
                <a:cs typeface="Segoe UI"/>
              </a:rPr>
              <a:t>of</a:t>
            </a:r>
            <a:r>
              <a:rPr sz="1400" spc="-35" dirty="0">
                <a:latin typeface="Segoe UI"/>
                <a:cs typeface="Segoe UI"/>
              </a:rPr>
              <a:t> </a:t>
            </a:r>
            <a:r>
              <a:rPr sz="1400" spc="-10" dirty="0">
                <a:latin typeface="Segoe UI"/>
                <a:cs typeface="Segoe UI"/>
              </a:rPr>
              <a:t>significant </a:t>
            </a:r>
            <a:r>
              <a:rPr sz="1400" dirty="0">
                <a:latin typeface="Segoe UI"/>
                <a:cs typeface="Segoe UI"/>
              </a:rPr>
              <a:t>adverse</a:t>
            </a:r>
            <a:r>
              <a:rPr sz="1400" spc="-50" dirty="0">
                <a:latin typeface="Segoe UI"/>
                <a:cs typeface="Segoe UI"/>
              </a:rPr>
              <a:t> </a:t>
            </a:r>
            <a:r>
              <a:rPr sz="1400" spc="-10" dirty="0">
                <a:latin typeface="Segoe UI"/>
                <a:cs typeface="Segoe UI"/>
              </a:rPr>
              <a:t>impacts</a:t>
            </a:r>
            <a:endParaRPr sz="1400">
              <a:latin typeface="Segoe UI"/>
              <a:cs typeface="Segoe UI"/>
            </a:endParaRPr>
          </a:p>
          <a:p>
            <a:pPr marL="172085">
              <a:lnSpc>
                <a:spcPct val="100000"/>
              </a:lnSpc>
              <a:spcBef>
                <a:spcPts val="395"/>
              </a:spcBef>
            </a:pPr>
            <a:r>
              <a:rPr sz="1400" dirty="0">
                <a:solidFill>
                  <a:srgbClr val="FF0000"/>
                </a:solidFill>
                <a:latin typeface="Segoe UI"/>
                <a:cs typeface="Segoe UI"/>
              </a:rPr>
              <a:t>A3:</a:t>
            </a:r>
            <a:r>
              <a:rPr sz="1400" spc="-15" dirty="0">
                <a:solidFill>
                  <a:srgbClr val="FF0000"/>
                </a:solidFill>
                <a:latin typeface="Segoe UI"/>
                <a:cs typeface="Segoe UI"/>
              </a:rPr>
              <a:t> </a:t>
            </a:r>
            <a:r>
              <a:rPr sz="1400" dirty="0">
                <a:latin typeface="Segoe UI"/>
                <a:cs typeface="Segoe UI"/>
              </a:rPr>
              <a:t>Fit</a:t>
            </a:r>
            <a:r>
              <a:rPr sz="1400" spc="-5" dirty="0">
                <a:latin typeface="Segoe UI"/>
                <a:cs typeface="Segoe UI"/>
              </a:rPr>
              <a:t> </a:t>
            </a:r>
            <a:r>
              <a:rPr sz="1400" dirty="0">
                <a:latin typeface="Segoe UI"/>
                <a:cs typeface="Segoe UI"/>
              </a:rPr>
              <a:t>for</a:t>
            </a:r>
            <a:r>
              <a:rPr sz="1400" spc="-15" dirty="0">
                <a:latin typeface="Segoe UI"/>
                <a:cs typeface="Segoe UI"/>
              </a:rPr>
              <a:t> </a:t>
            </a:r>
            <a:r>
              <a:rPr sz="1400" spc="-10" dirty="0">
                <a:latin typeface="Segoe UI"/>
                <a:cs typeface="Segoe UI"/>
              </a:rPr>
              <a:t>purpose</a:t>
            </a:r>
            <a:endParaRPr sz="1400">
              <a:latin typeface="Segoe UI"/>
              <a:cs typeface="Segoe UI"/>
            </a:endParaRPr>
          </a:p>
          <a:p>
            <a:pPr marL="172085">
              <a:lnSpc>
                <a:spcPct val="100000"/>
              </a:lnSpc>
              <a:spcBef>
                <a:spcPts val="409"/>
              </a:spcBef>
            </a:pPr>
            <a:r>
              <a:rPr sz="1400" dirty="0">
                <a:solidFill>
                  <a:srgbClr val="FF0000"/>
                </a:solidFill>
                <a:latin typeface="Segoe UI"/>
                <a:cs typeface="Segoe UI"/>
              </a:rPr>
              <a:t>A4:</a:t>
            </a:r>
            <a:r>
              <a:rPr sz="1400" spc="-25" dirty="0">
                <a:solidFill>
                  <a:srgbClr val="FF0000"/>
                </a:solidFill>
                <a:latin typeface="Segoe UI"/>
                <a:cs typeface="Segoe UI"/>
              </a:rPr>
              <a:t> </a:t>
            </a:r>
            <a:r>
              <a:rPr sz="1400" dirty="0">
                <a:latin typeface="Segoe UI"/>
                <a:cs typeface="Segoe UI"/>
              </a:rPr>
              <a:t>Data</a:t>
            </a:r>
            <a:r>
              <a:rPr sz="1400" spc="-25" dirty="0">
                <a:latin typeface="Segoe UI"/>
                <a:cs typeface="Segoe UI"/>
              </a:rPr>
              <a:t> </a:t>
            </a:r>
            <a:r>
              <a:rPr sz="1400" dirty="0">
                <a:latin typeface="Segoe UI"/>
                <a:cs typeface="Segoe UI"/>
              </a:rPr>
              <a:t>governance</a:t>
            </a:r>
            <a:r>
              <a:rPr sz="1400" spc="-30" dirty="0">
                <a:latin typeface="Segoe UI"/>
                <a:cs typeface="Segoe UI"/>
              </a:rPr>
              <a:t> </a:t>
            </a:r>
            <a:r>
              <a:rPr sz="1400" spc="-25" dirty="0">
                <a:latin typeface="Segoe UI"/>
                <a:cs typeface="Segoe UI"/>
              </a:rPr>
              <a:t>and</a:t>
            </a:r>
            <a:endParaRPr sz="1400">
              <a:latin typeface="Segoe UI"/>
              <a:cs typeface="Segoe UI"/>
            </a:endParaRPr>
          </a:p>
          <a:p>
            <a:pPr marL="518159">
              <a:lnSpc>
                <a:spcPct val="100000"/>
              </a:lnSpc>
            </a:pPr>
            <a:r>
              <a:rPr sz="1400" spc="-10" dirty="0">
                <a:latin typeface="Segoe UI"/>
                <a:cs typeface="Segoe UI"/>
              </a:rPr>
              <a:t>management</a:t>
            </a:r>
            <a:endParaRPr sz="1400">
              <a:latin typeface="Segoe UI"/>
              <a:cs typeface="Segoe UI"/>
            </a:endParaRPr>
          </a:p>
          <a:p>
            <a:pPr marL="518159" marR="247015" indent="-346075">
              <a:lnSpc>
                <a:spcPct val="100000"/>
              </a:lnSpc>
              <a:spcBef>
                <a:spcPts val="395"/>
              </a:spcBef>
            </a:pPr>
            <a:r>
              <a:rPr sz="1400" dirty="0">
                <a:solidFill>
                  <a:srgbClr val="FF0000"/>
                </a:solidFill>
                <a:latin typeface="Segoe UI"/>
                <a:cs typeface="Segoe UI"/>
              </a:rPr>
              <a:t>A5:</a:t>
            </a:r>
            <a:r>
              <a:rPr sz="1400" spc="-25" dirty="0">
                <a:solidFill>
                  <a:srgbClr val="FF0000"/>
                </a:solidFill>
                <a:latin typeface="Segoe UI"/>
                <a:cs typeface="Segoe UI"/>
              </a:rPr>
              <a:t> </a:t>
            </a:r>
            <a:r>
              <a:rPr sz="1400" dirty="0">
                <a:latin typeface="Segoe UI"/>
                <a:cs typeface="Segoe UI"/>
              </a:rPr>
              <a:t>Human</a:t>
            </a:r>
            <a:r>
              <a:rPr sz="1400" spc="-45" dirty="0">
                <a:latin typeface="Segoe UI"/>
                <a:cs typeface="Segoe UI"/>
              </a:rPr>
              <a:t> </a:t>
            </a:r>
            <a:r>
              <a:rPr sz="1400" dirty="0">
                <a:latin typeface="Segoe UI"/>
                <a:cs typeface="Segoe UI"/>
              </a:rPr>
              <a:t>oversight</a:t>
            </a:r>
            <a:r>
              <a:rPr sz="1400" spc="-15" dirty="0">
                <a:latin typeface="Segoe UI"/>
                <a:cs typeface="Segoe UI"/>
              </a:rPr>
              <a:t> </a:t>
            </a:r>
            <a:r>
              <a:rPr sz="1400" spc="-25" dirty="0">
                <a:latin typeface="Segoe UI"/>
                <a:cs typeface="Segoe UI"/>
              </a:rPr>
              <a:t>and </a:t>
            </a:r>
            <a:r>
              <a:rPr sz="1400" spc="-10" dirty="0">
                <a:latin typeface="Segoe UI"/>
                <a:cs typeface="Segoe UI"/>
              </a:rPr>
              <a:t>control</a:t>
            </a:r>
            <a:endParaRPr sz="1400">
              <a:latin typeface="Segoe UI"/>
              <a:cs typeface="Segoe UI"/>
            </a:endParaRPr>
          </a:p>
        </p:txBody>
      </p:sp>
      <p:pic>
        <p:nvPicPr>
          <p:cNvPr id="6" name="object 6"/>
          <p:cNvPicPr/>
          <p:nvPr/>
        </p:nvPicPr>
        <p:blipFill>
          <a:blip r:embed="rId4" cstate="print"/>
          <a:stretch>
            <a:fillRect/>
          </a:stretch>
        </p:blipFill>
        <p:spPr>
          <a:xfrm>
            <a:off x="3393947" y="1370075"/>
            <a:ext cx="2602992" cy="3400044"/>
          </a:xfrm>
          <a:prstGeom prst="rect">
            <a:avLst/>
          </a:prstGeom>
        </p:spPr>
      </p:pic>
      <p:sp>
        <p:nvSpPr>
          <p:cNvPr id="7" name="object 7"/>
          <p:cNvSpPr txBox="1"/>
          <p:nvPr/>
        </p:nvSpPr>
        <p:spPr>
          <a:xfrm>
            <a:off x="3985703" y="1513078"/>
            <a:ext cx="1413510" cy="294640"/>
          </a:xfrm>
          <a:prstGeom prst="rect">
            <a:avLst/>
          </a:prstGeom>
        </p:spPr>
        <p:txBody>
          <a:bodyPr vert="horz" wrap="square" lIns="0" tIns="13970" rIns="0" bIns="0" rtlCol="0">
            <a:spAutoFit/>
          </a:bodyPr>
          <a:lstStyle/>
          <a:p>
            <a:pPr marL="12700">
              <a:lnSpc>
                <a:spcPct val="100000"/>
              </a:lnSpc>
              <a:spcBef>
                <a:spcPts val="110"/>
              </a:spcBef>
            </a:pPr>
            <a:r>
              <a:rPr sz="1750" b="1" spc="-10" dirty="0">
                <a:solidFill>
                  <a:srgbClr val="FFFFFF"/>
                </a:solidFill>
                <a:latin typeface="Segoe UI"/>
                <a:cs typeface="Segoe UI"/>
              </a:rPr>
              <a:t>Transparency</a:t>
            </a:r>
            <a:endParaRPr sz="1750" dirty="0">
              <a:latin typeface="Segoe UI"/>
              <a:cs typeface="Segoe UI"/>
            </a:endParaRPr>
          </a:p>
        </p:txBody>
      </p:sp>
      <p:sp>
        <p:nvSpPr>
          <p:cNvPr id="8" name="object 8"/>
          <p:cNvSpPr/>
          <p:nvPr/>
        </p:nvSpPr>
        <p:spPr>
          <a:xfrm>
            <a:off x="3480815" y="1871472"/>
            <a:ext cx="2429510" cy="2771140"/>
          </a:xfrm>
          <a:custGeom>
            <a:avLst/>
            <a:gdLst/>
            <a:ahLst/>
            <a:cxnLst/>
            <a:rect l="l" t="t" r="r" b="b"/>
            <a:pathLst>
              <a:path w="2429510" h="2771140">
                <a:moveTo>
                  <a:pt x="2429256" y="0"/>
                </a:moveTo>
                <a:lnTo>
                  <a:pt x="0" y="0"/>
                </a:lnTo>
                <a:lnTo>
                  <a:pt x="0" y="2770632"/>
                </a:lnTo>
                <a:lnTo>
                  <a:pt x="2429256" y="2770632"/>
                </a:lnTo>
                <a:lnTo>
                  <a:pt x="2429256" y="0"/>
                </a:lnTo>
                <a:close/>
              </a:path>
            </a:pathLst>
          </a:custGeom>
          <a:solidFill>
            <a:srgbClr val="FFFFFF"/>
          </a:solidFill>
        </p:spPr>
        <p:txBody>
          <a:bodyPr wrap="square" lIns="0" tIns="0" rIns="0" bIns="0" rtlCol="0"/>
          <a:lstStyle/>
          <a:p>
            <a:endParaRPr/>
          </a:p>
        </p:txBody>
      </p:sp>
      <p:sp>
        <p:nvSpPr>
          <p:cNvPr id="9" name="object 9"/>
          <p:cNvSpPr txBox="1"/>
          <p:nvPr/>
        </p:nvSpPr>
        <p:spPr>
          <a:xfrm>
            <a:off x="3626611" y="2138552"/>
            <a:ext cx="2131695" cy="1459230"/>
          </a:xfrm>
          <a:prstGeom prst="rect">
            <a:avLst/>
          </a:prstGeom>
        </p:spPr>
        <p:txBody>
          <a:bodyPr vert="horz" wrap="square" lIns="0" tIns="13335" rIns="0" bIns="0" rtlCol="0">
            <a:spAutoFit/>
          </a:bodyPr>
          <a:lstStyle/>
          <a:p>
            <a:pPr marL="358140" marR="5080" indent="-346075">
              <a:lnSpc>
                <a:spcPct val="100000"/>
              </a:lnSpc>
              <a:spcBef>
                <a:spcPts val="105"/>
              </a:spcBef>
            </a:pPr>
            <a:r>
              <a:rPr sz="1400" dirty="0">
                <a:solidFill>
                  <a:srgbClr val="8560C5"/>
                </a:solidFill>
                <a:latin typeface="Segoe UI"/>
                <a:cs typeface="Segoe UI"/>
              </a:rPr>
              <a:t>T1:</a:t>
            </a:r>
            <a:r>
              <a:rPr sz="1400" spc="-15" dirty="0">
                <a:solidFill>
                  <a:srgbClr val="8560C5"/>
                </a:solidFill>
                <a:latin typeface="Segoe UI"/>
                <a:cs typeface="Segoe UI"/>
              </a:rPr>
              <a:t> </a:t>
            </a:r>
            <a:r>
              <a:rPr sz="1400" dirty="0">
                <a:latin typeface="Segoe UI"/>
                <a:cs typeface="Segoe UI"/>
              </a:rPr>
              <a:t>System</a:t>
            </a:r>
            <a:r>
              <a:rPr sz="1400" spc="-5" dirty="0">
                <a:latin typeface="Segoe UI"/>
                <a:cs typeface="Segoe UI"/>
              </a:rPr>
              <a:t> </a:t>
            </a:r>
            <a:r>
              <a:rPr sz="1400" spc="-10" dirty="0">
                <a:latin typeface="Segoe UI"/>
                <a:cs typeface="Segoe UI"/>
              </a:rPr>
              <a:t>intelligibility</a:t>
            </a:r>
            <a:r>
              <a:rPr sz="1400" spc="-15" dirty="0">
                <a:latin typeface="Segoe UI"/>
                <a:cs typeface="Segoe UI"/>
              </a:rPr>
              <a:t> </a:t>
            </a:r>
            <a:r>
              <a:rPr sz="1400" spc="-25" dirty="0">
                <a:latin typeface="Segoe UI"/>
                <a:cs typeface="Segoe UI"/>
              </a:rPr>
              <a:t>for </a:t>
            </a:r>
            <a:r>
              <a:rPr sz="1400" dirty="0">
                <a:latin typeface="Segoe UI"/>
                <a:cs typeface="Segoe UI"/>
              </a:rPr>
              <a:t>decision</a:t>
            </a:r>
            <a:r>
              <a:rPr sz="1400" spc="-60" dirty="0">
                <a:latin typeface="Segoe UI"/>
                <a:cs typeface="Segoe UI"/>
              </a:rPr>
              <a:t> </a:t>
            </a:r>
            <a:r>
              <a:rPr sz="1400" spc="-10" dirty="0">
                <a:latin typeface="Segoe UI"/>
                <a:cs typeface="Segoe UI"/>
              </a:rPr>
              <a:t>making</a:t>
            </a:r>
            <a:endParaRPr sz="1400">
              <a:latin typeface="Segoe UI"/>
              <a:cs typeface="Segoe UI"/>
            </a:endParaRPr>
          </a:p>
          <a:p>
            <a:pPr marL="12700">
              <a:lnSpc>
                <a:spcPct val="100000"/>
              </a:lnSpc>
              <a:spcBef>
                <a:spcPts val="600"/>
              </a:spcBef>
            </a:pPr>
            <a:r>
              <a:rPr sz="1400" dirty="0">
                <a:solidFill>
                  <a:srgbClr val="8560C5"/>
                </a:solidFill>
                <a:latin typeface="Segoe UI"/>
                <a:cs typeface="Segoe UI"/>
              </a:rPr>
              <a:t>T2:</a:t>
            </a:r>
            <a:r>
              <a:rPr sz="1400" spc="-35" dirty="0">
                <a:solidFill>
                  <a:srgbClr val="8560C5"/>
                </a:solidFill>
                <a:latin typeface="Segoe UI"/>
                <a:cs typeface="Segoe UI"/>
              </a:rPr>
              <a:t> </a:t>
            </a:r>
            <a:r>
              <a:rPr sz="1400" dirty="0">
                <a:latin typeface="Segoe UI"/>
                <a:cs typeface="Segoe UI"/>
              </a:rPr>
              <a:t>Communication</a:t>
            </a:r>
            <a:r>
              <a:rPr sz="1400" spc="-70" dirty="0">
                <a:latin typeface="Segoe UI"/>
                <a:cs typeface="Segoe UI"/>
              </a:rPr>
              <a:t> </a:t>
            </a:r>
            <a:r>
              <a:rPr sz="1400" spc="-25" dirty="0">
                <a:latin typeface="Segoe UI"/>
                <a:cs typeface="Segoe UI"/>
              </a:rPr>
              <a:t>to</a:t>
            </a:r>
            <a:endParaRPr sz="1400">
              <a:latin typeface="Segoe UI"/>
              <a:cs typeface="Segoe UI"/>
            </a:endParaRPr>
          </a:p>
          <a:p>
            <a:pPr marL="358140">
              <a:lnSpc>
                <a:spcPct val="100000"/>
              </a:lnSpc>
            </a:pPr>
            <a:r>
              <a:rPr sz="1400" spc="-10" dirty="0">
                <a:latin typeface="Segoe UI"/>
                <a:cs typeface="Segoe UI"/>
              </a:rPr>
              <a:t>stakeholders</a:t>
            </a:r>
            <a:endParaRPr sz="1400">
              <a:latin typeface="Segoe UI"/>
              <a:cs typeface="Segoe UI"/>
            </a:endParaRPr>
          </a:p>
          <a:p>
            <a:pPr marL="358140" marR="613410" indent="-346075">
              <a:lnSpc>
                <a:spcPct val="100000"/>
              </a:lnSpc>
              <a:spcBef>
                <a:spcPts val="600"/>
              </a:spcBef>
            </a:pPr>
            <a:r>
              <a:rPr sz="1400" dirty="0">
                <a:solidFill>
                  <a:srgbClr val="8560C5"/>
                </a:solidFill>
                <a:latin typeface="Segoe UI"/>
                <a:cs typeface="Segoe UI"/>
              </a:rPr>
              <a:t>T3:</a:t>
            </a:r>
            <a:r>
              <a:rPr sz="1400" spc="-20" dirty="0">
                <a:solidFill>
                  <a:srgbClr val="8560C5"/>
                </a:solidFill>
                <a:latin typeface="Segoe UI"/>
                <a:cs typeface="Segoe UI"/>
              </a:rPr>
              <a:t> </a:t>
            </a:r>
            <a:r>
              <a:rPr sz="1400" spc="-10" dirty="0">
                <a:latin typeface="Segoe UI"/>
                <a:cs typeface="Segoe UI"/>
              </a:rPr>
              <a:t>Disclosure </a:t>
            </a:r>
            <a:r>
              <a:rPr sz="1400" dirty="0">
                <a:latin typeface="Segoe UI"/>
                <a:cs typeface="Segoe UI"/>
              </a:rPr>
              <a:t>of</a:t>
            </a:r>
            <a:r>
              <a:rPr sz="1400" spc="-15" dirty="0">
                <a:latin typeface="Segoe UI"/>
                <a:cs typeface="Segoe UI"/>
              </a:rPr>
              <a:t> </a:t>
            </a:r>
            <a:r>
              <a:rPr sz="1400" spc="-25" dirty="0">
                <a:latin typeface="Segoe UI"/>
                <a:cs typeface="Segoe UI"/>
              </a:rPr>
              <a:t>AI </a:t>
            </a:r>
            <a:r>
              <a:rPr sz="1400" spc="-10" dirty="0">
                <a:latin typeface="Segoe UI"/>
                <a:cs typeface="Segoe UI"/>
              </a:rPr>
              <a:t>interaction</a:t>
            </a:r>
            <a:endParaRPr sz="1400">
              <a:latin typeface="Segoe UI"/>
              <a:cs typeface="Segoe UI"/>
            </a:endParaRPr>
          </a:p>
        </p:txBody>
      </p:sp>
      <p:pic>
        <p:nvPicPr>
          <p:cNvPr id="10" name="object 10"/>
          <p:cNvPicPr/>
          <p:nvPr/>
        </p:nvPicPr>
        <p:blipFill>
          <a:blip r:embed="rId5" cstate="print"/>
          <a:stretch>
            <a:fillRect/>
          </a:stretch>
        </p:blipFill>
        <p:spPr>
          <a:xfrm>
            <a:off x="6198108" y="1370075"/>
            <a:ext cx="2602991" cy="3400044"/>
          </a:xfrm>
          <a:prstGeom prst="rect">
            <a:avLst/>
          </a:prstGeom>
        </p:spPr>
      </p:pic>
      <p:sp>
        <p:nvSpPr>
          <p:cNvPr id="11" name="object 11"/>
          <p:cNvSpPr txBox="1"/>
          <p:nvPr/>
        </p:nvSpPr>
        <p:spPr>
          <a:xfrm>
            <a:off x="7067803" y="1470406"/>
            <a:ext cx="863600" cy="294640"/>
          </a:xfrm>
          <a:prstGeom prst="rect">
            <a:avLst/>
          </a:prstGeom>
        </p:spPr>
        <p:txBody>
          <a:bodyPr vert="horz" wrap="square" lIns="0" tIns="13970" rIns="0" bIns="0" rtlCol="0">
            <a:spAutoFit/>
          </a:bodyPr>
          <a:lstStyle/>
          <a:p>
            <a:pPr marL="12700">
              <a:lnSpc>
                <a:spcPct val="100000"/>
              </a:lnSpc>
              <a:spcBef>
                <a:spcPts val="110"/>
              </a:spcBef>
            </a:pPr>
            <a:r>
              <a:rPr sz="1750" b="1" spc="-10" dirty="0">
                <a:solidFill>
                  <a:srgbClr val="FFFFFF"/>
                </a:solidFill>
                <a:latin typeface="Segoe UI"/>
                <a:cs typeface="Segoe UI"/>
              </a:rPr>
              <a:t>Fairness</a:t>
            </a:r>
            <a:endParaRPr sz="1750" dirty="0">
              <a:latin typeface="Segoe UI"/>
              <a:cs typeface="Segoe UI"/>
            </a:endParaRPr>
          </a:p>
        </p:txBody>
      </p:sp>
      <p:sp>
        <p:nvSpPr>
          <p:cNvPr id="12" name="object 12"/>
          <p:cNvSpPr/>
          <p:nvPr/>
        </p:nvSpPr>
        <p:spPr>
          <a:xfrm>
            <a:off x="6284976" y="1871472"/>
            <a:ext cx="2429510" cy="2778760"/>
          </a:xfrm>
          <a:custGeom>
            <a:avLst/>
            <a:gdLst/>
            <a:ahLst/>
            <a:cxnLst/>
            <a:rect l="l" t="t" r="r" b="b"/>
            <a:pathLst>
              <a:path w="2429509" h="2778760">
                <a:moveTo>
                  <a:pt x="2429255" y="0"/>
                </a:moveTo>
                <a:lnTo>
                  <a:pt x="0" y="0"/>
                </a:lnTo>
                <a:lnTo>
                  <a:pt x="0" y="2778252"/>
                </a:lnTo>
                <a:lnTo>
                  <a:pt x="2429255" y="2778252"/>
                </a:lnTo>
                <a:lnTo>
                  <a:pt x="2429255" y="0"/>
                </a:lnTo>
                <a:close/>
              </a:path>
            </a:pathLst>
          </a:custGeom>
          <a:solidFill>
            <a:srgbClr val="FFFFFF"/>
          </a:solidFill>
        </p:spPr>
        <p:txBody>
          <a:bodyPr wrap="square" lIns="0" tIns="0" rIns="0" bIns="0" rtlCol="0"/>
          <a:lstStyle/>
          <a:p>
            <a:endParaRPr/>
          </a:p>
        </p:txBody>
      </p:sp>
      <p:sp>
        <p:nvSpPr>
          <p:cNvPr id="13" name="object 13"/>
          <p:cNvSpPr txBox="1"/>
          <p:nvPr/>
        </p:nvSpPr>
        <p:spPr>
          <a:xfrm>
            <a:off x="6407911" y="2066899"/>
            <a:ext cx="2080260" cy="1748155"/>
          </a:xfrm>
          <a:prstGeom prst="rect">
            <a:avLst/>
          </a:prstGeom>
        </p:spPr>
        <p:txBody>
          <a:bodyPr vert="horz" wrap="square" lIns="0" tIns="88900" rIns="0" bIns="0" rtlCol="0">
            <a:spAutoFit/>
          </a:bodyPr>
          <a:lstStyle/>
          <a:p>
            <a:pPr marL="12700">
              <a:lnSpc>
                <a:spcPct val="100000"/>
              </a:lnSpc>
              <a:spcBef>
                <a:spcPts val="700"/>
              </a:spcBef>
            </a:pPr>
            <a:r>
              <a:rPr sz="1400" dirty="0">
                <a:solidFill>
                  <a:srgbClr val="0078D3"/>
                </a:solidFill>
                <a:latin typeface="Segoe UI"/>
                <a:cs typeface="Segoe UI"/>
              </a:rPr>
              <a:t>F1:</a:t>
            </a:r>
            <a:r>
              <a:rPr sz="1400" spc="-30" dirty="0">
                <a:solidFill>
                  <a:srgbClr val="0078D3"/>
                </a:solidFill>
                <a:latin typeface="Segoe UI"/>
                <a:cs typeface="Segoe UI"/>
              </a:rPr>
              <a:t> </a:t>
            </a:r>
            <a:r>
              <a:rPr sz="1400" dirty="0">
                <a:latin typeface="Segoe UI"/>
                <a:cs typeface="Segoe UI"/>
              </a:rPr>
              <a:t>Quality</a:t>
            </a:r>
            <a:r>
              <a:rPr sz="1400" spc="-40" dirty="0">
                <a:latin typeface="Segoe UI"/>
                <a:cs typeface="Segoe UI"/>
              </a:rPr>
              <a:t> </a:t>
            </a:r>
            <a:r>
              <a:rPr sz="1400" dirty="0">
                <a:latin typeface="Segoe UI"/>
                <a:cs typeface="Segoe UI"/>
              </a:rPr>
              <a:t>of</a:t>
            </a:r>
            <a:r>
              <a:rPr sz="1400" spc="-30" dirty="0">
                <a:latin typeface="Segoe UI"/>
                <a:cs typeface="Segoe UI"/>
              </a:rPr>
              <a:t> </a:t>
            </a:r>
            <a:r>
              <a:rPr sz="1400" spc="-10" dirty="0">
                <a:latin typeface="Segoe UI"/>
                <a:cs typeface="Segoe UI"/>
              </a:rPr>
              <a:t>service</a:t>
            </a:r>
            <a:endParaRPr sz="1400">
              <a:latin typeface="Segoe UI"/>
              <a:cs typeface="Segoe UI"/>
            </a:endParaRPr>
          </a:p>
          <a:p>
            <a:pPr marL="302260" marR="5080" indent="-289560">
              <a:lnSpc>
                <a:spcPct val="100000"/>
              </a:lnSpc>
              <a:spcBef>
                <a:spcPts val="600"/>
              </a:spcBef>
            </a:pPr>
            <a:r>
              <a:rPr sz="1400" dirty="0">
                <a:solidFill>
                  <a:srgbClr val="0078D3"/>
                </a:solidFill>
                <a:latin typeface="Segoe UI"/>
                <a:cs typeface="Segoe UI"/>
              </a:rPr>
              <a:t>F2:</a:t>
            </a:r>
            <a:r>
              <a:rPr sz="1400" spc="-35" dirty="0">
                <a:solidFill>
                  <a:srgbClr val="0078D3"/>
                </a:solidFill>
                <a:latin typeface="Segoe UI"/>
                <a:cs typeface="Segoe UI"/>
              </a:rPr>
              <a:t> </a:t>
            </a:r>
            <a:r>
              <a:rPr sz="1400" dirty="0">
                <a:latin typeface="Segoe UI"/>
                <a:cs typeface="Segoe UI"/>
              </a:rPr>
              <a:t>Allocation</a:t>
            </a:r>
            <a:r>
              <a:rPr sz="1400" spc="-35" dirty="0">
                <a:latin typeface="Segoe UI"/>
                <a:cs typeface="Segoe UI"/>
              </a:rPr>
              <a:t> </a:t>
            </a:r>
            <a:r>
              <a:rPr sz="1400" dirty="0">
                <a:latin typeface="Segoe UI"/>
                <a:cs typeface="Segoe UI"/>
              </a:rPr>
              <a:t>of</a:t>
            </a:r>
            <a:r>
              <a:rPr sz="1400" spc="-30" dirty="0">
                <a:latin typeface="Segoe UI"/>
                <a:cs typeface="Segoe UI"/>
              </a:rPr>
              <a:t> </a:t>
            </a:r>
            <a:r>
              <a:rPr sz="1400" spc="-10" dirty="0">
                <a:latin typeface="Segoe UI"/>
                <a:cs typeface="Segoe UI"/>
              </a:rPr>
              <a:t>resources </a:t>
            </a:r>
            <a:r>
              <a:rPr sz="1400" dirty="0">
                <a:latin typeface="Segoe UI"/>
                <a:cs typeface="Segoe UI"/>
              </a:rPr>
              <a:t>and</a:t>
            </a:r>
            <a:r>
              <a:rPr sz="1400" spc="-15" dirty="0">
                <a:latin typeface="Segoe UI"/>
                <a:cs typeface="Segoe UI"/>
              </a:rPr>
              <a:t> </a:t>
            </a:r>
            <a:r>
              <a:rPr sz="1400" spc="-10" dirty="0">
                <a:latin typeface="Segoe UI"/>
                <a:cs typeface="Segoe UI"/>
              </a:rPr>
              <a:t>opportunities</a:t>
            </a:r>
            <a:endParaRPr sz="1400">
              <a:latin typeface="Segoe UI"/>
              <a:cs typeface="Segoe UI"/>
            </a:endParaRPr>
          </a:p>
          <a:p>
            <a:pPr marL="302260" marR="503555" indent="-289560">
              <a:lnSpc>
                <a:spcPct val="100000"/>
              </a:lnSpc>
              <a:spcBef>
                <a:spcPts val="600"/>
              </a:spcBef>
            </a:pPr>
            <a:r>
              <a:rPr sz="1400" dirty="0">
                <a:solidFill>
                  <a:srgbClr val="0078D3"/>
                </a:solidFill>
                <a:latin typeface="Segoe UI"/>
                <a:cs typeface="Segoe UI"/>
              </a:rPr>
              <a:t>F3:</a:t>
            </a:r>
            <a:r>
              <a:rPr sz="1400" spc="-25" dirty="0">
                <a:solidFill>
                  <a:srgbClr val="0078D3"/>
                </a:solidFill>
                <a:latin typeface="Segoe UI"/>
                <a:cs typeface="Segoe UI"/>
              </a:rPr>
              <a:t> </a:t>
            </a:r>
            <a:r>
              <a:rPr sz="1400" dirty="0">
                <a:latin typeface="Segoe UI"/>
                <a:cs typeface="Segoe UI"/>
              </a:rPr>
              <a:t>Minimization</a:t>
            </a:r>
            <a:r>
              <a:rPr sz="1400" spc="-40" dirty="0">
                <a:latin typeface="Segoe UI"/>
                <a:cs typeface="Segoe UI"/>
              </a:rPr>
              <a:t> </a:t>
            </a:r>
            <a:r>
              <a:rPr sz="1400" spc="-25" dirty="0">
                <a:latin typeface="Segoe UI"/>
                <a:cs typeface="Segoe UI"/>
              </a:rPr>
              <a:t>of </a:t>
            </a:r>
            <a:r>
              <a:rPr sz="1400" spc="-10" dirty="0">
                <a:latin typeface="Segoe UI"/>
                <a:cs typeface="Segoe UI"/>
              </a:rPr>
              <a:t>stereotyping, </a:t>
            </a:r>
            <a:r>
              <a:rPr sz="1400" dirty="0">
                <a:latin typeface="Segoe UI"/>
                <a:cs typeface="Segoe UI"/>
              </a:rPr>
              <a:t>demeaning,</a:t>
            </a:r>
            <a:r>
              <a:rPr sz="1400" spc="-45" dirty="0">
                <a:latin typeface="Segoe UI"/>
                <a:cs typeface="Segoe UI"/>
              </a:rPr>
              <a:t> </a:t>
            </a:r>
            <a:r>
              <a:rPr sz="1400" spc="-25" dirty="0">
                <a:latin typeface="Segoe UI"/>
                <a:cs typeface="Segoe UI"/>
              </a:rPr>
              <a:t>and </a:t>
            </a:r>
            <a:r>
              <a:rPr sz="1400" dirty="0">
                <a:latin typeface="Segoe UI"/>
                <a:cs typeface="Segoe UI"/>
              </a:rPr>
              <a:t>erasing</a:t>
            </a:r>
            <a:r>
              <a:rPr sz="1400" spc="-45" dirty="0">
                <a:latin typeface="Segoe UI"/>
                <a:cs typeface="Segoe UI"/>
              </a:rPr>
              <a:t> </a:t>
            </a:r>
            <a:r>
              <a:rPr sz="1400" spc="-10" dirty="0">
                <a:latin typeface="Segoe UI"/>
                <a:cs typeface="Segoe UI"/>
              </a:rPr>
              <a:t>outputs</a:t>
            </a:r>
            <a:endParaRPr sz="1400">
              <a:latin typeface="Segoe UI"/>
              <a:cs typeface="Segoe UI"/>
            </a:endParaRPr>
          </a:p>
        </p:txBody>
      </p:sp>
      <p:pic>
        <p:nvPicPr>
          <p:cNvPr id="14" name="object 14"/>
          <p:cNvPicPr/>
          <p:nvPr/>
        </p:nvPicPr>
        <p:blipFill>
          <a:blip r:embed="rId6" cstate="print"/>
          <a:stretch>
            <a:fillRect/>
          </a:stretch>
        </p:blipFill>
        <p:spPr>
          <a:xfrm>
            <a:off x="9003792" y="1370075"/>
            <a:ext cx="2602992" cy="3400044"/>
          </a:xfrm>
          <a:prstGeom prst="rect">
            <a:avLst/>
          </a:prstGeom>
        </p:spPr>
      </p:pic>
      <p:sp>
        <p:nvSpPr>
          <p:cNvPr id="15" name="object 15"/>
          <p:cNvSpPr txBox="1"/>
          <p:nvPr/>
        </p:nvSpPr>
        <p:spPr>
          <a:xfrm>
            <a:off x="9282303" y="1470406"/>
            <a:ext cx="2045970" cy="294640"/>
          </a:xfrm>
          <a:prstGeom prst="rect">
            <a:avLst/>
          </a:prstGeom>
        </p:spPr>
        <p:txBody>
          <a:bodyPr vert="horz" wrap="square" lIns="0" tIns="13970" rIns="0" bIns="0" rtlCol="0">
            <a:spAutoFit/>
          </a:bodyPr>
          <a:lstStyle/>
          <a:p>
            <a:pPr marL="12700">
              <a:lnSpc>
                <a:spcPct val="100000"/>
              </a:lnSpc>
              <a:spcBef>
                <a:spcPts val="110"/>
              </a:spcBef>
            </a:pPr>
            <a:r>
              <a:rPr sz="1750" b="1" dirty="0">
                <a:solidFill>
                  <a:srgbClr val="FFFFFF"/>
                </a:solidFill>
                <a:latin typeface="Segoe UI"/>
                <a:cs typeface="Segoe UI"/>
              </a:rPr>
              <a:t>Reliability</a:t>
            </a:r>
            <a:r>
              <a:rPr sz="1750" b="1" spc="-35" dirty="0">
                <a:solidFill>
                  <a:srgbClr val="FFFFFF"/>
                </a:solidFill>
                <a:latin typeface="Segoe UI"/>
                <a:cs typeface="Segoe UI"/>
              </a:rPr>
              <a:t> </a:t>
            </a:r>
            <a:r>
              <a:rPr sz="1750" b="1" dirty="0">
                <a:solidFill>
                  <a:srgbClr val="FFFFFF"/>
                </a:solidFill>
                <a:latin typeface="Segoe UI"/>
                <a:cs typeface="Segoe UI"/>
              </a:rPr>
              <a:t>&amp;</a:t>
            </a:r>
            <a:r>
              <a:rPr sz="1750" b="1" spc="-30" dirty="0">
                <a:solidFill>
                  <a:srgbClr val="FFFFFF"/>
                </a:solidFill>
                <a:latin typeface="Segoe UI"/>
                <a:cs typeface="Segoe UI"/>
              </a:rPr>
              <a:t> </a:t>
            </a:r>
            <a:r>
              <a:rPr sz="1750" b="1" spc="-10" dirty="0">
                <a:solidFill>
                  <a:srgbClr val="FFFFFF"/>
                </a:solidFill>
                <a:latin typeface="Segoe UI"/>
                <a:cs typeface="Segoe UI"/>
              </a:rPr>
              <a:t>Safety</a:t>
            </a:r>
            <a:endParaRPr sz="1750" dirty="0">
              <a:latin typeface="Segoe UI"/>
              <a:cs typeface="Segoe UI"/>
            </a:endParaRPr>
          </a:p>
        </p:txBody>
      </p:sp>
      <p:sp>
        <p:nvSpPr>
          <p:cNvPr id="16" name="object 16"/>
          <p:cNvSpPr/>
          <p:nvPr/>
        </p:nvSpPr>
        <p:spPr>
          <a:xfrm>
            <a:off x="9090659" y="1871472"/>
            <a:ext cx="2429510" cy="2795270"/>
          </a:xfrm>
          <a:custGeom>
            <a:avLst/>
            <a:gdLst/>
            <a:ahLst/>
            <a:cxnLst/>
            <a:rect l="l" t="t" r="r" b="b"/>
            <a:pathLst>
              <a:path w="2429509" h="2795270">
                <a:moveTo>
                  <a:pt x="2429255" y="0"/>
                </a:moveTo>
                <a:lnTo>
                  <a:pt x="0" y="0"/>
                </a:lnTo>
                <a:lnTo>
                  <a:pt x="0" y="2795016"/>
                </a:lnTo>
                <a:lnTo>
                  <a:pt x="2429255" y="2795016"/>
                </a:lnTo>
                <a:lnTo>
                  <a:pt x="2429255" y="0"/>
                </a:lnTo>
                <a:close/>
              </a:path>
            </a:pathLst>
          </a:custGeom>
          <a:solidFill>
            <a:srgbClr val="FFFFFF"/>
          </a:solidFill>
        </p:spPr>
        <p:txBody>
          <a:bodyPr wrap="square" lIns="0" tIns="0" rIns="0" bIns="0" rtlCol="0"/>
          <a:lstStyle/>
          <a:p>
            <a:endParaRPr/>
          </a:p>
        </p:txBody>
      </p:sp>
      <p:sp>
        <p:nvSpPr>
          <p:cNvPr id="17" name="object 17"/>
          <p:cNvSpPr txBox="1"/>
          <p:nvPr/>
        </p:nvSpPr>
        <p:spPr>
          <a:xfrm>
            <a:off x="9184005" y="2142489"/>
            <a:ext cx="2068195" cy="1672589"/>
          </a:xfrm>
          <a:prstGeom prst="rect">
            <a:avLst/>
          </a:prstGeom>
        </p:spPr>
        <p:txBody>
          <a:bodyPr vert="horz" wrap="square" lIns="0" tIns="13335" rIns="0" bIns="0" rtlCol="0">
            <a:spAutoFit/>
          </a:bodyPr>
          <a:lstStyle/>
          <a:p>
            <a:pPr marL="474345" marR="52705" indent="-462280">
              <a:lnSpc>
                <a:spcPct val="100000"/>
              </a:lnSpc>
              <a:spcBef>
                <a:spcPts val="105"/>
              </a:spcBef>
            </a:pPr>
            <a:r>
              <a:rPr sz="1400" dirty="0">
                <a:solidFill>
                  <a:srgbClr val="274A46"/>
                </a:solidFill>
                <a:latin typeface="Segoe UI"/>
                <a:cs typeface="Segoe UI"/>
              </a:rPr>
              <a:t>RS1:</a:t>
            </a:r>
            <a:r>
              <a:rPr sz="1400" spc="-30" dirty="0">
                <a:solidFill>
                  <a:srgbClr val="274A46"/>
                </a:solidFill>
                <a:latin typeface="Segoe UI"/>
                <a:cs typeface="Segoe UI"/>
              </a:rPr>
              <a:t> </a:t>
            </a:r>
            <a:r>
              <a:rPr sz="1400" dirty="0">
                <a:latin typeface="Segoe UI"/>
                <a:cs typeface="Segoe UI"/>
              </a:rPr>
              <a:t>Reliability</a:t>
            </a:r>
            <a:r>
              <a:rPr sz="1400" spc="-30" dirty="0">
                <a:latin typeface="Segoe UI"/>
                <a:cs typeface="Segoe UI"/>
              </a:rPr>
              <a:t> </a:t>
            </a:r>
            <a:r>
              <a:rPr sz="1400" dirty="0">
                <a:latin typeface="Segoe UI"/>
                <a:cs typeface="Segoe UI"/>
              </a:rPr>
              <a:t>and</a:t>
            </a:r>
            <a:r>
              <a:rPr sz="1400" spc="-30" dirty="0">
                <a:latin typeface="Segoe UI"/>
                <a:cs typeface="Segoe UI"/>
              </a:rPr>
              <a:t> </a:t>
            </a:r>
            <a:r>
              <a:rPr sz="1400" spc="-10" dirty="0">
                <a:latin typeface="Segoe UI"/>
                <a:cs typeface="Segoe UI"/>
              </a:rPr>
              <a:t>safety guidance</a:t>
            </a:r>
            <a:endParaRPr sz="1400">
              <a:latin typeface="Segoe UI"/>
              <a:cs typeface="Segoe UI"/>
            </a:endParaRPr>
          </a:p>
          <a:p>
            <a:pPr marL="12700">
              <a:lnSpc>
                <a:spcPct val="100000"/>
              </a:lnSpc>
              <a:spcBef>
                <a:spcPts val="600"/>
              </a:spcBef>
            </a:pPr>
            <a:r>
              <a:rPr sz="1400" dirty="0">
                <a:solidFill>
                  <a:srgbClr val="274A46"/>
                </a:solidFill>
                <a:latin typeface="Segoe UI"/>
                <a:cs typeface="Segoe UI"/>
              </a:rPr>
              <a:t>RS2:</a:t>
            </a:r>
            <a:r>
              <a:rPr sz="1400" spc="-25" dirty="0">
                <a:solidFill>
                  <a:srgbClr val="274A46"/>
                </a:solidFill>
                <a:latin typeface="Segoe UI"/>
                <a:cs typeface="Segoe UI"/>
              </a:rPr>
              <a:t> </a:t>
            </a:r>
            <a:r>
              <a:rPr sz="1400" spc="-10" dirty="0">
                <a:latin typeface="Segoe UI"/>
                <a:cs typeface="Segoe UI"/>
              </a:rPr>
              <a:t>Failures</a:t>
            </a:r>
            <a:r>
              <a:rPr sz="1400" spc="-20" dirty="0">
                <a:latin typeface="Segoe UI"/>
                <a:cs typeface="Segoe UI"/>
              </a:rPr>
              <a:t> </a:t>
            </a:r>
            <a:r>
              <a:rPr sz="1400" spc="-25" dirty="0">
                <a:latin typeface="Segoe UI"/>
                <a:cs typeface="Segoe UI"/>
              </a:rPr>
              <a:t>and</a:t>
            </a:r>
            <a:endParaRPr sz="1400">
              <a:latin typeface="Segoe UI"/>
              <a:cs typeface="Segoe UI"/>
            </a:endParaRPr>
          </a:p>
          <a:p>
            <a:pPr marL="474345">
              <a:lnSpc>
                <a:spcPct val="100000"/>
              </a:lnSpc>
            </a:pPr>
            <a:r>
              <a:rPr sz="1400" spc="-10" dirty="0">
                <a:latin typeface="Segoe UI"/>
                <a:cs typeface="Segoe UI"/>
              </a:rPr>
              <a:t>remediations</a:t>
            </a:r>
            <a:endParaRPr sz="1400">
              <a:latin typeface="Segoe UI"/>
              <a:cs typeface="Segoe UI"/>
            </a:endParaRPr>
          </a:p>
          <a:p>
            <a:pPr marL="474345" marR="5080" indent="-462280">
              <a:lnSpc>
                <a:spcPct val="100000"/>
              </a:lnSpc>
              <a:spcBef>
                <a:spcPts val="600"/>
              </a:spcBef>
            </a:pPr>
            <a:r>
              <a:rPr sz="1400" dirty="0">
                <a:solidFill>
                  <a:srgbClr val="274A46"/>
                </a:solidFill>
                <a:latin typeface="Segoe UI"/>
                <a:cs typeface="Segoe UI"/>
              </a:rPr>
              <a:t>RS3:</a:t>
            </a:r>
            <a:r>
              <a:rPr sz="1400" spc="-10" dirty="0">
                <a:solidFill>
                  <a:srgbClr val="274A46"/>
                </a:solidFill>
                <a:latin typeface="Segoe UI"/>
                <a:cs typeface="Segoe UI"/>
              </a:rPr>
              <a:t> </a:t>
            </a:r>
            <a:r>
              <a:rPr sz="1400" dirty="0">
                <a:latin typeface="Segoe UI"/>
                <a:cs typeface="Segoe UI"/>
              </a:rPr>
              <a:t>Ongoing</a:t>
            </a:r>
            <a:r>
              <a:rPr sz="1400" spc="-20" dirty="0">
                <a:latin typeface="Segoe UI"/>
                <a:cs typeface="Segoe UI"/>
              </a:rPr>
              <a:t> </a:t>
            </a:r>
            <a:r>
              <a:rPr sz="1400" spc="-10" dirty="0">
                <a:latin typeface="Segoe UI"/>
                <a:cs typeface="Segoe UI"/>
              </a:rPr>
              <a:t>monitoring, </a:t>
            </a:r>
            <a:r>
              <a:rPr sz="1400" dirty="0">
                <a:latin typeface="Segoe UI"/>
                <a:cs typeface="Segoe UI"/>
              </a:rPr>
              <a:t>feedback,</a:t>
            </a:r>
            <a:r>
              <a:rPr sz="1400" spc="-15" dirty="0">
                <a:latin typeface="Segoe UI"/>
                <a:cs typeface="Segoe UI"/>
              </a:rPr>
              <a:t> </a:t>
            </a:r>
            <a:r>
              <a:rPr sz="1400" spc="-25" dirty="0">
                <a:latin typeface="Segoe UI"/>
                <a:cs typeface="Segoe UI"/>
              </a:rPr>
              <a:t>and </a:t>
            </a:r>
            <a:r>
              <a:rPr sz="1400" spc="-10" dirty="0">
                <a:latin typeface="Segoe UI"/>
                <a:cs typeface="Segoe UI"/>
              </a:rPr>
              <a:t>evaluation</a:t>
            </a:r>
            <a:endParaRPr sz="1400">
              <a:latin typeface="Segoe UI"/>
              <a:cs typeface="Segoe UI"/>
            </a:endParaRPr>
          </a:p>
        </p:txBody>
      </p:sp>
      <p:pic>
        <p:nvPicPr>
          <p:cNvPr id="18" name="object 18"/>
          <p:cNvPicPr/>
          <p:nvPr/>
        </p:nvPicPr>
        <p:blipFill>
          <a:blip r:embed="rId7" cstate="print"/>
          <a:stretch>
            <a:fillRect/>
          </a:stretch>
        </p:blipFill>
        <p:spPr>
          <a:xfrm>
            <a:off x="588263" y="4965191"/>
            <a:ext cx="5408676" cy="1595627"/>
          </a:xfrm>
          <a:prstGeom prst="rect">
            <a:avLst/>
          </a:prstGeom>
        </p:spPr>
      </p:pic>
      <p:sp>
        <p:nvSpPr>
          <p:cNvPr id="19" name="object 19"/>
          <p:cNvSpPr txBox="1"/>
          <p:nvPr/>
        </p:nvSpPr>
        <p:spPr>
          <a:xfrm>
            <a:off x="4146930" y="5016246"/>
            <a:ext cx="1769110" cy="269240"/>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FFFFFF"/>
                </a:solidFill>
                <a:latin typeface="Segoe UI"/>
                <a:cs typeface="Segoe UI"/>
              </a:rPr>
              <a:t>Privacy</a:t>
            </a:r>
            <a:r>
              <a:rPr sz="1600" b="1" spc="-40" dirty="0">
                <a:solidFill>
                  <a:srgbClr val="FFFFFF"/>
                </a:solidFill>
                <a:latin typeface="Segoe UI"/>
                <a:cs typeface="Segoe UI"/>
              </a:rPr>
              <a:t> </a:t>
            </a:r>
            <a:r>
              <a:rPr sz="1600" b="1" dirty="0">
                <a:solidFill>
                  <a:srgbClr val="FFFFFF"/>
                </a:solidFill>
                <a:latin typeface="Segoe UI"/>
                <a:cs typeface="Segoe UI"/>
              </a:rPr>
              <a:t>&amp;</a:t>
            </a:r>
            <a:r>
              <a:rPr sz="1600" b="1" spc="-35" dirty="0">
                <a:solidFill>
                  <a:srgbClr val="FFFFFF"/>
                </a:solidFill>
                <a:latin typeface="Segoe UI"/>
                <a:cs typeface="Segoe UI"/>
              </a:rPr>
              <a:t> </a:t>
            </a:r>
            <a:r>
              <a:rPr sz="1600" b="1" spc="-10" dirty="0">
                <a:solidFill>
                  <a:srgbClr val="FFFFFF"/>
                </a:solidFill>
                <a:latin typeface="Segoe UI"/>
                <a:cs typeface="Segoe UI"/>
              </a:rPr>
              <a:t>Security</a:t>
            </a:r>
            <a:endParaRPr sz="1600">
              <a:latin typeface="Segoe UI"/>
              <a:cs typeface="Segoe UI"/>
            </a:endParaRPr>
          </a:p>
        </p:txBody>
      </p:sp>
      <p:sp>
        <p:nvSpPr>
          <p:cNvPr id="20" name="object 20"/>
          <p:cNvSpPr/>
          <p:nvPr/>
        </p:nvSpPr>
        <p:spPr>
          <a:xfrm>
            <a:off x="675131" y="5387340"/>
            <a:ext cx="5234940" cy="1066800"/>
          </a:xfrm>
          <a:custGeom>
            <a:avLst/>
            <a:gdLst/>
            <a:ahLst/>
            <a:cxnLst/>
            <a:rect l="l" t="t" r="r" b="b"/>
            <a:pathLst>
              <a:path w="5234940" h="1066800">
                <a:moveTo>
                  <a:pt x="5234940" y="0"/>
                </a:moveTo>
                <a:lnTo>
                  <a:pt x="0" y="0"/>
                </a:lnTo>
                <a:lnTo>
                  <a:pt x="0" y="1066800"/>
                </a:lnTo>
                <a:lnTo>
                  <a:pt x="5234940" y="1066800"/>
                </a:lnTo>
                <a:lnTo>
                  <a:pt x="5234940" y="0"/>
                </a:lnTo>
                <a:close/>
              </a:path>
            </a:pathLst>
          </a:custGeom>
          <a:solidFill>
            <a:srgbClr val="FFFFFF"/>
          </a:solidFill>
        </p:spPr>
        <p:txBody>
          <a:bodyPr wrap="square" lIns="0" tIns="0" rIns="0" bIns="0" rtlCol="0"/>
          <a:lstStyle/>
          <a:p>
            <a:endParaRPr/>
          </a:p>
        </p:txBody>
      </p:sp>
      <p:sp>
        <p:nvSpPr>
          <p:cNvPr id="21" name="object 21"/>
          <p:cNvSpPr txBox="1"/>
          <p:nvPr/>
        </p:nvSpPr>
        <p:spPr>
          <a:xfrm>
            <a:off x="868476" y="5496255"/>
            <a:ext cx="2646680" cy="604520"/>
          </a:xfrm>
          <a:prstGeom prst="rect">
            <a:avLst/>
          </a:prstGeom>
        </p:spPr>
        <p:txBody>
          <a:bodyPr vert="horz" wrap="square" lIns="0" tIns="12700" rIns="0" bIns="0" rtlCol="0">
            <a:spAutoFit/>
          </a:bodyPr>
          <a:lstStyle/>
          <a:p>
            <a:pPr marL="12700" marR="5080">
              <a:lnSpc>
                <a:spcPct val="135700"/>
              </a:lnSpc>
              <a:spcBef>
                <a:spcPts val="100"/>
              </a:spcBef>
            </a:pPr>
            <a:r>
              <a:rPr sz="1400" dirty="0">
                <a:latin typeface="Segoe UI"/>
                <a:cs typeface="Segoe UI"/>
              </a:rPr>
              <a:t>PS1:</a:t>
            </a:r>
            <a:r>
              <a:rPr sz="1400" spc="-50" dirty="0">
                <a:latin typeface="Segoe UI"/>
                <a:cs typeface="Segoe UI"/>
              </a:rPr>
              <a:t> </a:t>
            </a:r>
            <a:r>
              <a:rPr sz="1400" dirty="0">
                <a:latin typeface="Segoe UI"/>
                <a:cs typeface="Segoe UI"/>
              </a:rPr>
              <a:t>Privacy</a:t>
            </a:r>
            <a:r>
              <a:rPr sz="1400" spc="-60" dirty="0">
                <a:latin typeface="Segoe UI"/>
                <a:cs typeface="Segoe UI"/>
              </a:rPr>
              <a:t> </a:t>
            </a:r>
            <a:r>
              <a:rPr sz="1400" dirty="0">
                <a:latin typeface="Segoe UI"/>
                <a:cs typeface="Segoe UI"/>
              </a:rPr>
              <a:t>Standard</a:t>
            </a:r>
            <a:r>
              <a:rPr sz="1400" spc="-50" dirty="0">
                <a:latin typeface="Segoe UI"/>
                <a:cs typeface="Segoe UI"/>
              </a:rPr>
              <a:t> </a:t>
            </a:r>
            <a:r>
              <a:rPr sz="1400" spc="-10" dirty="0">
                <a:latin typeface="Segoe UI"/>
                <a:cs typeface="Segoe UI"/>
              </a:rPr>
              <a:t>compliance </a:t>
            </a:r>
            <a:r>
              <a:rPr sz="1400" dirty="0">
                <a:latin typeface="Segoe UI"/>
                <a:cs typeface="Segoe UI"/>
              </a:rPr>
              <a:t>PS2:</a:t>
            </a:r>
            <a:r>
              <a:rPr sz="1400" spc="-45" dirty="0">
                <a:latin typeface="Segoe UI"/>
                <a:cs typeface="Segoe UI"/>
              </a:rPr>
              <a:t> </a:t>
            </a:r>
            <a:r>
              <a:rPr sz="1400" dirty="0">
                <a:latin typeface="Segoe UI"/>
                <a:cs typeface="Segoe UI"/>
              </a:rPr>
              <a:t>Security</a:t>
            </a:r>
            <a:r>
              <a:rPr sz="1400" spc="-35" dirty="0">
                <a:latin typeface="Segoe UI"/>
                <a:cs typeface="Segoe UI"/>
              </a:rPr>
              <a:t> </a:t>
            </a:r>
            <a:r>
              <a:rPr sz="1400" dirty="0">
                <a:latin typeface="Segoe UI"/>
                <a:cs typeface="Segoe UI"/>
              </a:rPr>
              <a:t>Policy</a:t>
            </a:r>
            <a:r>
              <a:rPr sz="1400" spc="-45" dirty="0">
                <a:latin typeface="Segoe UI"/>
                <a:cs typeface="Segoe UI"/>
              </a:rPr>
              <a:t> </a:t>
            </a:r>
            <a:r>
              <a:rPr sz="1400" spc="-10" dirty="0">
                <a:latin typeface="Segoe UI"/>
                <a:cs typeface="Segoe UI"/>
              </a:rPr>
              <a:t>compliance</a:t>
            </a:r>
            <a:endParaRPr sz="1400">
              <a:latin typeface="Segoe UI"/>
              <a:cs typeface="Segoe UI"/>
            </a:endParaRPr>
          </a:p>
        </p:txBody>
      </p:sp>
      <p:pic>
        <p:nvPicPr>
          <p:cNvPr id="22" name="object 22"/>
          <p:cNvPicPr/>
          <p:nvPr/>
        </p:nvPicPr>
        <p:blipFill>
          <a:blip r:embed="rId8" cstate="print"/>
          <a:stretch>
            <a:fillRect/>
          </a:stretch>
        </p:blipFill>
        <p:spPr>
          <a:xfrm>
            <a:off x="6198108" y="4965191"/>
            <a:ext cx="5408676" cy="1595627"/>
          </a:xfrm>
          <a:prstGeom prst="rect">
            <a:avLst/>
          </a:prstGeom>
        </p:spPr>
      </p:pic>
      <p:sp>
        <p:nvSpPr>
          <p:cNvPr id="23" name="object 23"/>
          <p:cNvSpPr txBox="1"/>
          <p:nvPr/>
        </p:nvSpPr>
        <p:spPr>
          <a:xfrm>
            <a:off x="10260583" y="5016246"/>
            <a:ext cx="126682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FFFF"/>
                </a:solidFill>
                <a:latin typeface="Segoe UI"/>
                <a:cs typeface="Segoe UI"/>
              </a:rPr>
              <a:t>Inclusiveness</a:t>
            </a:r>
            <a:endParaRPr sz="1600">
              <a:latin typeface="Segoe UI"/>
              <a:cs typeface="Segoe UI"/>
            </a:endParaRPr>
          </a:p>
        </p:txBody>
      </p:sp>
      <p:sp>
        <p:nvSpPr>
          <p:cNvPr id="24" name="object 24"/>
          <p:cNvSpPr/>
          <p:nvPr/>
        </p:nvSpPr>
        <p:spPr>
          <a:xfrm>
            <a:off x="6284976" y="5367528"/>
            <a:ext cx="5234940" cy="1066800"/>
          </a:xfrm>
          <a:custGeom>
            <a:avLst/>
            <a:gdLst/>
            <a:ahLst/>
            <a:cxnLst/>
            <a:rect l="l" t="t" r="r" b="b"/>
            <a:pathLst>
              <a:path w="5234940" h="1066800">
                <a:moveTo>
                  <a:pt x="5234939" y="0"/>
                </a:moveTo>
                <a:lnTo>
                  <a:pt x="0" y="0"/>
                </a:lnTo>
                <a:lnTo>
                  <a:pt x="0" y="1066800"/>
                </a:lnTo>
                <a:lnTo>
                  <a:pt x="5234939" y="1066800"/>
                </a:lnTo>
                <a:lnTo>
                  <a:pt x="5234939" y="0"/>
                </a:lnTo>
                <a:close/>
              </a:path>
            </a:pathLst>
          </a:custGeom>
          <a:solidFill>
            <a:srgbClr val="FFFFFF"/>
          </a:solidFill>
        </p:spPr>
        <p:txBody>
          <a:bodyPr wrap="square" lIns="0" tIns="0" rIns="0" bIns="0" rtlCol="0"/>
          <a:lstStyle/>
          <a:p>
            <a:endParaRPr/>
          </a:p>
        </p:txBody>
      </p:sp>
      <p:sp>
        <p:nvSpPr>
          <p:cNvPr id="25" name="object 25"/>
          <p:cNvSpPr txBox="1"/>
          <p:nvPr/>
        </p:nvSpPr>
        <p:spPr>
          <a:xfrm>
            <a:off x="6457315" y="5591962"/>
            <a:ext cx="2976880"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Segoe UI"/>
                <a:cs typeface="Segoe UI"/>
              </a:rPr>
              <a:t>I1:</a:t>
            </a:r>
            <a:r>
              <a:rPr sz="1400" spc="-45" dirty="0">
                <a:latin typeface="Segoe UI"/>
                <a:cs typeface="Segoe UI"/>
              </a:rPr>
              <a:t> </a:t>
            </a:r>
            <a:r>
              <a:rPr sz="1400" dirty="0">
                <a:latin typeface="Segoe UI"/>
                <a:cs typeface="Segoe UI"/>
              </a:rPr>
              <a:t>Accessibility</a:t>
            </a:r>
            <a:r>
              <a:rPr sz="1400" spc="-30" dirty="0">
                <a:latin typeface="Segoe UI"/>
                <a:cs typeface="Segoe UI"/>
              </a:rPr>
              <a:t> </a:t>
            </a:r>
            <a:r>
              <a:rPr sz="1400" spc="-10" dirty="0">
                <a:latin typeface="Segoe UI"/>
                <a:cs typeface="Segoe UI"/>
              </a:rPr>
              <a:t>Standards</a:t>
            </a:r>
            <a:r>
              <a:rPr sz="1400" spc="-45" dirty="0">
                <a:latin typeface="Segoe UI"/>
                <a:cs typeface="Segoe UI"/>
              </a:rPr>
              <a:t> </a:t>
            </a:r>
            <a:r>
              <a:rPr sz="1400" spc="-10" dirty="0">
                <a:latin typeface="Segoe UI"/>
                <a:cs typeface="Segoe UI"/>
              </a:rPr>
              <a:t>compliance</a:t>
            </a:r>
            <a:endParaRPr sz="1400">
              <a:latin typeface="Segoe UI"/>
              <a:cs typeface="Segoe UI"/>
            </a:endParaRPr>
          </a:p>
        </p:txBody>
      </p:sp>
    </p:spTree>
    <p:extLst>
      <p:ext uri="{BB962C8B-B14F-4D97-AF65-F5344CB8AC3E}">
        <p14:creationId xmlns:p14="http://schemas.microsoft.com/office/powerpoint/2010/main" val="1061442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93178" y="563752"/>
            <a:ext cx="3816769" cy="446024"/>
          </a:xfrm>
          <a:prstGeom prst="rect">
            <a:avLst/>
          </a:prstGeom>
        </p:spPr>
      </p:pic>
      <p:pic>
        <p:nvPicPr>
          <p:cNvPr id="3" name="object 3"/>
          <p:cNvPicPr/>
          <p:nvPr/>
        </p:nvPicPr>
        <p:blipFill>
          <a:blip r:embed="rId3" cstate="print"/>
          <a:stretch>
            <a:fillRect/>
          </a:stretch>
        </p:blipFill>
        <p:spPr>
          <a:xfrm>
            <a:off x="573023" y="1235963"/>
            <a:ext cx="9659111" cy="48676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0E5D1-676F-21BC-CD0C-079E542D09F6}"/>
              </a:ext>
            </a:extLst>
          </p:cNvPr>
          <p:cNvSpPr>
            <a:spLocks noGrp="1"/>
          </p:cNvSpPr>
          <p:nvPr>
            <p:ph type="title"/>
          </p:nvPr>
        </p:nvSpPr>
        <p:spPr>
          <a:xfrm>
            <a:off x="575563" y="432561"/>
            <a:ext cx="11040872" cy="553998"/>
          </a:xfrm>
        </p:spPr>
        <p:txBody>
          <a:bodyPr/>
          <a:lstStyle/>
          <a:p>
            <a:pPr algn="ctr"/>
            <a:r>
              <a:rPr lang="en-US" dirty="0"/>
              <a:t>Agenda</a:t>
            </a:r>
            <a:endParaRPr lang="en-PK" dirty="0"/>
          </a:p>
        </p:txBody>
      </p:sp>
      <p:sp>
        <p:nvSpPr>
          <p:cNvPr id="3" name="Text Placeholder 2">
            <a:extLst>
              <a:ext uri="{FF2B5EF4-FFF2-40B4-BE49-F238E27FC236}">
                <a16:creationId xmlns:a16="http://schemas.microsoft.com/office/drawing/2014/main" id="{663BF9A3-8F68-EC4D-DED7-090F6D41417F}"/>
              </a:ext>
            </a:extLst>
          </p:cNvPr>
          <p:cNvSpPr>
            <a:spLocks noGrp="1"/>
          </p:cNvSpPr>
          <p:nvPr>
            <p:ph type="body" idx="1"/>
          </p:nvPr>
        </p:nvSpPr>
        <p:spPr>
          <a:xfrm>
            <a:off x="754481" y="1524000"/>
            <a:ext cx="10683036" cy="4154984"/>
          </a:xfrm>
        </p:spPr>
        <p:txBody>
          <a:bodyPr/>
          <a:lstStyle/>
          <a:p>
            <a:pPr marL="340614" indent="-285750" algn="l" rtl="0" eaLnBrk="1" fontAlgn="t" latinLnBrk="0" hangingPunct="1">
              <a:spcBef>
                <a:spcPts val="220"/>
              </a:spcBef>
              <a:spcAft>
                <a:spcPts val="0"/>
              </a:spcAft>
              <a:buFont typeface="Arial" panose="020B0604020202020204" pitchFamily="34" charset="0"/>
              <a:buChar char="•"/>
            </a:pPr>
            <a:r>
              <a:rPr lang="en-US" sz="2500" b="1" i="0" u="none" strike="noStrike" kern="1200" spc="-10" dirty="0">
                <a:solidFill>
                  <a:srgbClr val="FFFFFF"/>
                </a:solidFill>
                <a:effectLst/>
                <a:latin typeface="Segoe UI" panose="020B0502040204020203" pitchFamily="34" charset="0"/>
                <a:cs typeface="Segoe UI" panose="020B0502040204020203" pitchFamily="34" charset="0"/>
              </a:rPr>
              <a:t>Introduction to AI</a:t>
            </a:r>
            <a:endParaRPr lang="en-PK" sz="2500" b="0" i="0" u="none" strike="noStrike" dirty="0">
              <a:effectLst/>
              <a:latin typeface="Segoe UI" panose="020B0502040204020203" pitchFamily="34" charset="0"/>
              <a:cs typeface="Segoe UI" panose="020B0502040204020203" pitchFamily="34" charset="0"/>
            </a:endParaRPr>
          </a:p>
          <a:p>
            <a:pPr marL="797814" lvl="1" indent="-285750" algn="l" rtl="0" fontAlgn="t">
              <a:spcBef>
                <a:spcPts val="259"/>
              </a:spcBef>
              <a:buFont typeface="Arial" panose="020B0604020202020204" pitchFamily="34" charset="0"/>
              <a:buChar char="•"/>
            </a:pPr>
            <a:r>
              <a:rPr lang="en-US" sz="2500" b="0" i="0" u="none" strike="noStrike" kern="1200" dirty="0">
                <a:solidFill>
                  <a:srgbClr val="FFFFFF"/>
                </a:solidFill>
                <a:effectLst/>
                <a:latin typeface="Segoe UI" panose="020B0502040204020203" pitchFamily="34" charset="0"/>
                <a:cs typeface="Segoe UI" panose="020B0502040204020203" pitchFamily="34" charset="0"/>
              </a:rPr>
              <a:t>	Current State of AI </a:t>
            </a:r>
            <a:endParaRPr lang="en-PK" sz="2500" b="0" i="0" u="none" strike="noStrike" dirty="0">
              <a:effectLst/>
              <a:latin typeface="Segoe UI" panose="020B0502040204020203" pitchFamily="34" charset="0"/>
              <a:cs typeface="Segoe UI" panose="020B0502040204020203" pitchFamily="34" charset="0"/>
            </a:endParaRPr>
          </a:p>
          <a:p>
            <a:pPr marL="797814" lvl="1" indent="-285750" algn="l" rtl="0" fontAlgn="t">
              <a:spcBef>
                <a:spcPts val="259"/>
              </a:spcBef>
              <a:buFont typeface="Arial" panose="020B0604020202020204" pitchFamily="34" charset="0"/>
              <a:buChar char="•"/>
            </a:pPr>
            <a:r>
              <a:rPr lang="en-US" sz="2500" b="0" i="0" u="none" strike="noStrike" kern="1200" dirty="0">
                <a:solidFill>
                  <a:srgbClr val="FFFFFF"/>
                </a:solidFill>
                <a:effectLst/>
                <a:latin typeface="Segoe UI" panose="020B0502040204020203" pitchFamily="34" charset="0"/>
                <a:cs typeface="Segoe UI" panose="020B0502040204020203" pitchFamily="34" charset="0"/>
              </a:rPr>
              <a:t>	Types of AI</a:t>
            </a:r>
            <a:endParaRPr lang="en-PK" sz="2500" b="0" i="0" u="none" strike="noStrike" dirty="0">
              <a:effectLst/>
              <a:latin typeface="Segoe UI" panose="020B0502040204020203" pitchFamily="34" charset="0"/>
              <a:cs typeface="Segoe UI" panose="020B0502040204020203" pitchFamily="34" charset="0"/>
            </a:endParaRPr>
          </a:p>
          <a:p>
            <a:pPr marL="797814" lvl="1" indent="-285750" algn="l" rtl="0" fontAlgn="t">
              <a:spcBef>
                <a:spcPts val="259"/>
              </a:spcBef>
              <a:buFont typeface="Arial" panose="020B0604020202020204" pitchFamily="34" charset="0"/>
              <a:buChar char="•"/>
            </a:pPr>
            <a:r>
              <a:rPr lang="en-US" sz="2500" b="0" i="0" u="none" strike="noStrike" kern="1200" dirty="0">
                <a:solidFill>
                  <a:srgbClr val="FFFFFF"/>
                </a:solidFill>
                <a:effectLst/>
                <a:latin typeface="Segoe UI" panose="020B0502040204020203" pitchFamily="34" charset="0"/>
                <a:cs typeface="Segoe UI" panose="020B0502040204020203" pitchFamily="34" charset="0"/>
              </a:rPr>
              <a:t>	Popular AI Tools</a:t>
            </a:r>
            <a:endParaRPr lang="en-PK" sz="2500" b="0" i="0" u="none" strike="noStrike" dirty="0">
              <a:effectLst/>
              <a:latin typeface="Segoe UI" panose="020B0502040204020203" pitchFamily="34" charset="0"/>
              <a:cs typeface="Segoe UI" panose="020B0502040204020203" pitchFamily="34" charset="0"/>
            </a:endParaRPr>
          </a:p>
          <a:p>
            <a:pPr marL="797814" lvl="1" indent="-285750" algn="l" rtl="0">
              <a:spcBef>
                <a:spcPts val="259"/>
              </a:spcBef>
              <a:buFont typeface="Arial" panose="020B0604020202020204" pitchFamily="34" charset="0"/>
              <a:buChar char="•"/>
            </a:pPr>
            <a:r>
              <a:rPr lang="en-US" sz="2500" b="1" i="0" u="none" strike="noStrike" kern="1200" dirty="0">
                <a:solidFill>
                  <a:srgbClr val="FFFFFF"/>
                </a:solidFill>
                <a:effectLst/>
                <a:latin typeface="Segoe UI" panose="020B0502040204020203" pitchFamily="34" charset="0"/>
                <a:cs typeface="Segoe UI" panose="020B0502040204020203" pitchFamily="34" charset="0"/>
              </a:rPr>
              <a:t>	Azure</a:t>
            </a:r>
            <a:r>
              <a:rPr lang="en-US" sz="2500" b="1" i="0" u="none" strike="noStrike" kern="1200" spc="-30" dirty="0">
                <a:solidFill>
                  <a:srgbClr val="FFFFFF"/>
                </a:solidFill>
                <a:effectLst/>
                <a:latin typeface="Segoe UI" panose="020B0502040204020203" pitchFamily="34" charset="0"/>
                <a:cs typeface="Segoe UI" panose="020B0502040204020203" pitchFamily="34" charset="0"/>
              </a:rPr>
              <a:t> </a:t>
            </a:r>
            <a:r>
              <a:rPr lang="en-US" sz="2500" b="1" i="0" u="none" strike="noStrike" kern="1200" dirty="0">
                <a:solidFill>
                  <a:srgbClr val="FFFFFF"/>
                </a:solidFill>
                <a:effectLst/>
                <a:latin typeface="Segoe UI" panose="020B0502040204020203" pitchFamily="34" charset="0"/>
                <a:cs typeface="Segoe UI" panose="020B0502040204020203" pitchFamily="34" charset="0"/>
              </a:rPr>
              <a:t>OpenAI</a:t>
            </a:r>
            <a:r>
              <a:rPr lang="en-US" sz="2500" b="1" i="0" u="none" strike="noStrike" kern="1200" spc="-25" dirty="0">
                <a:solidFill>
                  <a:srgbClr val="FFFFFF"/>
                </a:solidFill>
                <a:effectLst/>
                <a:latin typeface="Segoe UI" panose="020B0502040204020203" pitchFamily="34" charset="0"/>
                <a:cs typeface="Segoe UI" panose="020B0502040204020203" pitchFamily="34" charset="0"/>
              </a:rPr>
              <a:t> </a:t>
            </a:r>
            <a:r>
              <a:rPr lang="en-US" sz="2500" b="1" i="0" u="none" strike="noStrike" kern="1200" dirty="0">
                <a:solidFill>
                  <a:srgbClr val="FFFFFF"/>
                </a:solidFill>
                <a:effectLst/>
                <a:latin typeface="Segoe UI" panose="020B0502040204020203" pitchFamily="34" charset="0"/>
                <a:cs typeface="Segoe UI" panose="020B0502040204020203" pitchFamily="34" charset="0"/>
              </a:rPr>
              <a:t>Service</a:t>
            </a:r>
            <a:r>
              <a:rPr lang="en-US" sz="2500" b="1" i="0" u="none" strike="noStrike" kern="1200" spc="-40" dirty="0">
                <a:solidFill>
                  <a:srgbClr val="FFFFFF"/>
                </a:solidFill>
                <a:effectLst/>
                <a:latin typeface="Segoe UI" panose="020B0502040204020203" pitchFamily="34" charset="0"/>
                <a:cs typeface="Segoe UI" panose="020B0502040204020203" pitchFamily="34" charset="0"/>
              </a:rPr>
              <a:t> </a:t>
            </a:r>
            <a:r>
              <a:rPr lang="en-US" sz="2500" b="1" i="0" u="none" strike="noStrike" kern="1200" spc="-10" dirty="0">
                <a:solidFill>
                  <a:srgbClr val="FFFFFF"/>
                </a:solidFill>
                <a:effectLst/>
                <a:latin typeface="Segoe UI" panose="020B0502040204020203" pitchFamily="34" charset="0"/>
                <a:cs typeface="Segoe UI" panose="020B0502040204020203" pitchFamily="34" charset="0"/>
              </a:rPr>
              <a:t>Overview</a:t>
            </a:r>
            <a:endParaRPr lang="en-PK" sz="2500" b="0" i="0" u="none" strike="noStrike" dirty="0">
              <a:effectLst/>
              <a:latin typeface="Segoe UI" panose="020B0502040204020203" pitchFamily="34" charset="0"/>
              <a:cs typeface="Segoe UI" panose="020B0502040204020203" pitchFamily="34" charset="0"/>
            </a:endParaRPr>
          </a:p>
          <a:p>
            <a:pPr marL="340614" indent="-285750" algn="l" rtl="0" eaLnBrk="1" fontAlgn="t" latinLnBrk="0" hangingPunct="1">
              <a:spcBef>
                <a:spcPts val="260"/>
              </a:spcBef>
              <a:spcAft>
                <a:spcPts val="0"/>
              </a:spcAft>
              <a:buFont typeface="Arial" panose="020B0604020202020204" pitchFamily="34" charset="0"/>
              <a:buChar char="•"/>
            </a:pPr>
            <a:r>
              <a:rPr lang="en-PK" sz="2500" b="1" i="0" u="none" strike="noStrike" kern="1200" dirty="0">
                <a:solidFill>
                  <a:srgbClr val="FFFFFF"/>
                </a:solidFill>
                <a:effectLst/>
                <a:latin typeface="Segoe UI" panose="020B0502040204020203" pitchFamily="34" charset="0"/>
                <a:cs typeface="Segoe UI" panose="020B0502040204020203" pitchFamily="34" charset="0"/>
              </a:rPr>
              <a:t>Responsible</a:t>
            </a:r>
            <a:r>
              <a:rPr lang="en-PK" sz="2500" b="1" i="0" u="none" strike="noStrike" kern="1200" spc="-60" dirty="0">
                <a:solidFill>
                  <a:srgbClr val="FFFFFF"/>
                </a:solidFill>
                <a:effectLst/>
                <a:latin typeface="Segoe UI" panose="020B0502040204020203" pitchFamily="34" charset="0"/>
                <a:cs typeface="Segoe UI" panose="020B0502040204020203" pitchFamily="34" charset="0"/>
              </a:rPr>
              <a:t> </a:t>
            </a:r>
            <a:r>
              <a:rPr lang="en-PK" sz="2500" b="1" i="0" u="none" strike="noStrike" kern="1200" spc="-25" dirty="0">
                <a:solidFill>
                  <a:srgbClr val="FFFFFF"/>
                </a:solidFill>
                <a:effectLst/>
                <a:latin typeface="Segoe UI" panose="020B0502040204020203" pitchFamily="34" charset="0"/>
                <a:cs typeface="Segoe UI" panose="020B0502040204020203" pitchFamily="34" charset="0"/>
              </a:rPr>
              <a:t>AI</a:t>
            </a:r>
            <a:endParaRPr lang="en-PK" sz="2500" b="0" i="0" u="none" strike="noStrike" dirty="0">
              <a:effectLst/>
              <a:latin typeface="Segoe UI" panose="020B0502040204020203" pitchFamily="34" charset="0"/>
              <a:cs typeface="Segoe UI" panose="020B0502040204020203" pitchFamily="34" charset="0"/>
            </a:endParaRPr>
          </a:p>
          <a:p>
            <a:pPr marL="340614" indent="-285750" algn="l" rtl="0" eaLnBrk="1" fontAlgn="t" latinLnBrk="0" hangingPunct="1">
              <a:spcBef>
                <a:spcPts val="260"/>
              </a:spcBef>
              <a:spcAft>
                <a:spcPts val="0"/>
              </a:spcAft>
              <a:buFont typeface="Arial" panose="020B0604020202020204" pitchFamily="34" charset="0"/>
              <a:buChar char="•"/>
            </a:pPr>
            <a:r>
              <a:rPr lang="en-PK" sz="2500" b="1" i="0" u="none" strike="noStrike" kern="1200" dirty="0">
                <a:solidFill>
                  <a:srgbClr val="FFFFFF"/>
                </a:solidFill>
                <a:effectLst/>
                <a:latin typeface="Segoe UI" panose="020B0502040204020203" pitchFamily="34" charset="0"/>
                <a:cs typeface="Segoe UI" panose="020B0502040204020203" pitchFamily="34" charset="0"/>
              </a:rPr>
              <a:t>Why</a:t>
            </a:r>
            <a:r>
              <a:rPr lang="en-PK" sz="2500" b="1" i="0" u="none" strike="noStrike" kern="1200" spc="-25" dirty="0">
                <a:solidFill>
                  <a:srgbClr val="FFFFFF"/>
                </a:solidFill>
                <a:effectLst/>
                <a:latin typeface="Segoe UI" panose="020B0502040204020203" pitchFamily="34" charset="0"/>
                <a:cs typeface="Segoe UI" panose="020B0502040204020203" pitchFamily="34" charset="0"/>
              </a:rPr>
              <a:t> </a:t>
            </a:r>
            <a:r>
              <a:rPr lang="en-PK" sz="2500" b="1" i="0" u="none" strike="noStrike" kern="1200" dirty="0">
                <a:solidFill>
                  <a:srgbClr val="FFFFFF"/>
                </a:solidFill>
                <a:effectLst/>
                <a:latin typeface="Segoe UI" panose="020B0502040204020203" pitchFamily="34" charset="0"/>
                <a:cs typeface="Segoe UI" panose="020B0502040204020203" pitchFamily="34" charset="0"/>
              </a:rPr>
              <a:t>OAI</a:t>
            </a:r>
            <a:r>
              <a:rPr lang="en-PK" sz="2500" b="1" i="0" u="none" strike="noStrike" kern="1200" spc="-5" dirty="0">
                <a:solidFill>
                  <a:srgbClr val="FFFFFF"/>
                </a:solidFill>
                <a:effectLst/>
                <a:latin typeface="Segoe UI" panose="020B0502040204020203" pitchFamily="34" charset="0"/>
                <a:cs typeface="Segoe UI" panose="020B0502040204020203" pitchFamily="34" charset="0"/>
              </a:rPr>
              <a:t> </a:t>
            </a:r>
            <a:r>
              <a:rPr lang="en-PK" sz="2500" b="1" i="0" u="none" strike="noStrike" kern="1200" dirty="0">
                <a:solidFill>
                  <a:srgbClr val="FFFFFF"/>
                </a:solidFill>
                <a:effectLst/>
                <a:latin typeface="Segoe UI" panose="020B0502040204020203" pitchFamily="34" charset="0"/>
                <a:cs typeface="Segoe UI" panose="020B0502040204020203" pitchFamily="34" charset="0"/>
              </a:rPr>
              <a:t>vs.</a:t>
            </a:r>
            <a:r>
              <a:rPr lang="en-PK" sz="2500" b="1" i="0" u="none" strike="noStrike" kern="1200" spc="-20" dirty="0">
                <a:solidFill>
                  <a:srgbClr val="FFFFFF"/>
                </a:solidFill>
                <a:effectLst/>
                <a:latin typeface="Segoe UI" panose="020B0502040204020203" pitchFamily="34" charset="0"/>
                <a:cs typeface="Segoe UI" panose="020B0502040204020203" pitchFamily="34" charset="0"/>
              </a:rPr>
              <a:t> AOAI</a:t>
            </a:r>
            <a:endParaRPr lang="en-PK" sz="2500" b="0" i="0" u="none" strike="noStrike" dirty="0">
              <a:effectLst/>
              <a:latin typeface="Segoe UI" panose="020B0502040204020203" pitchFamily="34" charset="0"/>
              <a:cs typeface="Segoe UI" panose="020B0502040204020203" pitchFamily="34" charset="0"/>
            </a:endParaRPr>
          </a:p>
          <a:p>
            <a:pPr marL="340614" indent="-285750" algn="l" rtl="0" eaLnBrk="1" fontAlgn="t" latinLnBrk="0" hangingPunct="1">
              <a:spcBef>
                <a:spcPts val="260"/>
              </a:spcBef>
              <a:spcAft>
                <a:spcPts val="0"/>
              </a:spcAft>
              <a:buFont typeface="Arial" panose="020B0604020202020204" pitchFamily="34" charset="0"/>
              <a:buChar char="•"/>
            </a:pPr>
            <a:r>
              <a:rPr lang="en-PK" sz="2500" b="1" i="0" u="none" strike="noStrike" kern="1200" dirty="0">
                <a:solidFill>
                  <a:srgbClr val="FFFFFF"/>
                </a:solidFill>
                <a:effectLst/>
                <a:latin typeface="Segoe UI" panose="020B0502040204020203" pitchFamily="34" charset="0"/>
                <a:cs typeface="Segoe UI" panose="020B0502040204020203" pitchFamily="34" charset="0"/>
              </a:rPr>
              <a:t>Uses</a:t>
            </a:r>
            <a:r>
              <a:rPr lang="en-PK" sz="2500" b="1" i="0" u="none" strike="noStrike" kern="1200" spc="-40" dirty="0">
                <a:solidFill>
                  <a:srgbClr val="FFFFFF"/>
                </a:solidFill>
                <a:effectLst/>
                <a:latin typeface="Segoe UI" panose="020B0502040204020203" pitchFamily="34" charset="0"/>
                <a:cs typeface="Segoe UI" panose="020B0502040204020203" pitchFamily="34" charset="0"/>
              </a:rPr>
              <a:t> </a:t>
            </a:r>
            <a:r>
              <a:rPr lang="en-PK" sz="2500" b="1" i="0" u="none" strike="noStrike" kern="1200" dirty="0">
                <a:solidFill>
                  <a:srgbClr val="FFFFFF"/>
                </a:solidFill>
                <a:effectLst/>
                <a:latin typeface="Segoe UI" panose="020B0502040204020203" pitchFamily="34" charset="0"/>
                <a:cs typeface="Segoe UI" panose="020B0502040204020203" pitchFamily="34" charset="0"/>
              </a:rPr>
              <a:t>and </a:t>
            </a:r>
            <a:r>
              <a:rPr lang="en-PK" sz="2500" b="1" i="0" u="none" strike="noStrike" kern="1200" spc="-10" dirty="0">
                <a:solidFill>
                  <a:srgbClr val="FFFFFF"/>
                </a:solidFill>
                <a:effectLst/>
                <a:latin typeface="Segoe UI" panose="020B0502040204020203" pitchFamily="34" charset="0"/>
                <a:cs typeface="Segoe UI" panose="020B0502040204020203" pitchFamily="34" charset="0"/>
              </a:rPr>
              <a:t>Capabilities</a:t>
            </a:r>
            <a:endParaRPr lang="en-PK" sz="2500" b="0" i="0" u="none" strike="noStrike" dirty="0">
              <a:effectLst/>
              <a:latin typeface="Segoe UI" panose="020B0502040204020203" pitchFamily="34" charset="0"/>
              <a:cs typeface="Segoe UI" panose="020B0502040204020203" pitchFamily="34" charset="0"/>
            </a:endParaRPr>
          </a:p>
          <a:p>
            <a:pPr marL="340614" indent="-285750" algn="l" rtl="0" eaLnBrk="1" fontAlgn="t" latinLnBrk="0" hangingPunct="1">
              <a:spcBef>
                <a:spcPts val="260"/>
              </a:spcBef>
              <a:spcAft>
                <a:spcPts val="0"/>
              </a:spcAft>
              <a:buFont typeface="Arial" panose="020B0604020202020204" pitchFamily="34" charset="0"/>
              <a:buChar char="•"/>
            </a:pPr>
            <a:r>
              <a:rPr lang="en-PK" sz="2500" b="1" i="0" u="none" strike="noStrike" kern="1200" spc="-20" dirty="0">
                <a:solidFill>
                  <a:srgbClr val="FFFFFF"/>
                </a:solidFill>
                <a:effectLst/>
                <a:latin typeface="Segoe UI" panose="020B0502040204020203" pitchFamily="34" charset="0"/>
                <a:cs typeface="Segoe UI" panose="020B0502040204020203" pitchFamily="34" charset="0"/>
              </a:rPr>
              <a:t>Demo</a:t>
            </a:r>
            <a:endParaRPr lang="en-PK" sz="2500" b="0" i="0" u="none" strike="noStrike" dirty="0">
              <a:effectLst/>
              <a:latin typeface="Segoe UI" panose="020B0502040204020203" pitchFamily="34" charset="0"/>
              <a:cs typeface="Segoe UI" panose="020B0502040204020203" pitchFamily="34" charset="0"/>
            </a:endParaRPr>
          </a:p>
          <a:p>
            <a:endParaRPr lang="en-PK" sz="25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4560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4114820663"/>
              </p:ext>
            </p:extLst>
          </p:nvPr>
        </p:nvGraphicFramePr>
        <p:xfrm>
          <a:off x="1195069" y="1426415"/>
          <a:ext cx="10333990" cy="5198745"/>
        </p:xfrm>
        <a:graphic>
          <a:graphicData uri="http://schemas.openxmlformats.org/drawingml/2006/table">
            <a:tbl>
              <a:tblPr firstRow="1" bandRow="1">
                <a:tableStyleId>{2D5ABB26-0587-4C30-8999-92F81FD0307C}</a:tableStyleId>
              </a:tblPr>
              <a:tblGrid>
                <a:gridCol w="1733550">
                  <a:extLst>
                    <a:ext uri="{9D8B030D-6E8A-4147-A177-3AD203B41FA5}">
                      <a16:colId xmlns:a16="http://schemas.microsoft.com/office/drawing/2014/main" val="20000"/>
                    </a:ext>
                  </a:extLst>
                </a:gridCol>
                <a:gridCol w="8600440">
                  <a:extLst>
                    <a:ext uri="{9D8B030D-6E8A-4147-A177-3AD203B41FA5}">
                      <a16:colId xmlns:a16="http://schemas.microsoft.com/office/drawing/2014/main" val="20001"/>
                    </a:ext>
                  </a:extLst>
                </a:gridCol>
              </a:tblGrid>
              <a:tr h="895985">
                <a:tc>
                  <a:txBody>
                    <a:bodyPr/>
                    <a:lstStyle/>
                    <a:p>
                      <a:pPr marL="31750" marR="561975">
                        <a:lnSpc>
                          <a:spcPct val="100000"/>
                        </a:lnSpc>
                        <a:spcBef>
                          <a:spcPts val="140"/>
                        </a:spcBef>
                      </a:pPr>
                      <a:r>
                        <a:rPr sz="1800" b="1" spc="-10" dirty="0">
                          <a:solidFill>
                            <a:srgbClr val="50E6FF"/>
                          </a:solidFill>
                          <a:latin typeface="Segoe UI Semibold"/>
                          <a:cs typeface="Segoe UI Semibold"/>
                        </a:rPr>
                        <a:t>Content generation</a:t>
                      </a:r>
                      <a:endParaRPr sz="1800">
                        <a:latin typeface="Segoe UI Semibold"/>
                        <a:cs typeface="Segoe UI Semibold"/>
                      </a:endParaRPr>
                    </a:p>
                  </a:txBody>
                  <a:tcPr marL="0" marR="0" marT="17780" marB="0"/>
                </a:tc>
                <a:tc>
                  <a:txBody>
                    <a:bodyPr/>
                    <a:lstStyle/>
                    <a:p>
                      <a:pPr marL="133985">
                        <a:lnSpc>
                          <a:spcPct val="100000"/>
                        </a:lnSpc>
                        <a:spcBef>
                          <a:spcPts val="1115"/>
                        </a:spcBef>
                      </a:pPr>
                      <a:r>
                        <a:rPr sz="1200" dirty="0">
                          <a:solidFill>
                            <a:srgbClr val="FFFFFF"/>
                          </a:solidFill>
                          <a:latin typeface="Segoe UI"/>
                          <a:cs typeface="Segoe UI"/>
                        </a:rPr>
                        <a:t>Call</a:t>
                      </a:r>
                      <a:r>
                        <a:rPr sz="1200" spc="-55" dirty="0">
                          <a:solidFill>
                            <a:srgbClr val="FFFFFF"/>
                          </a:solidFill>
                          <a:latin typeface="Segoe UI"/>
                          <a:cs typeface="Segoe UI"/>
                        </a:rPr>
                        <a:t> </a:t>
                      </a:r>
                      <a:r>
                        <a:rPr sz="1200" dirty="0">
                          <a:solidFill>
                            <a:srgbClr val="FFFFFF"/>
                          </a:solidFill>
                          <a:latin typeface="Segoe UI"/>
                          <a:cs typeface="Segoe UI"/>
                        </a:rPr>
                        <a:t>Center</a:t>
                      </a:r>
                      <a:r>
                        <a:rPr sz="1200" spc="-45" dirty="0">
                          <a:solidFill>
                            <a:srgbClr val="FFFFFF"/>
                          </a:solidFill>
                          <a:latin typeface="Segoe UI"/>
                          <a:cs typeface="Segoe UI"/>
                        </a:rPr>
                        <a:t> </a:t>
                      </a:r>
                      <a:r>
                        <a:rPr sz="1200" dirty="0">
                          <a:solidFill>
                            <a:srgbClr val="FFFFFF"/>
                          </a:solidFill>
                          <a:latin typeface="Segoe UI"/>
                          <a:cs typeface="Segoe UI"/>
                        </a:rPr>
                        <a:t>Analytics:</a:t>
                      </a:r>
                      <a:r>
                        <a:rPr sz="1200" spc="-35" dirty="0">
                          <a:solidFill>
                            <a:srgbClr val="FFFFFF"/>
                          </a:solidFill>
                          <a:latin typeface="Segoe UI"/>
                          <a:cs typeface="Segoe UI"/>
                        </a:rPr>
                        <a:t> </a:t>
                      </a:r>
                      <a:r>
                        <a:rPr sz="1200" dirty="0">
                          <a:solidFill>
                            <a:srgbClr val="FFFFFF"/>
                          </a:solidFill>
                          <a:latin typeface="Segoe UI"/>
                          <a:cs typeface="Segoe UI"/>
                        </a:rPr>
                        <a:t>Automatically</a:t>
                      </a:r>
                      <a:r>
                        <a:rPr sz="1200" spc="-50" dirty="0">
                          <a:solidFill>
                            <a:srgbClr val="FFFFFF"/>
                          </a:solidFill>
                          <a:latin typeface="Segoe UI"/>
                          <a:cs typeface="Segoe UI"/>
                        </a:rPr>
                        <a:t> </a:t>
                      </a:r>
                      <a:r>
                        <a:rPr sz="1200" dirty="0">
                          <a:solidFill>
                            <a:srgbClr val="FFFFFF"/>
                          </a:solidFill>
                          <a:latin typeface="Segoe UI"/>
                          <a:cs typeface="Segoe UI"/>
                        </a:rPr>
                        <a:t>generate</a:t>
                      </a:r>
                      <a:r>
                        <a:rPr sz="1200" spc="-45" dirty="0">
                          <a:solidFill>
                            <a:srgbClr val="FFFFFF"/>
                          </a:solidFill>
                          <a:latin typeface="Segoe UI"/>
                          <a:cs typeface="Segoe UI"/>
                        </a:rPr>
                        <a:t> </a:t>
                      </a:r>
                      <a:r>
                        <a:rPr sz="1200" dirty="0">
                          <a:solidFill>
                            <a:srgbClr val="FFFFFF"/>
                          </a:solidFill>
                          <a:latin typeface="Segoe UI"/>
                          <a:cs typeface="Segoe UI"/>
                        </a:rPr>
                        <a:t>responses</a:t>
                      </a:r>
                      <a:r>
                        <a:rPr sz="1200" spc="-55" dirty="0">
                          <a:solidFill>
                            <a:srgbClr val="FFFFFF"/>
                          </a:solidFill>
                          <a:latin typeface="Segoe UI"/>
                          <a:cs typeface="Segoe UI"/>
                        </a:rPr>
                        <a:t> </a:t>
                      </a:r>
                      <a:r>
                        <a:rPr sz="1200" dirty="0">
                          <a:solidFill>
                            <a:srgbClr val="FFFFFF"/>
                          </a:solidFill>
                          <a:latin typeface="Segoe UI"/>
                          <a:cs typeface="Segoe UI"/>
                        </a:rPr>
                        <a:t>to</a:t>
                      </a:r>
                      <a:r>
                        <a:rPr sz="1200" spc="-40" dirty="0">
                          <a:solidFill>
                            <a:srgbClr val="FFFFFF"/>
                          </a:solidFill>
                          <a:latin typeface="Segoe UI"/>
                          <a:cs typeface="Segoe UI"/>
                        </a:rPr>
                        <a:t> </a:t>
                      </a:r>
                      <a:r>
                        <a:rPr sz="1200" dirty="0">
                          <a:solidFill>
                            <a:srgbClr val="FFFFFF"/>
                          </a:solidFill>
                          <a:latin typeface="Segoe UI"/>
                          <a:cs typeface="Segoe UI"/>
                        </a:rPr>
                        <a:t>customer</a:t>
                      </a:r>
                      <a:r>
                        <a:rPr sz="1200" spc="-30" dirty="0">
                          <a:solidFill>
                            <a:srgbClr val="FFFFFF"/>
                          </a:solidFill>
                          <a:latin typeface="Segoe UI"/>
                          <a:cs typeface="Segoe UI"/>
                        </a:rPr>
                        <a:t> </a:t>
                      </a:r>
                      <a:r>
                        <a:rPr sz="1200" spc="-10" dirty="0">
                          <a:solidFill>
                            <a:srgbClr val="FFFFFF"/>
                          </a:solidFill>
                          <a:latin typeface="Segoe UI"/>
                          <a:cs typeface="Segoe UI"/>
                        </a:rPr>
                        <a:t>inquiries</a:t>
                      </a:r>
                      <a:endParaRPr sz="1200" dirty="0">
                        <a:latin typeface="Segoe UI"/>
                        <a:cs typeface="Segoe UI"/>
                      </a:endParaRPr>
                    </a:p>
                  </a:txBody>
                  <a:tcPr marL="0" marR="0" marT="141605" marB="0"/>
                </a:tc>
                <a:extLst>
                  <a:ext uri="{0D108BD9-81ED-4DB2-BD59-A6C34878D82A}">
                    <a16:rowId xmlns:a16="http://schemas.microsoft.com/office/drawing/2014/main" val="10000"/>
                  </a:ext>
                </a:extLst>
              </a:tr>
              <a:tr h="1113155">
                <a:tc>
                  <a:txBody>
                    <a:bodyPr/>
                    <a:lstStyle/>
                    <a:p>
                      <a:pPr>
                        <a:lnSpc>
                          <a:spcPct val="100000"/>
                        </a:lnSpc>
                        <a:spcBef>
                          <a:spcPts val="575"/>
                        </a:spcBef>
                      </a:pPr>
                      <a:endParaRPr sz="1800" dirty="0">
                        <a:latin typeface="Times New Roman"/>
                        <a:cs typeface="Times New Roman"/>
                      </a:endParaRPr>
                    </a:p>
                    <a:p>
                      <a:pPr marL="31750" marR="561975">
                        <a:lnSpc>
                          <a:spcPct val="100000"/>
                        </a:lnSpc>
                      </a:pPr>
                      <a:r>
                        <a:rPr sz="1800" b="1" spc="-20" dirty="0">
                          <a:solidFill>
                            <a:srgbClr val="50E6FF"/>
                          </a:solidFill>
                          <a:latin typeface="Segoe UI Semibold"/>
                          <a:cs typeface="Segoe UI Semibold"/>
                        </a:rPr>
                        <a:t>Code </a:t>
                      </a:r>
                      <a:r>
                        <a:rPr sz="1800" b="1" spc="-10" dirty="0">
                          <a:solidFill>
                            <a:srgbClr val="50E6FF"/>
                          </a:solidFill>
                          <a:latin typeface="Segoe UI Semibold"/>
                          <a:cs typeface="Segoe UI Semibold"/>
                        </a:rPr>
                        <a:t>generation</a:t>
                      </a:r>
                      <a:endParaRPr sz="1800" dirty="0">
                        <a:latin typeface="Segoe UI Semibold"/>
                        <a:cs typeface="Segoe UI Semibold"/>
                      </a:endParaRPr>
                    </a:p>
                  </a:txBody>
                  <a:tcPr marL="0" marR="0" marT="73025" marB="0"/>
                </a:tc>
                <a:tc>
                  <a:txBody>
                    <a:bodyPr/>
                    <a:lstStyle/>
                    <a:p>
                      <a:pPr>
                        <a:lnSpc>
                          <a:spcPct val="100000"/>
                        </a:lnSpc>
                        <a:spcBef>
                          <a:spcPts val="1275"/>
                        </a:spcBef>
                      </a:pPr>
                      <a:endParaRPr sz="1200" dirty="0">
                        <a:latin typeface="Times New Roman"/>
                        <a:cs typeface="Times New Roman"/>
                      </a:endParaRPr>
                    </a:p>
                    <a:p>
                      <a:pPr marL="133985">
                        <a:lnSpc>
                          <a:spcPct val="100000"/>
                        </a:lnSpc>
                        <a:spcBef>
                          <a:spcPts val="5"/>
                        </a:spcBef>
                      </a:pPr>
                      <a:r>
                        <a:rPr sz="1200" dirty="0">
                          <a:solidFill>
                            <a:srgbClr val="FFFFFF"/>
                          </a:solidFill>
                          <a:latin typeface="Segoe UI"/>
                          <a:cs typeface="Segoe UI"/>
                        </a:rPr>
                        <a:t>Aircraft</a:t>
                      </a:r>
                      <a:r>
                        <a:rPr sz="1200" spc="-45" dirty="0">
                          <a:solidFill>
                            <a:srgbClr val="FFFFFF"/>
                          </a:solidFill>
                          <a:latin typeface="Segoe UI"/>
                          <a:cs typeface="Segoe UI"/>
                        </a:rPr>
                        <a:t> </a:t>
                      </a:r>
                      <a:r>
                        <a:rPr sz="1200" dirty="0">
                          <a:solidFill>
                            <a:srgbClr val="FFFFFF"/>
                          </a:solidFill>
                          <a:latin typeface="Segoe UI"/>
                          <a:cs typeface="Segoe UI"/>
                        </a:rPr>
                        <a:t>company</a:t>
                      </a:r>
                      <a:r>
                        <a:rPr sz="1200" spc="-45" dirty="0">
                          <a:solidFill>
                            <a:srgbClr val="FFFFFF"/>
                          </a:solidFill>
                          <a:latin typeface="Segoe UI"/>
                          <a:cs typeface="Segoe UI"/>
                        </a:rPr>
                        <a:t> </a:t>
                      </a:r>
                      <a:r>
                        <a:rPr sz="1200" dirty="0">
                          <a:solidFill>
                            <a:srgbClr val="FFFFFF"/>
                          </a:solidFill>
                          <a:latin typeface="Segoe UI"/>
                          <a:cs typeface="Segoe UI"/>
                        </a:rPr>
                        <a:t>using</a:t>
                      </a:r>
                      <a:r>
                        <a:rPr sz="1200" spc="-15" dirty="0">
                          <a:solidFill>
                            <a:srgbClr val="FFFFFF"/>
                          </a:solidFill>
                          <a:latin typeface="Segoe UI"/>
                          <a:cs typeface="Segoe UI"/>
                        </a:rPr>
                        <a:t> </a:t>
                      </a:r>
                      <a:r>
                        <a:rPr sz="1200" dirty="0">
                          <a:solidFill>
                            <a:srgbClr val="FFFFFF"/>
                          </a:solidFill>
                          <a:latin typeface="Segoe UI"/>
                          <a:cs typeface="Segoe UI"/>
                        </a:rPr>
                        <a:t>to</a:t>
                      </a:r>
                      <a:r>
                        <a:rPr sz="1200" spc="-20" dirty="0">
                          <a:solidFill>
                            <a:srgbClr val="FFFFFF"/>
                          </a:solidFill>
                          <a:latin typeface="Segoe UI"/>
                          <a:cs typeface="Segoe UI"/>
                        </a:rPr>
                        <a:t> </a:t>
                      </a:r>
                      <a:r>
                        <a:rPr sz="1200" dirty="0">
                          <a:solidFill>
                            <a:srgbClr val="FFFFFF"/>
                          </a:solidFill>
                          <a:latin typeface="Segoe UI"/>
                          <a:cs typeface="Segoe UI"/>
                        </a:rPr>
                        <a:t>convert</a:t>
                      </a:r>
                      <a:r>
                        <a:rPr sz="1200" spc="-40" dirty="0">
                          <a:solidFill>
                            <a:srgbClr val="FFFFFF"/>
                          </a:solidFill>
                          <a:latin typeface="Segoe UI"/>
                          <a:cs typeface="Segoe UI"/>
                        </a:rPr>
                        <a:t> </a:t>
                      </a:r>
                      <a:r>
                        <a:rPr sz="1200" dirty="0">
                          <a:solidFill>
                            <a:srgbClr val="FFFFFF"/>
                          </a:solidFill>
                          <a:latin typeface="Segoe UI"/>
                          <a:cs typeface="Segoe UI"/>
                        </a:rPr>
                        <a:t>natural</a:t>
                      </a:r>
                      <a:r>
                        <a:rPr sz="1200" spc="-30" dirty="0">
                          <a:solidFill>
                            <a:srgbClr val="FFFFFF"/>
                          </a:solidFill>
                          <a:latin typeface="Segoe UI"/>
                          <a:cs typeface="Segoe UI"/>
                        </a:rPr>
                        <a:t> </a:t>
                      </a:r>
                      <a:r>
                        <a:rPr sz="1200" dirty="0">
                          <a:solidFill>
                            <a:srgbClr val="FFFFFF"/>
                          </a:solidFill>
                          <a:latin typeface="Segoe UI"/>
                          <a:cs typeface="Segoe UI"/>
                        </a:rPr>
                        <a:t>language</a:t>
                      </a:r>
                      <a:r>
                        <a:rPr sz="1200" spc="-35" dirty="0">
                          <a:solidFill>
                            <a:srgbClr val="FFFFFF"/>
                          </a:solidFill>
                          <a:latin typeface="Segoe UI"/>
                          <a:cs typeface="Segoe UI"/>
                        </a:rPr>
                        <a:t> </a:t>
                      </a:r>
                      <a:r>
                        <a:rPr sz="1200" dirty="0">
                          <a:solidFill>
                            <a:srgbClr val="FFFFFF"/>
                          </a:solidFill>
                          <a:latin typeface="Segoe UI"/>
                          <a:cs typeface="Segoe UI"/>
                        </a:rPr>
                        <a:t>to</a:t>
                      </a:r>
                      <a:r>
                        <a:rPr sz="1200" spc="-15" dirty="0">
                          <a:solidFill>
                            <a:srgbClr val="FFFFFF"/>
                          </a:solidFill>
                          <a:latin typeface="Segoe UI"/>
                          <a:cs typeface="Segoe UI"/>
                        </a:rPr>
                        <a:t> </a:t>
                      </a:r>
                      <a:r>
                        <a:rPr sz="1200" dirty="0">
                          <a:solidFill>
                            <a:srgbClr val="FFFFFF"/>
                          </a:solidFill>
                          <a:latin typeface="Segoe UI"/>
                          <a:cs typeface="Segoe UI"/>
                        </a:rPr>
                        <a:t>SQL</a:t>
                      </a:r>
                      <a:r>
                        <a:rPr sz="1200" spc="-20" dirty="0">
                          <a:solidFill>
                            <a:srgbClr val="FFFFFF"/>
                          </a:solidFill>
                          <a:latin typeface="Segoe UI"/>
                          <a:cs typeface="Segoe UI"/>
                        </a:rPr>
                        <a:t> </a:t>
                      </a:r>
                      <a:r>
                        <a:rPr sz="1200" dirty="0">
                          <a:solidFill>
                            <a:srgbClr val="FFFFFF"/>
                          </a:solidFill>
                          <a:latin typeface="Segoe UI"/>
                          <a:cs typeface="Segoe UI"/>
                        </a:rPr>
                        <a:t>for</a:t>
                      </a:r>
                      <a:r>
                        <a:rPr sz="1200" spc="-30" dirty="0">
                          <a:solidFill>
                            <a:srgbClr val="FFFFFF"/>
                          </a:solidFill>
                          <a:latin typeface="Segoe UI"/>
                          <a:cs typeface="Segoe UI"/>
                        </a:rPr>
                        <a:t> </a:t>
                      </a:r>
                      <a:r>
                        <a:rPr sz="1200" dirty="0">
                          <a:solidFill>
                            <a:srgbClr val="FFFFFF"/>
                          </a:solidFill>
                          <a:latin typeface="Segoe UI"/>
                          <a:cs typeface="Segoe UI"/>
                        </a:rPr>
                        <a:t>aircraft</a:t>
                      </a:r>
                      <a:r>
                        <a:rPr sz="1200" spc="-30" dirty="0">
                          <a:solidFill>
                            <a:srgbClr val="FFFFFF"/>
                          </a:solidFill>
                          <a:latin typeface="Segoe UI"/>
                          <a:cs typeface="Segoe UI"/>
                        </a:rPr>
                        <a:t> </a:t>
                      </a:r>
                      <a:r>
                        <a:rPr sz="1200" dirty="0">
                          <a:solidFill>
                            <a:srgbClr val="FFFFFF"/>
                          </a:solidFill>
                          <a:latin typeface="Segoe UI"/>
                          <a:cs typeface="Segoe UI"/>
                        </a:rPr>
                        <a:t>telemetry</a:t>
                      </a:r>
                      <a:r>
                        <a:rPr sz="1200" spc="-10" dirty="0">
                          <a:solidFill>
                            <a:srgbClr val="FFFFFF"/>
                          </a:solidFill>
                          <a:latin typeface="Segoe UI"/>
                          <a:cs typeface="Segoe UI"/>
                        </a:rPr>
                        <a:t> </a:t>
                      </a:r>
                      <a:r>
                        <a:rPr sz="1200" spc="-20" dirty="0">
                          <a:solidFill>
                            <a:srgbClr val="FFFFFF"/>
                          </a:solidFill>
                          <a:latin typeface="Segoe UI"/>
                          <a:cs typeface="Segoe UI"/>
                        </a:rPr>
                        <a:t>data</a:t>
                      </a:r>
                      <a:endParaRPr sz="1200" dirty="0">
                        <a:latin typeface="Segoe UI"/>
                        <a:cs typeface="Segoe UI"/>
                      </a:endParaRPr>
                    </a:p>
                    <a:p>
                      <a:pPr marL="133985">
                        <a:lnSpc>
                          <a:spcPct val="100000"/>
                        </a:lnSpc>
                        <a:spcBef>
                          <a:spcPts val="1200"/>
                        </a:spcBef>
                      </a:pPr>
                      <a:r>
                        <a:rPr sz="1200" dirty="0">
                          <a:solidFill>
                            <a:srgbClr val="FFFFFF"/>
                          </a:solidFill>
                          <a:latin typeface="Segoe UI"/>
                          <a:cs typeface="Segoe UI"/>
                        </a:rPr>
                        <a:t>Consulting</a:t>
                      </a:r>
                      <a:r>
                        <a:rPr sz="1200" spc="-40" dirty="0">
                          <a:solidFill>
                            <a:srgbClr val="FFFFFF"/>
                          </a:solidFill>
                          <a:latin typeface="Segoe UI"/>
                          <a:cs typeface="Segoe UI"/>
                        </a:rPr>
                        <a:t> </a:t>
                      </a:r>
                      <a:r>
                        <a:rPr sz="1200" dirty="0">
                          <a:solidFill>
                            <a:srgbClr val="FFFFFF"/>
                          </a:solidFill>
                          <a:latin typeface="Segoe UI"/>
                          <a:cs typeface="Segoe UI"/>
                        </a:rPr>
                        <a:t>service</a:t>
                      </a:r>
                      <a:r>
                        <a:rPr sz="1200" spc="-20" dirty="0">
                          <a:solidFill>
                            <a:srgbClr val="FFFFFF"/>
                          </a:solidFill>
                          <a:latin typeface="Segoe UI"/>
                          <a:cs typeface="Segoe UI"/>
                        </a:rPr>
                        <a:t> </a:t>
                      </a:r>
                      <a:r>
                        <a:rPr sz="1200" dirty="0">
                          <a:solidFill>
                            <a:srgbClr val="FFFFFF"/>
                          </a:solidFill>
                          <a:latin typeface="Segoe UI"/>
                          <a:cs typeface="Segoe UI"/>
                        </a:rPr>
                        <a:t>using</a:t>
                      </a:r>
                      <a:r>
                        <a:rPr sz="1200" spc="-20" dirty="0">
                          <a:solidFill>
                            <a:srgbClr val="FFFFFF"/>
                          </a:solidFill>
                          <a:latin typeface="Segoe UI"/>
                          <a:cs typeface="Segoe UI"/>
                        </a:rPr>
                        <a:t> </a:t>
                      </a:r>
                      <a:r>
                        <a:rPr sz="1200" dirty="0">
                          <a:solidFill>
                            <a:srgbClr val="FFFFFF"/>
                          </a:solidFill>
                          <a:latin typeface="Segoe UI"/>
                          <a:cs typeface="Segoe UI"/>
                        </a:rPr>
                        <a:t>Azure</a:t>
                      </a:r>
                      <a:r>
                        <a:rPr sz="1200" spc="-30" dirty="0">
                          <a:solidFill>
                            <a:srgbClr val="FFFFFF"/>
                          </a:solidFill>
                          <a:latin typeface="Segoe UI"/>
                          <a:cs typeface="Segoe UI"/>
                        </a:rPr>
                        <a:t> </a:t>
                      </a:r>
                      <a:r>
                        <a:rPr sz="1200" dirty="0">
                          <a:solidFill>
                            <a:srgbClr val="FFFFFF"/>
                          </a:solidFill>
                          <a:latin typeface="Segoe UI"/>
                          <a:cs typeface="Segoe UI"/>
                        </a:rPr>
                        <a:t>OpenAI</a:t>
                      </a:r>
                      <a:r>
                        <a:rPr sz="1200" spc="-35" dirty="0">
                          <a:solidFill>
                            <a:srgbClr val="FFFFFF"/>
                          </a:solidFill>
                          <a:latin typeface="Segoe UI"/>
                          <a:cs typeface="Segoe UI"/>
                        </a:rPr>
                        <a:t> </a:t>
                      </a:r>
                      <a:r>
                        <a:rPr sz="1200" dirty="0">
                          <a:solidFill>
                            <a:srgbClr val="FFFFFF"/>
                          </a:solidFill>
                          <a:latin typeface="Segoe UI"/>
                          <a:cs typeface="Segoe UI"/>
                        </a:rPr>
                        <a:t>Service</a:t>
                      </a:r>
                      <a:r>
                        <a:rPr sz="1200" spc="-35" dirty="0">
                          <a:solidFill>
                            <a:srgbClr val="FFFFFF"/>
                          </a:solidFill>
                          <a:latin typeface="Segoe UI"/>
                          <a:cs typeface="Segoe UI"/>
                        </a:rPr>
                        <a:t> </a:t>
                      </a:r>
                      <a:r>
                        <a:rPr sz="1200" dirty="0">
                          <a:solidFill>
                            <a:srgbClr val="FFFFFF"/>
                          </a:solidFill>
                          <a:latin typeface="Segoe UI"/>
                          <a:cs typeface="Segoe UI"/>
                        </a:rPr>
                        <a:t>to</a:t>
                      </a:r>
                      <a:r>
                        <a:rPr sz="1200" spc="-15" dirty="0">
                          <a:solidFill>
                            <a:srgbClr val="FFFFFF"/>
                          </a:solidFill>
                          <a:latin typeface="Segoe UI"/>
                          <a:cs typeface="Segoe UI"/>
                        </a:rPr>
                        <a:t> </a:t>
                      </a:r>
                      <a:r>
                        <a:rPr sz="1200" dirty="0">
                          <a:solidFill>
                            <a:srgbClr val="FFFFFF"/>
                          </a:solidFill>
                          <a:latin typeface="Segoe UI"/>
                          <a:cs typeface="Segoe UI"/>
                        </a:rPr>
                        <a:t>convert</a:t>
                      </a:r>
                      <a:r>
                        <a:rPr sz="1200" spc="-30" dirty="0">
                          <a:solidFill>
                            <a:srgbClr val="FFFFFF"/>
                          </a:solidFill>
                          <a:latin typeface="Segoe UI"/>
                          <a:cs typeface="Segoe UI"/>
                        </a:rPr>
                        <a:t> </a:t>
                      </a:r>
                      <a:r>
                        <a:rPr sz="1200" dirty="0">
                          <a:solidFill>
                            <a:srgbClr val="FFFFFF"/>
                          </a:solidFill>
                          <a:latin typeface="Segoe UI"/>
                          <a:cs typeface="Segoe UI"/>
                        </a:rPr>
                        <a:t>natural</a:t>
                      </a:r>
                      <a:r>
                        <a:rPr sz="1200" spc="-45" dirty="0">
                          <a:solidFill>
                            <a:srgbClr val="FFFFFF"/>
                          </a:solidFill>
                          <a:latin typeface="Segoe UI"/>
                          <a:cs typeface="Segoe UI"/>
                        </a:rPr>
                        <a:t> </a:t>
                      </a:r>
                      <a:r>
                        <a:rPr sz="1200" dirty="0">
                          <a:solidFill>
                            <a:srgbClr val="FFFFFF"/>
                          </a:solidFill>
                          <a:latin typeface="Segoe UI"/>
                          <a:cs typeface="Segoe UI"/>
                        </a:rPr>
                        <a:t>language</a:t>
                      </a:r>
                      <a:r>
                        <a:rPr sz="1200" spc="-20" dirty="0">
                          <a:solidFill>
                            <a:srgbClr val="FFFFFF"/>
                          </a:solidFill>
                          <a:latin typeface="Segoe UI"/>
                          <a:cs typeface="Segoe UI"/>
                        </a:rPr>
                        <a:t> </a:t>
                      </a:r>
                      <a:r>
                        <a:rPr sz="1200" dirty="0">
                          <a:solidFill>
                            <a:srgbClr val="FFFFFF"/>
                          </a:solidFill>
                          <a:latin typeface="Segoe UI"/>
                          <a:cs typeface="Segoe UI"/>
                        </a:rPr>
                        <a:t>to</a:t>
                      </a:r>
                      <a:r>
                        <a:rPr sz="1200" spc="-15" dirty="0">
                          <a:solidFill>
                            <a:srgbClr val="FFFFFF"/>
                          </a:solidFill>
                          <a:latin typeface="Segoe UI"/>
                          <a:cs typeface="Segoe UI"/>
                        </a:rPr>
                        <a:t> </a:t>
                      </a:r>
                      <a:r>
                        <a:rPr sz="1200" dirty="0">
                          <a:solidFill>
                            <a:srgbClr val="FFFFFF"/>
                          </a:solidFill>
                          <a:latin typeface="Segoe UI"/>
                          <a:cs typeface="Segoe UI"/>
                        </a:rPr>
                        <a:t>query</a:t>
                      </a:r>
                      <a:r>
                        <a:rPr sz="1200" spc="-35" dirty="0">
                          <a:solidFill>
                            <a:srgbClr val="FFFFFF"/>
                          </a:solidFill>
                          <a:latin typeface="Segoe UI"/>
                          <a:cs typeface="Segoe UI"/>
                        </a:rPr>
                        <a:t> </a:t>
                      </a:r>
                      <a:r>
                        <a:rPr sz="1200" dirty="0">
                          <a:solidFill>
                            <a:srgbClr val="FFFFFF"/>
                          </a:solidFill>
                          <a:latin typeface="Segoe UI"/>
                          <a:cs typeface="Segoe UI"/>
                        </a:rPr>
                        <a:t>propriety</a:t>
                      </a:r>
                      <a:r>
                        <a:rPr sz="1200" spc="-45" dirty="0">
                          <a:solidFill>
                            <a:srgbClr val="FFFFFF"/>
                          </a:solidFill>
                          <a:latin typeface="Segoe UI"/>
                          <a:cs typeface="Segoe UI"/>
                        </a:rPr>
                        <a:t> </a:t>
                      </a:r>
                      <a:r>
                        <a:rPr sz="1200" dirty="0">
                          <a:solidFill>
                            <a:srgbClr val="FFFFFF"/>
                          </a:solidFill>
                          <a:latin typeface="Segoe UI"/>
                          <a:cs typeface="Segoe UI"/>
                        </a:rPr>
                        <a:t>data</a:t>
                      </a:r>
                      <a:r>
                        <a:rPr sz="1200" spc="-5" dirty="0">
                          <a:solidFill>
                            <a:srgbClr val="FFFFFF"/>
                          </a:solidFill>
                          <a:latin typeface="Segoe UI"/>
                          <a:cs typeface="Segoe UI"/>
                        </a:rPr>
                        <a:t> </a:t>
                      </a:r>
                      <a:r>
                        <a:rPr sz="1200" spc="-10" dirty="0">
                          <a:solidFill>
                            <a:srgbClr val="FFFFFF"/>
                          </a:solidFill>
                          <a:latin typeface="Segoe UI"/>
                          <a:cs typeface="Segoe UI"/>
                        </a:rPr>
                        <a:t>models</a:t>
                      </a:r>
                      <a:endParaRPr sz="1200" dirty="0">
                        <a:latin typeface="Segoe UI"/>
                        <a:cs typeface="Segoe UI"/>
                      </a:endParaRPr>
                    </a:p>
                  </a:txBody>
                  <a:tcPr marL="0" marR="0" marT="161925" marB="0"/>
                </a:tc>
                <a:extLst>
                  <a:ext uri="{0D108BD9-81ED-4DB2-BD59-A6C34878D82A}">
                    <a16:rowId xmlns:a16="http://schemas.microsoft.com/office/drawing/2014/main" val="10001"/>
                  </a:ext>
                </a:extLst>
              </a:tr>
              <a:tr h="1184910">
                <a:tc>
                  <a:txBody>
                    <a:bodyPr/>
                    <a:lstStyle/>
                    <a:p>
                      <a:pPr marL="31750" marR="741045">
                        <a:lnSpc>
                          <a:spcPct val="100000"/>
                        </a:lnSpc>
                        <a:spcBef>
                          <a:spcPts val="1850"/>
                        </a:spcBef>
                      </a:pPr>
                      <a:r>
                        <a:rPr sz="1800" b="1" spc="-10" dirty="0">
                          <a:solidFill>
                            <a:srgbClr val="50E6FF"/>
                          </a:solidFill>
                          <a:latin typeface="Segoe UI Semibold"/>
                          <a:cs typeface="Segoe UI Semibold"/>
                        </a:rPr>
                        <a:t>Semantic search</a:t>
                      </a:r>
                      <a:endParaRPr sz="1800" dirty="0">
                        <a:latin typeface="Segoe UI Semibold"/>
                        <a:cs typeface="Segoe UI Semibold"/>
                      </a:endParaRPr>
                    </a:p>
                  </a:txBody>
                  <a:tcPr marL="0" marR="0" marT="234950" marB="0"/>
                </a:tc>
                <a:tc>
                  <a:txBody>
                    <a:bodyPr/>
                    <a:lstStyle/>
                    <a:p>
                      <a:pPr>
                        <a:lnSpc>
                          <a:spcPct val="100000"/>
                        </a:lnSpc>
                        <a:spcBef>
                          <a:spcPts val="480"/>
                        </a:spcBef>
                      </a:pPr>
                      <a:endParaRPr sz="1200">
                        <a:latin typeface="Times New Roman"/>
                        <a:cs typeface="Times New Roman"/>
                      </a:endParaRPr>
                    </a:p>
                    <a:p>
                      <a:pPr marL="133985">
                        <a:lnSpc>
                          <a:spcPct val="100000"/>
                        </a:lnSpc>
                      </a:pPr>
                      <a:r>
                        <a:rPr sz="1200" dirty="0">
                          <a:solidFill>
                            <a:srgbClr val="FFFFFF"/>
                          </a:solidFill>
                          <a:latin typeface="Segoe UI"/>
                          <a:cs typeface="Segoe UI"/>
                        </a:rPr>
                        <a:t>Financial</a:t>
                      </a:r>
                      <a:r>
                        <a:rPr sz="1200" spc="-45" dirty="0">
                          <a:solidFill>
                            <a:srgbClr val="FFFFFF"/>
                          </a:solidFill>
                          <a:latin typeface="Segoe UI"/>
                          <a:cs typeface="Segoe UI"/>
                        </a:rPr>
                        <a:t> </a:t>
                      </a:r>
                      <a:r>
                        <a:rPr sz="1200" dirty="0">
                          <a:solidFill>
                            <a:srgbClr val="FFFFFF"/>
                          </a:solidFill>
                          <a:latin typeface="Segoe UI"/>
                          <a:cs typeface="Segoe UI"/>
                        </a:rPr>
                        <a:t>services</a:t>
                      </a:r>
                      <a:r>
                        <a:rPr sz="1200" spc="-10" dirty="0">
                          <a:solidFill>
                            <a:srgbClr val="FFFFFF"/>
                          </a:solidFill>
                          <a:latin typeface="Segoe UI"/>
                          <a:cs typeface="Segoe UI"/>
                        </a:rPr>
                        <a:t> </a:t>
                      </a:r>
                      <a:r>
                        <a:rPr sz="1200" dirty="0">
                          <a:solidFill>
                            <a:srgbClr val="FFFFFF"/>
                          </a:solidFill>
                          <a:latin typeface="Segoe UI"/>
                          <a:cs typeface="Segoe UI"/>
                        </a:rPr>
                        <a:t>firm</a:t>
                      </a:r>
                      <a:r>
                        <a:rPr sz="1200" spc="-20" dirty="0">
                          <a:solidFill>
                            <a:srgbClr val="FFFFFF"/>
                          </a:solidFill>
                          <a:latin typeface="Segoe UI"/>
                          <a:cs typeface="Segoe UI"/>
                        </a:rPr>
                        <a:t> </a:t>
                      </a:r>
                      <a:r>
                        <a:rPr sz="1200" dirty="0">
                          <a:solidFill>
                            <a:srgbClr val="FFFFFF"/>
                          </a:solidFill>
                          <a:latin typeface="Segoe UI"/>
                          <a:cs typeface="Segoe UI"/>
                        </a:rPr>
                        <a:t>using</a:t>
                      </a:r>
                      <a:r>
                        <a:rPr sz="1200" spc="-10" dirty="0">
                          <a:solidFill>
                            <a:srgbClr val="FFFFFF"/>
                          </a:solidFill>
                          <a:latin typeface="Segoe UI"/>
                          <a:cs typeface="Segoe UI"/>
                        </a:rPr>
                        <a:t> </a:t>
                      </a:r>
                      <a:r>
                        <a:rPr sz="1200" dirty="0">
                          <a:solidFill>
                            <a:srgbClr val="FFFFFF"/>
                          </a:solidFill>
                          <a:latin typeface="Segoe UI"/>
                          <a:cs typeface="Segoe UI"/>
                        </a:rPr>
                        <a:t>Azure</a:t>
                      </a:r>
                      <a:r>
                        <a:rPr sz="1200" spc="-45" dirty="0">
                          <a:solidFill>
                            <a:srgbClr val="FFFFFF"/>
                          </a:solidFill>
                          <a:latin typeface="Segoe UI"/>
                          <a:cs typeface="Segoe UI"/>
                        </a:rPr>
                        <a:t> </a:t>
                      </a:r>
                      <a:r>
                        <a:rPr sz="1200" dirty="0">
                          <a:solidFill>
                            <a:srgbClr val="FFFFFF"/>
                          </a:solidFill>
                          <a:latin typeface="Segoe UI"/>
                          <a:cs typeface="Segoe UI"/>
                        </a:rPr>
                        <a:t>OpenAI</a:t>
                      </a:r>
                      <a:r>
                        <a:rPr sz="1200" spc="-20" dirty="0">
                          <a:solidFill>
                            <a:srgbClr val="FFFFFF"/>
                          </a:solidFill>
                          <a:latin typeface="Segoe UI"/>
                          <a:cs typeface="Segoe UI"/>
                        </a:rPr>
                        <a:t> </a:t>
                      </a:r>
                      <a:r>
                        <a:rPr sz="1200" dirty="0">
                          <a:solidFill>
                            <a:srgbClr val="FFFFFF"/>
                          </a:solidFill>
                          <a:latin typeface="Segoe UI"/>
                          <a:cs typeface="Segoe UI"/>
                        </a:rPr>
                        <a:t>Service</a:t>
                      </a:r>
                      <a:r>
                        <a:rPr sz="1200" spc="-35" dirty="0">
                          <a:solidFill>
                            <a:srgbClr val="FFFFFF"/>
                          </a:solidFill>
                          <a:latin typeface="Segoe UI"/>
                          <a:cs typeface="Segoe UI"/>
                        </a:rPr>
                        <a:t> </a:t>
                      </a:r>
                      <a:r>
                        <a:rPr sz="1200" dirty="0">
                          <a:solidFill>
                            <a:srgbClr val="FFFFFF"/>
                          </a:solidFill>
                          <a:latin typeface="Segoe UI"/>
                          <a:cs typeface="Segoe UI"/>
                        </a:rPr>
                        <a:t>to</a:t>
                      </a:r>
                      <a:r>
                        <a:rPr sz="1200" spc="-5" dirty="0">
                          <a:solidFill>
                            <a:srgbClr val="FFFFFF"/>
                          </a:solidFill>
                          <a:latin typeface="Segoe UI"/>
                          <a:cs typeface="Segoe UI"/>
                        </a:rPr>
                        <a:t> </a:t>
                      </a:r>
                      <a:r>
                        <a:rPr sz="1200" dirty="0">
                          <a:solidFill>
                            <a:srgbClr val="FFFFFF"/>
                          </a:solidFill>
                          <a:latin typeface="Segoe UI"/>
                          <a:cs typeface="Segoe UI"/>
                        </a:rPr>
                        <a:t>improve</a:t>
                      </a:r>
                      <a:r>
                        <a:rPr sz="1200" spc="-35" dirty="0">
                          <a:solidFill>
                            <a:srgbClr val="FFFFFF"/>
                          </a:solidFill>
                          <a:latin typeface="Segoe UI"/>
                          <a:cs typeface="Segoe UI"/>
                        </a:rPr>
                        <a:t> </a:t>
                      </a:r>
                      <a:r>
                        <a:rPr sz="1200" dirty="0">
                          <a:solidFill>
                            <a:srgbClr val="FFFFFF"/>
                          </a:solidFill>
                          <a:latin typeface="Segoe UI"/>
                          <a:cs typeface="Segoe UI"/>
                        </a:rPr>
                        <a:t>search</a:t>
                      </a:r>
                      <a:r>
                        <a:rPr sz="1200" spc="-25" dirty="0">
                          <a:solidFill>
                            <a:srgbClr val="FFFFFF"/>
                          </a:solidFill>
                          <a:latin typeface="Segoe UI"/>
                          <a:cs typeface="Segoe UI"/>
                        </a:rPr>
                        <a:t> </a:t>
                      </a:r>
                      <a:r>
                        <a:rPr sz="1200" spc="-10" dirty="0">
                          <a:solidFill>
                            <a:srgbClr val="FFFFFF"/>
                          </a:solidFill>
                          <a:latin typeface="Segoe UI"/>
                          <a:cs typeface="Segoe UI"/>
                        </a:rPr>
                        <a:t>capabilities</a:t>
                      </a:r>
                      <a:r>
                        <a:rPr sz="1200" spc="-30" dirty="0">
                          <a:solidFill>
                            <a:srgbClr val="FFFFFF"/>
                          </a:solidFill>
                          <a:latin typeface="Segoe UI"/>
                          <a:cs typeface="Segoe UI"/>
                        </a:rPr>
                        <a:t> </a:t>
                      </a:r>
                      <a:r>
                        <a:rPr sz="1200" dirty="0">
                          <a:solidFill>
                            <a:srgbClr val="FFFFFF"/>
                          </a:solidFill>
                          <a:latin typeface="Segoe UI"/>
                          <a:cs typeface="Segoe UI"/>
                        </a:rPr>
                        <a:t>and</a:t>
                      </a:r>
                      <a:r>
                        <a:rPr sz="1200" spc="-10" dirty="0">
                          <a:solidFill>
                            <a:srgbClr val="FFFFFF"/>
                          </a:solidFill>
                          <a:latin typeface="Segoe UI"/>
                          <a:cs typeface="Segoe UI"/>
                        </a:rPr>
                        <a:t> </a:t>
                      </a:r>
                      <a:r>
                        <a:rPr sz="1200" dirty="0">
                          <a:solidFill>
                            <a:srgbClr val="FFFFFF"/>
                          </a:solidFill>
                          <a:latin typeface="Segoe UI"/>
                          <a:cs typeface="Segoe UI"/>
                        </a:rPr>
                        <a:t>the</a:t>
                      </a:r>
                      <a:r>
                        <a:rPr sz="1200" spc="-15" dirty="0">
                          <a:solidFill>
                            <a:srgbClr val="FFFFFF"/>
                          </a:solidFill>
                          <a:latin typeface="Segoe UI"/>
                          <a:cs typeface="Segoe UI"/>
                        </a:rPr>
                        <a:t> </a:t>
                      </a:r>
                      <a:r>
                        <a:rPr sz="1200" dirty="0">
                          <a:solidFill>
                            <a:srgbClr val="FFFFFF"/>
                          </a:solidFill>
                          <a:latin typeface="Segoe UI"/>
                          <a:cs typeface="Segoe UI"/>
                        </a:rPr>
                        <a:t>conversational</a:t>
                      </a:r>
                      <a:r>
                        <a:rPr sz="1200" spc="-40" dirty="0">
                          <a:solidFill>
                            <a:srgbClr val="FFFFFF"/>
                          </a:solidFill>
                          <a:latin typeface="Segoe UI"/>
                          <a:cs typeface="Segoe UI"/>
                        </a:rPr>
                        <a:t> </a:t>
                      </a:r>
                      <a:r>
                        <a:rPr sz="1200" dirty="0">
                          <a:solidFill>
                            <a:srgbClr val="FFFFFF"/>
                          </a:solidFill>
                          <a:latin typeface="Segoe UI"/>
                          <a:cs typeface="Segoe UI"/>
                        </a:rPr>
                        <a:t>quality</a:t>
                      </a:r>
                      <a:r>
                        <a:rPr sz="1200" spc="-35" dirty="0">
                          <a:solidFill>
                            <a:srgbClr val="FFFFFF"/>
                          </a:solidFill>
                          <a:latin typeface="Segoe UI"/>
                          <a:cs typeface="Segoe UI"/>
                        </a:rPr>
                        <a:t> </a:t>
                      </a:r>
                      <a:r>
                        <a:rPr sz="1200" dirty="0">
                          <a:solidFill>
                            <a:srgbClr val="FFFFFF"/>
                          </a:solidFill>
                          <a:latin typeface="Segoe UI"/>
                          <a:cs typeface="Segoe UI"/>
                        </a:rPr>
                        <a:t>of</a:t>
                      </a:r>
                      <a:r>
                        <a:rPr sz="1200" spc="-25" dirty="0">
                          <a:solidFill>
                            <a:srgbClr val="FFFFFF"/>
                          </a:solidFill>
                          <a:latin typeface="Segoe UI"/>
                          <a:cs typeface="Segoe UI"/>
                        </a:rPr>
                        <a:t> </a:t>
                      </a:r>
                      <a:r>
                        <a:rPr sz="1200" spc="-50" dirty="0">
                          <a:solidFill>
                            <a:srgbClr val="FFFFFF"/>
                          </a:solidFill>
                          <a:latin typeface="Segoe UI"/>
                          <a:cs typeface="Segoe UI"/>
                        </a:rPr>
                        <a:t>a</a:t>
                      </a:r>
                      <a:endParaRPr sz="1200">
                        <a:latin typeface="Segoe UI"/>
                        <a:cs typeface="Segoe UI"/>
                      </a:endParaRPr>
                    </a:p>
                    <a:p>
                      <a:pPr marL="133985">
                        <a:lnSpc>
                          <a:spcPct val="100000"/>
                        </a:lnSpc>
                      </a:pPr>
                      <a:r>
                        <a:rPr sz="1200" dirty="0">
                          <a:solidFill>
                            <a:srgbClr val="FFFFFF"/>
                          </a:solidFill>
                          <a:latin typeface="Segoe UI"/>
                          <a:cs typeface="Segoe UI"/>
                        </a:rPr>
                        <a:t>customer’s</a:t>
                      </a:r>
                      <a:r>
                        <a:rPr sz="1200" spc="-45" dirty="0">
                          <a:solidFill>
                            <a:srgbClr val="FFFFFF"/>
                          </a:solidFill>
                          <a:latin typeface="Segoe UI"/>
                          <a:cs typeface="Segoe UI"/>
                        </a:rPr>
                        <a:t> </a:t>
                      </a:r>
                      <a:r>
                        <a:rPr sz="1200" dirty="0">
                          <a:solidFill>
                            <a:srgbClr val="FFFFFF"/>
                          </a:solidFill>
                          <a:latin typeface="Segoe UI"/>
                          <a:cs typeface="Segoe UI"/>
                        </a:rPr>
                        <a:t>Bot</a:t>
                      </a:r>
                      <a:r>
                        <a:rPr sz="1200" spc="-40" dirty="0">
                          <a:solidFill>
                            <a:srgbClr val="FFFFFF"/>
                          </a:solidFill>
                          <a:latin typeface="Segoe UI"/>
                          <a:cs typeface="Segoe UI"/>
                        </a:rPr>
                        <a:t> </a:t>
                      </a:r>
                      <a:r>
                        <a:rPr sz="1200" spc="-10" dirty="0">
                          <a:solidFill>
                            <a:srgbClr val="FFFFFF"/>
                          </a:solidFill>
                          <a:latin typeface="Segoe UI"/>
                          <a:cs typeface="Segoe UI"/>
                        </a:rPr>
                        <a:t>experience.</a:t>
                      </a:r>
                      <a:endParaRPr sz="1200">
                        <a:latin typeface="Segoe UI"/>
                        <a:cs typeface="Segoe UI"/>
                      </a:endParaRPr>
                    </a:p>
                    <a:p>
                      <a:pPr marL="133985">
                        <a:lnSpc>
                          <a:spcPct val="100000"/>
                        </a:lnSpc>
                        <a:spcBef>
                          <a:spcPts val="1200"/>
                        </a:spcBef>
                      </a:pPr>
                      <a:r>
                        <a:rPr sz="1200" dirty="0">
                          <a:solidFill>
                            <a:srgbClr val="FFFFFF"/>
                          </a:solidFill>
                          <a:latin typeface="Segoe UI"/>
                          <a:cs typeface="Segoe UI"/>
                        </a:rPr>
                        <a:t>Insurance</a:t>
                      </a:r>
                      <a:r>
                        <a:rPr sz="1200" spc="-65" dirty="0">
                          <a:solidFill>
                            <a:srgbClr val="FFFFFF"/>
                          </a:solidFill>
                          <a:latin typeface="Segoe UI"/>
                          <a:cs typeface="Segoe UI"/>
                        </a:rPr>
                        <a:t> </a:t>
                      </a:r>
                      <a:r>
                        <a:rPr sz="1200" dirty="0">
                          <a:solidFill>
                            <a:srgbClr val="FFFFFF"/>
                          </a:solidFill>
                          <a:latin typeface="Segoe UI"/>
                          <a:cs typeface="Segoe UI"/>
                        </a:rPr>
                        <a:t>companies</a:t>
                      </a:r>
                      <a:r>
                        <a:rPr sz="1200" spc="-55" dirty="0">
                          <a:solidFill>
                            <a:srgbClr val="FFFFFF"/>
                          </a:solidFill>
                          <a:latin typeface="Segoe UI"/>
                          <a:cs typeface="Segoe UI"/>
                        </a:rPr>
                        <a:t> </a:t>
                      </a:r>
                      <a:r>
                        <a:rPr sz="1200" dirty="0">
                          <a:solidFill>
                            <a:srgbClr val="FFFFFF"/>
                          </a:solidFill>
                          <a:latin typeface="Segoe UI"/>
                          <a:cs typeface="Segoe UI"/>
                        </a:rPr>
                        <a:t>extract</a:t>
                      </a:r>
                      <a:r>
                        <a:rPr sz="1200" spc="-40" dirty="0">
                          <a:solidFill>
                            <a:srgbClr val="FFFFFF"/>
                          </a:solidFill>
                          <a:latin typeface="Segoe UI"/>
                          <a:cs typeface="Segoe UI"/>
                        </a:rPr>
                        <a:t> </a:t>
                      </a:r>
                      <a:r>
                        <a:rPr sz="1200" dirty="0">
                          <a:solidFill>
                            <a:srgbClr val="FFFFFF"/>
                          </a:solidFill>
                          <a:latin typeface="Segoe UI"/>
                          <a:cs typeface="Segoe UI"/>
                        </a:rPr>
                        <a:t>information</a:t>
                      </a:r>
                      <a:r>
                        <a:rPr sz="1200" spc="-65" dirty="0">
                          <a:solidFill>
                            <a:srgbClr val="FFFFFF"/>
                          </a:solidFill>
                          <a:latin typeface="Segoe UI"/>
                          <a:cs typeface="Segoe UI"/>
                        </a:rPr>
                        <a:t> </a:t>
                      </a:r>
                      <a:r>
                        <a:rPr sz="1200" dirty="0">
                          <a:solidFill>
                            <a:srgbClr val="FFFFFF"/>
                          </a:solidFill>
                          <a:latin typeface="Segoe UI"/>
                          <a:cs typeface="Segoe UI"/>
                        </a:rPr>
                        <a:t>from</a:t>
                      </a:r>
                      <a:r>
                        <a:rPr sz="1200" spc="-50" dirty="0">
                          <a:solidFill>
                            <a:srgbClr val="FFFFFF"/>
                          </a:solidFill>
                          <a:latin typeface="Segoe UI"/>
                          <a:cs typeface="Segoe UI"/>
                        </a:rPr>
                        <a:t> </a:t>
                      </a:r>
                      <a:r>
                        <a:rPr sz="1200" dirty="0">
                          <a:solidFill>
                            <a:srgbClr val="FFFFFF"/>
                          </a:solidFill>
                          <a:latin typeface="Segoe UI"/>
                          <a:cs typeface="Segoe UI"/>
                        </a:rPr>
                        <a:t>volumes</a:t>
                      </a:r>
                      <a:r>
                        <a:rPr sz="1200" spc="-35" dirty="0">
                          <a:solidFill>
                            <a:srgbClr val="FFFFFF"/>
                          </a:solidFill>
                          <a:latin typeface="Segoe UI"/>
                          <a:cs typeface="Segoe UI"/>
                        </a:rPr>
                        <a:t> </a:t>
                      </a:r>
                      <a:r>
                        <a:rPr sz="1200" dirty="0">
                          <a:solidFill>
                            <a:srgbClr val="FFFFFF"/>
                          </a:solidFill>
                          <a:latin typeface="Segoe UI"/>
                          <a:cs typeface="Segoe UI"/>
                        </a:rPr>
                        <a:t>of</a:t>
                      </a:r>
                      <a:r>
                        <a:rPr sz="1200" spc="-55" dirty="0">
                          <a:solidFill>
                            <a:srgbClr val="FFFFFF"/>
                          </a:solidFill>
                          <a:latin typeface="Segoe UI"/>
                          <a:cs typeface="Segoe UI"/>
                        </a:rPr>
                        <a:t> </a:t>
                      </a:r>
                      <a:r>
                        <a:rPr sz="1200" dirty="0">
                          <a:solidFill>
                            <a:srgbClr val="FFFFFF"/>
                          </a:solidFill>
                          <a:latin typeface="Segoe UI"/>
                          <a:cs typeface="Segoe UI"/>
                        </a:rPr>
                        <a:t>unstructured</a:t>
                      </a:r>
                      <a:r>
                        <a:rPr sz="1200" spc="-60" dirty="0">
                          <a:solidFill>
                            <a:srgbClr val="FFFFFF"/>
                          </a:solidFill>
                          <a:latin typeface="Segoe UI"/>
                          <a:cs typeface="Segoe UI"/>
                        </a:rPr>
                        <a:t> </a:t>
                      </a:r>
                      <a:r>
                        <a:rPr sz="1200" dirty="0">
                          <a:solidFill>
                            <a:srgbClr val="FFFFFF"/>
                          </a:solidFill>
                          <a:latin typeface="Segoe UI"/>
                          <a:cs typeface="Segoe UI"/>
                        </a:rPr>
                        <a:t>data</a:t>
                      </a:r>
                      <a:r>
                        <a:rPr sz="1200" spc="-30" dirty="0">
                          <a:solidFill>
                            <a:srgbClr val="FFFFFF"/>
                          </a:solidFill>
                          <a:latin typeface="Segoe UI"/>
                          <a:cs typeface="Segoe UI"/>
                        </a:rPr>
                        <a:t> </a:t>
                      </a:r>
                      <a:r>
                        <a:rPr sz="1200" dirty="0">
                          <a:solidFill>
                            <a:srgbClr val="FFFFFF"/>
                          </a:solidFill>
                          <a:latin typeface="Segoe UI"/>
                          <a:cs typeface="Segoe UI"/>
                        </a:rPr>
                        <a:t>to</a:t>
                      </a:r>
                      <a:r>
                        <a:rPr sz="1200" spc="-40" dirty="0">
                          <a:solidFill>
                            <a:srgbClr val="FFFFFF"/>
                          </a:solidFill>
                          <a:latin typeface="Segoe UI"/>
                          <a:cs typeface="Segoe UI"/>
                        </a:rPr>
                        <a:t> </a:t>
                      </a:r>
                      <a:r>
                        <a:rPr sz="1200" dirty="0">
                          <a:solidFill>
                            <a:srgbClr val="FFFFFF"/>
                          </a:solidFill>
                          <a:latin typeface="Segoe UI"/>
                          <a:cs typeface="Segoe UI"/>
                        </a:rPr>
                        <a:t>automate</a:t>
                      </a:r>
                      <a:r>
                        <a:rPr sz="1200" spc="-40" dirty="0">
                          <a:solidFill>
                            <a:srgbClr val="FFFFFF"/>
                          </a:solidFill>
                          <a:latin typeface="Segoe UI"/>
                          <a:cs typeface="Segoe UI"/>
                        </a:rPr>
                        <a:t> </a:t>
                      </a:r>
                      <a:r>
                        <a:rPr sz="1200" dirty="0">
                          <a:solidFill>
                            <a:srgbClr val="FFFFFF"/>
                          </a:solidFill>
                          <a:latin typeface="Segoe UI"/>
                          <a:cs typeface="Segoe UI"/>
                        </a:rPr>
                        <a:t>claim</a:t>
                      </a:r>
                      <a:r>
                        <a:rPr sz="1200" spc="-40" dirty="0">
                          <a:solidFill>
                            <a:srgbClr val="FFFFFF"/>
                          </a:solidFill>
                          <a:latin typeface="Segoe UI"/>
                          <a:cs typeface="Segoe UI"/>
                        </a:rPr>
                        <a:t> </a:t>
                      </a:r>
                      <a:r>
                        <a:rPr sz="1200" dirty="0">
                          <a:solidFill>
                            <a:srgbClr val="FFFFFF"/>
                          </a:solidFill>
                          <a:latin typeface="Segoe UI"/>
                          <a:cs typeface="Segoe UI"/>
                        </a:rPr>
                        <a:t>handling</a:t>
                      </a:r>
                      <a:r>
                        <a:rPr sz="1200" spc="-50" dirty="0">
                          <a:solidFill>
                            <a:srgbClr val="FFFFFF"/>
                          </a:solidFill>
                          <a:latin typeface="Segoe UI"/>
                          <a:cs typeface="Segoe UI"/>
                        </a:rPr>
                        <a:t> </a:t>
                      </a:r>
                      <a:r>
                        <a:rPr sz="1200" spc="-10" dirty="0">
                          <a:solidFill>
                            <a:srgbClr val="FFFFFF"/>
                          </a:solidFill>
                          <a:latin typeface="Segoe UI"/>
                          <a:cs typeface="Segoe UI"/>
                        </a:rPr>
                        <a:t>processes</a:t>
                      </a:r>
                      <a:endParaRPr sz="1200">
                        <a:latin typeface="Segoe UI"/>
                        <a:cs typeface="Segoe UI"/>
                      </a:endParaRPr>
                    </a:p>
                  </a:txBody>
                  <a:tcPr marL="0" marR="0" marT="60960" marB="0"/>
                </a:tc>
                <a:extLst>
                  <a:ext uri="{0D108BD9-81ED-4DB2-BD59-A6C34878D82A}">
                    <a16:rowId xmlns:a16="http://schemas.microsoft.com/office/drawing/2014/main" val="10002"/>
                  </a:ext>
                </a:extLst>
              </a:tr>
              <a:tr h="2004695">
                <a:tc>
                  <a:txBody>
                    <a:bodyPr/>
                    <a:lstStyle/>
                    <a:p>
                      <a:pPr marL="31750">
                        <a:lnSpc>
                          <a:spcPct val="100000"/>
                        </a:lnSpc>
                        <a:spcBef>
                          <a:spcPts val="2030"/>
                        </a:spcBef>
                      </a:pPr>
                      <a:r>
                        <a:rPr sz="1800" b="1" spc="-10" dirty="0">
                          <a:solidFill>
                            <a:srgbClr val="50E6FF"/>
                          </a:solidFill>
                          <a:latin typeface="Segoe UI Semibold"/>
                          <a:cs typeface="Segoe UI Semibold"/>
                        </a:rPr>
                        <a:t>Summarization</a:t>
                      </a:r>
                      <a:endParaRPr sz="1800" dirty="0">
                        <a:latin typeface="Segoe UI Semibold"/>
                        <a:cs typeface="Segoe UI Semibold"/>
                      </a:endParaRPr>
                    </a:p>
                  </a:txBody>
                  <a:tcPr marL="0" marR="0" marT="257810" marB="0"/>
                </a:tc>
                <a:tc>
                  <a:txBody>
                    <a:bodyPr/>
                    <a:lstStyle/>
                    <a:p>
                      <a:pPr>
                        <a:lnSpc>
                          <a:spcPct val="100000"/>
                        </a:lnSpc>
                        <a:spcBef>
                          <a:spcPts val="660"/>
                        </a:spcBef>
                      </a:pPr>
                      <a:endParaRPr sz="1200" dirty="0">
                        <a:latin typeface="Times New Roman"/>
                        <a:cs typeface="Times New Roman"/>
                      </a:endParaRPr>
                    </a:p>
                    <a:p>
                      <a:pPr marL="133985" marR="748665">
                        <a:lnSpc>
                          <a:spcPct val="100000"/>
                        </a:lnSpc>
                      </a:pPr>
                      <a:r>
                        <a:rPr sz="1200" spc="-10" dirty="0">
                          <a:solidFill>
                            <a:srgbClr val="FFFFFF"/>
                          </a:solidFill>
                          <a:latin typeface="Segoe UI"/>
                          <a:cs typeface="Segoe UI"/>
                        </a:rPr>
                        <a:t>International</a:t>
                      </a:r>
                      <a:r>
                        <a:rPr sz="1200" spc="-55" dirty="0">
                          <a:solidFill>
                            <a:srgbClr val="FFFFFF"/>
                          </a:solidFill>
                          <a:latin typeface="Segoe UI"/>
                          <a:cs typeface="Segoe UI"/>
                        </a:rPr>
                        <a:t> </a:t>
                      </a:r>
                      <a:r>
                        <a:rPr sz="1200" dirty="0">
                          <a:solidFill>
                            <a:srgbClr val="FFFFFF"/>
                          </a:solidFill>
                          <a:latin typeface="Segoe UI"/>
                          <a:cs typeface="Segoe UI"/>
                        </a:rPr>
                        <a:t>insurance</a:t>
                      </a:r>
                      <a:r>
                        <a:rPr sz="1200" spc="-45" dirty="0">
                          <a:solidFill>
                            <a:srgbClr val="FFFFFF"/>
                          </a:solidFill>
                          <a:latin typeface="Segoe UI"/>
                          <a:cs typeface="Segoe UI"/>
                        </a:rPr>
                        <a:t> </a:t>
                      </a:r>
                      <a:r>
                        <a:rPr sz="1200" dirty="0">
                          <a:solidFill>
                            <a:srgbClr val="FFFFFF"/>
                          </a:solidFill>
                          <a:latin typeface="Segoe UI"/>
                          <a:cs typeface="Segoe UI"/>
                        </a:rPr>
                        <a:t>company</a:t>
                      </a:r>
                      <a:r>
                        <a:rPr sz="1200" spc="-45" dirty="0">
                          <a:solidFill>
                            <a:srgbClr val="FFFFFF"/>
                          </a:solidFill>
                          <a:latin typeface="Segoe UI"/>
                          <a:cs typeface="Segoe UI"/>
                        </a:rPr>
                        <a:t> </a:t>
                      </a:r>
                      <a:r>
                        <a:rPr sz="1200" dirty="0">
                          <a:solidFill>
                            <a:srgbClr val="FFFFFF"/>
                          </a:solidFill>
                          <a:latin typeface="Segoe UI"/>
                          <a:cs typeface="Segoe UI"/>
                        </a:rPr>
                        <a:t>using</a:t>
                      </a:r>
                      <a:r>
                        <a:rPr sz="1200" spc="-20" dirty="0">
                          <a:solidFill>
                            <a:srgbClr val="FFFFFF"/>
                          </a:solidFill>
                          <a:latin typeface="Segoe UI"/>
                          <a:cs typeface="Segoe UI"/>
                        </a:rPr>
                        <a:t> </a:t>
                      </a:r>
                      <a:r>
                        <a:rPr sz="1200" dirty="0">
                          <a:solidFill>
                            <a:srgbClr val="FFFFFF"/>
                          </a:solidFill>
                          <a:latin typeface="Segoe UI"/>
                          <a:cs typeface="Segoe UI"/>
                        </a:rPr>
                        <a:t>Azure</a:t>
                      </a:r>
                      <a:r>
                        <a:rPr sz="1200" spc="-45" dirty="0">
                          <a:solidFill>
                            <a:srgbClr val="FFFFFF"/>
                          </a:solidFill>
                          <a:latin typeface="Segoe UI"/>
                          <a:cs typeface="Segoe UI"/>
                        </a:rPr>
                        <a:t> </a:t>
                      </a:r>
                      <a:r>
                        <a:rPr sz="1200" dirty="0">
                          <a:solidFill>
                            <a:srgbClr val="FFFFFF"/>
                          </a:solidFill>
                          <a:latin typeface="Segoe UI"/>
                          <a:cs typeface="Segoe UI"/>
                        </a:rPr>
                        <a:t>OpenAI</a:t>
                      </a:r>
                      <a:r>
                        <a:rPr sz="1200" spc="-40" dirty="0">
                          <a:solidFill>
                            <a:srgbClr val="FFFFFF"/>
                          </a:solidFill>
                          <a:latin typeface="Segoe UI"/>
                          <a:cs typeface="Segoe UI"/>
                        </a:rPr>
                        <a:t> </a:t>
                      </a:r>
                      <a:r>
                        <a:rPr sz="1200" dirty="0">
                          <a:solidFill>
                            <a:srgbClr val="FFFFFF"/>
                          </a:solidFill>
                          <a:latin typeface="Segoe UI"/>
                          <a:cs typeface="Segoe UI"/>
                        </a:rPr>
                        <a:t>Service</a:t>
                      </a:r>
                      <a:r>
                        <a:rPr sz="1200" spc="-20" dirty="0">
                          <a:solidFill>
                            <a:srgbClr val="FFFFFF"/>
                          </a:solidFill>
                          <a:latin typeface="Segoe UI"/>
                          <a:cs typeface="Segoe UI"/>
                        </a:rPr>
                        <a:t> </a:t>
                      </a:r>
                      <a:r>
                        <a:rPr sz="1200" dirty="0">
                          <a:solidFill>
                            <a:srgbClr val="FFFFFF"/>
                          </a:solidFill>
                          <a:latin typeface="Segoe UI"/>
                          <a:cs typeface="Segoe UI"/>
                        </a:rPr>
                        <a:t>to</a:t>
                      </a:r>
                      <a:r>
                        <a:rPr sz="1200" spc="-15" dirty="0">
                          <a:solidFill>
                            <a:srgbClr val="FFFFFF"/>
                          </a:solidFill>
                          <a:latin typeface="Segoe UI"/>
                          <a:cs typeface="Segoe UI"/>
                        </a:rPr>
                        <a:t> </a:t>
                      </a:r>
                      <a:r>
                        <a:rPr sz="1200" dirty="0">
                          <a:solidFill>
                            <a:srgbClr val="FFFFFF"/>
                          </a:solidFill>
                          <a:latin typeface="Segoe UI"/>
                          <a:cs typeface="Segoe UI"/>
                        </a:rPr>
                        <a:t>provide</a:t>
                      </a:r>
                      <a:r>
                        <a:rPr sz="1200" spc="-45" dirty="0">
                          <a:solidFill>
                            <a:srgbClr val="FFFFFF"/>
                          </a:solidFill>
                          <a:latin typeface="Segoe UI"/>
                          <a:cs typeface="Segoe UI"/>
                        </a:rPr>
                        <a:t> </a:t>
                      </a:r>
                      <a:r>
                        <a:rPr sz="1200" dirty="0">
                          <a:solidFill>
                            <a:srgbClr val="FFFFFF"/>
                          </a:solidFill>
                          <a:latin typeface="Segoe UI"/>
                          <a:cs typeface="Segoe UI"/>
                        </a:rPr>
                        <a:t>summaries</a:t>
                      </a:r>
                      <a:r>
                        <a:rPr sz="1200" spc="-10" dirty="0">
                          <a:solidFill>
                            <a:srgbClr val="FFFFFF"/>
                          </a:solidFill>
                          <a:latin typeface="Segoe UI"/>
                          <a:cs typeface="Segoe UI"/>
                        </a:rPr>
                        <a:t> </a:t>
                      </a:r>
                      <a:r>
                        <a:rPr sz="1200" dirty="0">
                          <a:solidFill>
                            <a:srgbClr val="FFFFFF"/>
                          </a:solidFill>
                          <a:latin typeface="Segoe UI"/>
                          <a:cs typeface="Segoe UI"/>
                        </a:rPr>
                        <a:t>of</a:t>
                      </a:r>
                      <a:r>
                        <a:rPr sz="1200" spc="-25" dirty="0">
                          <a:solidFill>
                            <a:srgbClr val="FFFFFF"/>
                          </a:solidFill>
                          <a:latin typeface="Segoe UI"/>
                          <a:cs typeface="Segoe UI"/>
                        </a:rPr>
                        <a:t> </a:t>
                      </a:r>
                      <a:r>
                        <a:rPr sz="1200" dirty="0">
                          <a:solidFill>
                            <a:srgbClr val="FFFFFF"/>
                          </a:solidFill>
                          <a:latin typeface="Segoe UI"/>
                          <a:cs typeface="Segoe UI"/>
                        </a:rPr>
                        <a:t>call</a:t>
                      </a:r>
                      <a:r>
                        <a:rPr sz="1200" spc="-20" dirty="0">
                          <a:solidFill>
                            <a:srgbClr val="FFFFFF"/>
                          </a:solidFill>
                          <a:latin typeface="Segoe UI"/>
                          <a:cs typeface="Segoe UI"/>
                        </a:rPr>
                        <a:t> </a:t>
                      </a:r>
                      <a:r>
                        <a:rPr sz="1200" dirty="0">
                          <a:solidFill>
                            <a:srgbClr val="FFFFFF"/>
                          </a:solidFill>
                          <a:latin typeface="Segoe UI"/>
                          <a:cs typeface="Segoe UI"/>
                        </a:rPr>
                        <a:t>center</a:t>
                      </a:r>
                      <a:r>
                        <a:rPr sz="1200" spc="-25" dirty="0">
                          <a:solidFill>
                            <a:srgbClr val="FFFFFF"/>
                          </a:solidFill>
                          <a:latin typeface="Segoe UI"/>
                          <a:cs typeface="Segoe UI"/>
                        </a:rPr>
                        <a:t> </a:t>
                      </a:r>
                      <a:r>
                        <a:rPr sz="1200" dirty="0">
                          <a:solidFill>
                            <a:srgbClr val="FFFFFF"/>
                          </a:solidFill>
                          <a:latin typeface="Segoe UI"/>
                          <a:cs typeface="Segoe UI"/>
                        </a:rPr>
                        <a:t>customer</a:t>
                      </a:r>
                      <a:r>
                        <a:rPr sz="1200" spc="-10" dirty="0">
                          <a:solidFill>
                            <a:srgbClr val="FFFFFF"/>
                          </a:solidFill>
                          <a:latin typeface="Segoe UI"/>
                          <a:cs typeface="Segoe UI"/>
                        </a:rPr>
                        <a:t> support </a:t>
                      </a:r>
                      <a:r>
                        <a:rPr sz="1200" dirty="0">
                          <a:solidFill>
                            <a:srgbClr val="FFFFFF"/>
                          </a:solidFill>
                          <a:latin typeface="Segoe UI"/>
                          <a:cs typeface="Segoe UI"/>
                        </a:rPr>
                        <a:t>conversation</a:t>
                      </a:r>
                      <a:r>
                        <a:rPr sz="1200" spc="-70" dirty="0">
                          <a:solidFill>
                            <a:srgbClr val="FFFFFF"/>
                          </a:solidFill>
                          <a:latin typeface="Segoe UI"/>
                          <a:cs typeface="Segoe UI"/>
                        </a:rPr>
                        <a:t> </a:t>
                      </a:r>
                      <a:r>
                        <a:rPr sz="1200" spc="-20" dirty="0">
                          <a:solidFill>
                            <a:srgbClr val="FFFFFF"/>
                          </a:solidFill>
                          <a:latin typeface="Segoe UI"/>
                          <a:cs typeface="Segoe UI"/>
                        </a:rPr>
                        <a:t>logs</a:t>
                      </a:r>
                      <a:endParaRPr sz="1200" dirty="0">
                        <a:latin typeface="Segoe UI"/>
                        <a:cs typeface="Segoe UI"/>
                      </a:endParaRPr>
                    </a:p>
                    <a:p>
                      <a:pPr marL="133985">
                        <a:lnSpc>
                          <a:spcPct val="100000"/>
                        </a:lnSpc>
                        <a:spcBef>
                          <a:spcPts val="1200"/>
                        </a:spcBef>
                      </a:pPr>
                      <a:r>
                        <a:rPr sz="1200" dirty="0">
                          <a:solidFill>
                            <a:srgbClr val="FFFFFF"/>
                          </a:solidFill>
                          <a:latin typeface="Segoe UI"/>
                          <a:cs typeface="Segoe UI"/>
                        </a:rPr>
                        <a:t>Global</a:t>
                      </a:r>
                      <a:r>
                        <a:rPr sz="1200" spc="-50" dirty="0">
                          <a:solidFill>
                            <a:srgbClr val="FFFFFF"/>
                          </a:solidFill>
                          <a:latin typeface="Segoe UI"/>
                          <a:cs typeface="Segoe UI"/>
                        </a:rPr>
                        <a:t> </a:t>
                      </a:r>
                      <a:r>
                        <a:rPr sz="1200" dirty="0">
                          <a:solidFill>
                            <a:srgbClr val="FFFFFF"/>
                          </a:solidFill>
                          <a:latin typeface="Segoe UI"/>
                          <a:cs typeface="Segoe UI"/>
                        </a:rPr>
                        <a:t>bank</a:t>
                      </a:r>
                      <a:r>
                        <a:rPr sz="1200" spc="-45" dirty="0">
                          <a:solidFill>
                            <a:srgbClr val="FFFFFF"/>
                          </a:solidFill>
                          <a:latin typeface="Segoe UI"/>
                          <a:cs typeface="Segoe UI"/>
                        </a:rPr>
                        <a:t> </a:t>
                      </a:r>
                      <a:r>
                        <a:rPr sz="1200" dirty="0">
                          <a:solidFill>
                            <a:srgbClr val="FFFFFF"/>
                          </a:solidFill>
                          <a:latin typeface="Segoe UI"/>
                          <a:cs typeface="Segoe UI"/>
                        </a:rPr>
                        <a:t>using</a:t>
                      </a:r>
                      <a:r>
                        <a:rPr sz="1200" spc="-20" dirty="0">
                          <a:solidFill>
                            <a:srgbClr val="FFFFFF"/>
                          </a:solidFill>
                          <a:latin typeface="Segoe UI"/>
                          <a:cs typeface="Segoe UI"/>
                        </a:rPr>
                        <a:t> </a:t>
                      </a:r>
                      <a:r>
                        <a:rPr sz="1200" dirty="0">
                          <a:solidFill>
                            <a:srgbClr val="FFFFFF"/>
                          </a:solidFill>
                          <a:latin typeface="Segoe UI"/>
                          <a:cs typeface="Segoe UI"/>
                        </a:rPr>
                        <a:t>Azure</a:t>
                      </a:r>
                      <a:r>
                        <a:rPr sz="1200" spc="-45" dirty="0">
                          <a:solidFill>
                            <a:srgbClr val="FFFFFF"/>
                          </a:solidFill>
                          <a:latin typeface="Segoe UI"/>
                          <a:cs typeface="Segoe UI"/>
                        </a:rPr>
                        <a:t> </a:t>
                      </a:r>
                      <a:r>
                        <a:rPr sz="1200" dirty="0">
                          <a:solidFill>
                            <a:srgbClr val="FFFFFF"/>
                          </a:solidFill>
                          <a:latin typeface="Segoe UI"/>
                          <a:cs typeface="Segoe UI"/>
                        </a:rPr>
                        <a:t>OpenAI</a:t>
                      </a:r>
                      <a:r>
                        <a:rPr sz="1200" spc="-45" dirty="0">
                          <a:solidFill>
                            <a:srgbClr val="FFFFFF"/>
                          </a:solidFill>
                          <a:latin typeface="Segoe UI"/>
                          <a:cs typeface="Segoe UI"/>
                        </a:rPr>
                        <a:t> </a:t>
                      </a:r>
                      <a:r>
                        <a:rPr sz="1200" dirty="0">
                          <a:solidFill>
                            <a:srgbClr val="FFFFFF"/>
                          </a:solidFill>
                          <a:latin typeface="Segoe UI"/>
                          <a:cs typeface="Segoe UI"/>
                        </a:rPr>
                        <a:t>Service</a:t>
                      </a:r>
                      <a:r>
                        <a:rPr sz="1200" spc="-25" dirty="0">
                          <a:solidFill>
                            <a:srgbClr val="FFFFFF"/>
                          </a:solidFill>
                          <a:latin typeface="Segoe UI"/>
                          <a:cs typeface="Segoe UI"/>
                        </a:rPr>
                        <a:t> </a:t>
                      </a:r>
                      <a:r>
                        <a:rPr sz="1200" dirty="0">
                          <a:solidFill>
                            <a:srgbClr val="FFFFFF"/>
                          </a:solidFill>
                          <a:latin typeface="Segoe UI"/>
                          <a:cs typeface="Segoe UI"/>
                        </a:rPr>
                        <a:t>to</a:t>
                      </a:r>
                      <a:r>
                        <a:rPr sz="1200" spc="-20" dirty="0">
                          <a:solidFill>
                            <a:srgbClr val="FFFFFF"/>
                          </a:solidFill>
                          <a:latin typeface="Segoe UI"/>
                          <a:cs typeface="Segoe UI"/>
                        </a:rPr>
                        <a:t> </a:t>
                      </a:r>
                      <a:r>
                        <a:rPr sz="1200" dirty="0">
                          <a:solidFill>
                            <a:srgbClr val="FFFFFF"/>
                          </a:solidFill>
                          <a:latin typeface="Segoe UI"/>
                          <a:cs typeface="Segoe UI"/>
                        </a:rPr>
                        <a:t>summarize</a:t>
                      </a:r>
                      <a:r>
                        <a:rPr sz="1200" spc="-20" dirty="0">
                          <a:solidFill>
                            <a:srgbClr val="FFFFFF"/>
                          </a:solidFill>
                          <a:latin typeface="Segoe UI"/>
                          <a:cs typeface="Segoe UI"/>
                        </a:rPr>
                        <a:t> </a:t>
                      </a:r>
                      <a:r>
                        <a:rPr sz="1200" dirty="0">
                          <a:solidFill>
                            <a:srgbClr val="FFFFFF"/>
                          </a:solidFill>
                          <a:latin typeface="Segoe UI"/>
                          <a:cs typeface="Segoe UI"/>
                        </a:rPr>
                        <a:t>financial</a:t>
                      </a:r>
                      <a:r>
                        <a:rPr sz="1200" spc="-35" dirty="0">
                          <a:solidFill>
                            <a:srgbClr val="FFFFFF"/>
                          </a:solidFill>
                          <a:latin typeface="Segoe UI"/>
                          <a:cs typeface="Segoe UI"/>
                        </a:rPr>
                        <a:t> </a:t>
                      </a:r>
                      <a:r>
                        <a:rPr sz="1200" dirty="0">
                          <a:solidFill>
                            <a:srgbClr val="FFFFFF"/>
                          </a:solidFill>
                          <a:latin typeface="Segoe UI"/>
                          <a:cs typeface="Segoe UI"/>
                        </a:rPr>
                        <a:t>reporting</a:t>
                      </a:r>
                      <a:r>
                        <a:rPr sz="1200" spc="-45" dirty="0">
                          <a:solidFill>
                            <a:srgbClr val="FFFFFF"/>
                          </a:solidFill>
                          <a:latin typeface="Segoe UI"/>
                          <a:cs typeface="Segoe UI"/>
                        </a:rPr>
                        <a:t> </a:t>
                      </a:r>
                      <a:r>
                        <a:rPr sz="1200" dirty="0">
                          <a:solidFill>
                            <a:srgbClr val="FFFFFF"/>
                          </a:solidFill>
                          <a:latin typeface="Segoe UI"/>
                          <a:cs typeface="Segoe UI"/>
                        </a:rPr>
                        <a:t>and</a:t>
                      </a:r>
                      <a:r>
                        <a:rPr sz="1200" spc="-15" dirty="0">
                          <a:solidFill>
                            <a:srgbClr val="FFFFFF"/>
                          </a:solidFill>
                          <a:latin typeface="Segoe UI"/>
                          <a:cs typeface="Segoe UI"/>
                        </a:rPr>
                        <a:t> </a:t>
                      </a:r>
                      <a:r>
                        <a:rPr sz="1200" dirty="0">
                          <a:solidFill>
                            <a:srgbClr val="FFFFFF"/>
                          </a:solidFill>
                          <a:latin typeface="Segoe UI"/>
                          <a:cs typeface="Segoe UI"/>
                        </a:rPr>
                        <a:t>analyst</a:t>
                      </a:r>
                      <a:r>
                        <a:rPr sz="1200" spc="-15" dirty="0">
                          <a:solidFill>
                            <a:srgbClr val="FFFFFF"/>
                          </a:solidFill>
                          <a:latin typeface="Segoe UI"/>
                          <a:cs typeface="Segoe UI"/>
                        </a:rPr>
                        <a:t> </a:t>
                      </a:r>
                      <a:r>
                        <a:rPr sz="1200" spc="-10" dirty="0">
                          <a:solidFill>
                            <a:srgbClr val="FFFFFF"/>
                          </a:solidFill>
                          <a:latin typeface="Segoe UI"/>
                          <a:cs typeface="Segoe UI"/>
                        </a:rPr>
                        <a:t>articles</a:t>
                      </a:r>
                      <a:endParaRPr sz="1200" dirty="0">
                        <a:latin typeface="Segoe UI"/>
                        <a:cs typeface="Segoe UI"/>
                      </a:endParaRPr>
                    </a:p>
                    <a:p>
                      <a:pPr marL="133985">
                        <a:lnSpc>
                          <a:spcPct val="100000"/>
                        </a:lnSpc>
                        <a:spcBef>
                          <a:spcPts val="1200"/>
                        </a:spcBef>
                      </a:pPr>
                      <a:r>
                        <a:rPr sz="1200" dirty="0">
                          <a:solidFill>
                            <a:srgbClr val="FFFFFF"/>
                          </a:solidFill>
                          <a:latin typeface="Segoe UI"/>
                          <a:cs typeface="Segoe UI"/>
                        </a:rPr>
                        <a:t>Government</a:t>
                      </a:r>
                      <a:r>
                        <a:rPr sz="1200" spc="-50" dirty="0">
                          <a:solidFill>
                            <a:srgbClr val="FFFFFF"/>
                          </a:solidFill>
                          <a:latin typeface="Segoe UI"/>
                          <a:cs typeface="Segoe UI"/>
                        </a:rPr>
                        <a:t> </a:t>
                      </a:r>
                      <a:r>
                        <a:rPr sz="1200" dirty="0">
                          <a:solidFill>
                            <a:srgbClr val="FFFFFF"/>
                          </a:solidFill>
                          <a:latin typeface="Segoe UI"/>
                          <a:cs typeface="Segoe UI"/>
                        </a:rPr>
                        <a:t>agency</a:t>
                      </a:r>
                      <a:r>
                        <a:rPr sz="1200" spc="-30" dirty="0">
                          <a:solidFill>
                            <a:srgbClr val="FFFFFF"/>
                          </a:solidFill>
                          <a:latin typeface="Segoe UI"/>
                          <a:cs typeface="Segoe UI"/>
                        </a:rPr>
                        <a:t> </a:t>
                      </a:r>
                      <a:r>
                        <a:rPr sz="1200" dirty="0">
                          <a:solidFill>
                            <a:srgbClr val="FFFFFF"/>
                          </a:solidFill>
                          <a:latin typeface="Segoe UI"/>
                          <a:cs typeface="Segoe UI"/>
                        </a:rPr>
                        <a:t>using</a:t>
                      </a:r>
                      <a:r>
                        <a:rPr sz="1200" spc="-30" dirty="0">
                          <a:solidFill>
                            <a:srgbClr val="FFFFFF"/>
                          </a:solidFill>
                          <a:latin typeface="Segoe UI"/>
                          <a:cs typeface="Segoe UI"/>
                        </a:rPr>
                        <a:t> </a:t>
                      </a:r>
                      <a:r>
                        <a:rPr sz="1200" dirty="0">
                          <a:solidFill>
                            <a:srgbClr val="FFFFFF"/>
                          </a:solidFill>
                          <a:latin typeface="Segoe UI"/>
                          <a:cs typeface="Segoe UI"/>
                        </a:rPr>
                        <a:t>Azure</a:t>
                      </a:r>
                      <a:r>
                        <a:rPr sz="1200" spc="-50" dirty="0">
                          <a:solidFill>
                            <a:srgbClr val="FFFFFF"/>
                          </a:solidFill>
                          <a:latin typeface="Segoe UI"/>
                          <a:cs typeface="Segoe UI"/>
                        </a:rPr>
                        <a:t> </a:t>
                      </a:r>
                      <a:r>
                        <a:rPr sz="1200" dirty="0">
                          <a:solidFill>
                            <a:srgbClr val="FFFFFF"/>
                          </a:solidFill>
                          <a:latin typeface="Segoe UI"/>
                          <a:cs typeface="Segoe UI"/>
                        </a:rPr>
                        <a:t>OpenAI</a:t>
                      </a:r>
                      <a:r>
                        <a:rPr sz="1200" spc="-30" dirty="0">
                          <a:solidFill>
                            <a:srgbClr val="FFFFFF"/>
                          </a:solidFill>
                          <a:latin typeface="Segoe UI"/>
                          <a:cs typeface="Segoe UI"/>
                        </a:rPr>
                        <a:t> </a:t>
                      </a:r>
                      <a:r>
                        <a:rPr sz="1200" dirty="0">
                          <a:solidFill>
                            <a:srgbClr val="FFFFFF"/>
                          </a:solidFill>
                          <a:latin typeface="Segoe UI"/>
                          <a:cs typeface="Segoe UI"/>
                        </a:rPr>
                        <a:t>Service</a:t>
                      </a:r>
                      <a:r>
                        <a:rPr sz="1200" spc="-40" dirty="0">
                          <a:solidFill>
                            <a:srgbClr val="FFFFFF"/>
                          </a:solidFill>
                          <a:latin typeface="Segoe UI"/>
                          <a:cs typeface="Segoe UI"/>
                        </a:rPr>
                        <a:t> </a:t>
                      </a:r>
                      <a:r>
                        <a:rPr sz="1200" dirty="0">
                          <a:solidFill>
                            <a:srgbClr val="FFFFFF"/>
                          </a:solidFill>
                          <a:latin typeface="Segoe UI"/>
                          <a:cs typeface="Segoe UI"/>
                        </a:rPr>
                        <a:t>to</a:t>
                      </a:r>
                      <a:r>
                        <a:rPr sz="1200" spc="-15" dirty="0">
                          <a:solidFill>
                            <a:srgbClr val="FFFFFF"/>
                          </a:solidFill>
                          <a:latin typeface="Segoe UI"/>
                          <a:cs typeface="Segoe UI"/>
                        </a:rPr>
                        <a:t> </a:t>
                      </a:r>
                      <a:r>
                        <a:rPr sz="1200" dirty="0">
                          <a:solidFill>
                            <a:srgbClr val="FFFFFF"/>
                          </a:solidFill>
                          <a:latin typeface="Segoe UI"/>
                          <a:cs typeface="Segoe UI"/>
                        </a:rPr>
                        <a:t>extract</a:t>
                      </a:r>
                      <a:r>
                        <a:rPr sz="1200" spc="-30" dirty="0">
                          <a:solidFill>
                            <a:srgbClr val="FFFFFF"/>
                          </a:solidFill>
                          <a:latin typeface="Segoe UI"/>
                          <a:cs typeface="Segoe UI"/>
                        </a:rPr>
                        <a:t> </a:t>
                      </a:r>
                      <a:r>
                        <a:rPr sz="1200" dirty="0">
                          <a:solidFill>
                            <a:srgbClr val="FFFFFF"/>
                          </a:solidFill>
                          <a:latin typeface="Segoe UI"/>
                          <a:cs typeface="Segoe UI"/>
                        </a:rPr>
                        <a:t>and</a:t>
                      </a:r>
                      <a:r>
                        <a:rPr sz="1200" spc="-15" dirty="0">
                          <a:solidFill>
                            <a:srgbClr val="FFFFFF"/>
                          </a:solidFill>
                          <a:latin typeface="Segoe UI"/>
                          <a:cs typeface="Segoe UI"/>
                        </a:rPr>
                        <a:t> </a:t>
                      </a:r>
                      <a:r>
                        <a:rPr sz="1200" dirty="0">
                          <a:solidFill>
                            <a:srgbClr val="FFFFFF"/>
                          </a:solidFill>
                          <a:latin typeface="Segoe UI"/>
                          <a:cs typeface="Segoe UI"/>
                        </a:rPr>
                        <a:t>summarize</a:t>
                      </a:r>
                      <a:r>
                        <a:rPr sz="1200" spc="-30" dirty="0">
                          <a:solidFill>
                            <a:srgbClr val="FFFFFF"/>
                          </a:solidFill>
                          <a:latin typeface="Segoe UI"/>
                          <a:cs typeface="Segoe UI"/>
                        </a:rPr>
                        <a:t> </a:t>
                      </a:r>
                      <a:r>
                        <a:rPr sz="1200" dirty="0">
                          <a:solidFill>
                            <a:srgbClr val="FFFFFF"/>
                          </a:solidFill>
                          <a:latin typeface="Segoe UI"/>
                          <a:cs typeface="Segoe UI"/>
                        </a:rPr>
                        <a:t>key</a:t>
                      </a:r>
                      <a:r>
                        <a:rPr sz="1200" spc="-30" dirty="0">
                          <a:solidFill>
                            <a:srgbClr val="FFFFFF"/>
                          </a:solidFill>
                          <a:latin typeface="Segoe UI"/>
                          <a:cs typeface="Segoe UI"/>
                        </a:rPr>
                        <a:t> </a:t>
                      </a:r>
                      <a:r>
                        <a:rPr sz="1200" dirty="0">
                          <a:solidFill>
                            <a:srgbClr val="FFFFFF"/>
                          </a:solidFill>
                          <a:latin typeface="Segoe UI"/>
                          <a:cs typeface="Segoe UI"/>
                        </a:rPr>
                        <a:t>information</a:t>
                      </a:r>
                      <a:r>
                        <a:rPr sz="1200" spc="-40" dirty="0">
                          <a:solidFill>
                            <a:srgbClr val="FFFFFF"/>
                          </a:solidFill>
                          <a:latin typeface="Segoe UI"/>
                          <a:cs typeface="Segoe UI"/>
                        </a:rPr>
                        <a:t> </a:t>
                      </a:r>
                      <a:r>
                        <a:rPr sz="1200" dirty="0">
                          <a:solidFill>
                            <a:srgbClr val="FFFFFF"/>
                          </a:solidFill>
                          <a:latin typeface="Segoe UI"/>
                          <a:cs typeface="Segoe UI"/>
                        </a:rPr>
                        <a:t>from</a:t>
                      </a:r>
                      <a:r>
                        <a:rPr sz="1200" spc="-40" dirty="0">
                          <a:solidFill>
                            <a:srgbClr val="FFFFFF"/>
                          </a:solidFill>
                          <a:latin typeface="Segoe UI"/>
                          <a:cs typeface="Segoe UI"/>
                        </a:rPr>
                        <a:t> </a:t>
                      </a:r>
                      <a:r>
                        <a:rPr sz="1200" dirty="0">
                          <a:solidFill>
                            <a:srgbClr val="FFFFFF"/>
                          </a:solidFill>
                          <a:latin typeface="Segoe UI"/>
                          <a:cs typeface="Segoe UI"/>
                        </a:rPr>
                        <a:t>their</a:t>
                      </a:r>
                      <a:r>
                        <a:rPr sz="1200" spc="-35" dirty="0">
                          <a:solidFill>
                            <a:srgbClr val="FFFFFF"/>
                          </a:solidFill>
                          <a:latin typeface="Segoe UI"/>
                          <a:cs typeface="Segoe UI"/>
                        </a:rPr>
                        <a:t> </a:t>
                      </a:r>
                      <a:r>
                        <a:rPr sz="1200" dirty="0">
                          <a:solidFill>
                            <a:srgbClr val="FFFFFF"/>
                          </a:solidFill>
                          <a:latin typeface="Segoe UI"/>
                          <a:cs typeface="Segoe UI"/>
                        </a:rPr>
                        <a:t>extensive</a:t>
                      </a:r>
                      <a:r>
                        <a:rPr sz="1200" spc="-15" dirty="0">
                          <a:solidFill>
                            <a:srgbClr val="FFFFFF"/>
                          </a:solidFill>
                          <a:latin typeface="Segoe UI"/>
                          <a:cs typeface="Segoe UI"/>
                        </a:rPr>
                        <a:t> </a:t>
                      </a:r>
                      <a:r>
                        <a:rPr sz="1200" dirty="0">
                          <a:solidFill>
                            <a:srgbClr val="FFFFFF"/>
                          </a:solidFill>
                          <a:latin typeface="Segoe UI"/>
                          <a:cs typeface="Segoe UI"/>
                        </a:rPr>
                        <a:t>library</a:t>
                      </a:r>
                      <a:r>
                        <a:rPr sz="1200" spc="-50" dirty="0">
                          <a:solidFill>
                            <a:srgbClr val="FFFFFF"/>
                          </a:solidFill>
                          <a:latin typeface="Segoe UI"/>
                          <a:cs typeface="Segoe UI"/>
                        </a:rPr>
                        <a:t> </a:t>
                      </a:r>
                      <a:r>
                        <a:rPr sz="1200" dirty="0">
                          <a:solidFill>
                            <a:srgbClr val="FFFFFF"/>
                          </a:solidFill>
                          <a:latin typeface="Segoe UI"/>
                          <a:cs typeface="Segoe UI"/>
                        </a:rPr>
                        <a:t>of</a:t>
                      </a:r>
                      <a:r>
                        <a:rPr sz="1200" spc="-30" dirty="0">
                          <a:solidFill>
                            <a:srgbClr val="FFFFFF"/>
                          </a:solidFill>
                          <a:latin typeface="Segoe UI"/>
                          <a:cs typeface="Segoe UI"/>
                        </a:rPr>
                        <a:t> </a:t>
                      </a:r>
                      <a:r>
                        <a:rPr sz="1200" spc="-10" dirty="0">
                          <a:solidFill>
                            <a:srgbClr val="FFFFFF"/>
                          </a:solidFill>
                          <a:latin typeface="Segoe UI"/>
                          <a:cs typeface="Segoe UI"/>
                        </a:rPr>
                        <a:t>rural</a:t>
                      </a:r>
                      <a:endParaRPr sz="1200" dirty="0">
                        <a:latin typeface="Segoe UI"/>
                        <a:cs typeface="Segoe UI"/>
                      </a:endParaRPr>
                    </a:p>
                    <a:p>
                      <a:pPr marL="133985">
                        <a:lnSpc>
                          <a:spcPct val="100000"/>
                        </a:lnSpc>
                        <a:spcBef>
                          <a:spcPts val="5"/>
                        </a:spcBef>
                      </a:pPr>
                      <a:r>
                        <a:rPr sz="1200" dirty="0">
                          <a:solidFill>
                            <a:srgbClr val="FFFFFF"/>
                          </a:solidFill>
                          <a:latin typeface="Segoe UI"/>
                          <a:cs typeface="Segoe UI"/>
                        </a:rPr>
                        <a:t>development</a:t>
                      </a:r>
                      <a:r>
                        <a:rPr sz="1200" spc="-70" dirty="0">
                          <a:solidFill>
                            <a:srgbClr val="FFFFFF"/>
                          </a:solidFill>
                          <a:latin typeface="Segoe UI"/>
                          <a:cs typeface="Segoe UI"/>
                        </a:rPr>
                        <a:t> </a:t>
                      </a:r>
                      <a:r>
                        <a:rPr sz="1200" spc="-10" dirty="0">
                          <a:solidFill>
                            <a:srgbClr val="FFFFFF"/>
                          </a:solidFill>
                          <a:latin typeface="Segoe UI"/>
                          <a:cs typeface="Segoe UI"/>
                        </a:rPr>
                        <a:t>reports</a:t>
                      </a:r>
                      <a:endParaRPr sz="1200" dirty="0">
                        <a:latin typeface="Segoe UI"/>
                        <a:cs typeface="Segoe UI"/>
                      </a:endParaRPr>
                    </a:p>
                    <a:p>
                      <a:pPr marL="133985" marR="836294">
                        <a:lnSpc>
                          <a:spcPct val="100000"/>
                        </a:lnSpc>
                        <a:spcBef>
                          <a:spcPts val="1160"/>
                        </a:spcBef>
                      </a:pPr>
                      <a:r>
                        <a:rPr sz="1200" dirty="0">
                          <a:solidFill>
                            <a:srgbClr val="FFFFFF"/>
                          </a:solidFill>
                          <a:latin typeface="Segoe UI"/>
                          <a:cs typeface="Segoe UI"/>
                        </a:rPr>
                        <a:t>Financial</a:t>
                      </a:r>
                      <a:r>
                        <a:rPr sz="1200" spc="-45" dirty="0">
                          <a:solidFill>
                            <a:srgbClr val="FFFFFF"/>
                          </a:solidFill>
                          <a:latin typeface="Segoe UI"/>
                          <a:cs typeface="Segoe UI"/>
                        </a:rPr>
                        <a:t> </a:t>
                      </a:r>
                      <a:r>
                        <a:rPr sz="1200" dirty="0">
                          <a:solidFill>
                            <a:srgbClr val="FFFFFF"/>
                          </a:solidFill>
                          <a:latin typeface="Segoe UI"/>
                          <a:cs typeface="Segoe UI"/>
                        </a:rPr>
                        <a:t>services</a:t>
                      </a:r>
                      <a:r>
                        <a:rPr sz="1200" spc="-15" dirty="0">
                          <a:solidFill>
                            <a:srgbClr val="FFFFFF"/>
                          </a:solidFill>
                          <a:latin typeface="Segoe UI"/>
                          <a:cs typeface="Segoe UI"/>
                        </a:rPr>
                        <a:t> </a:t>
                      </a:r>
                      <a:r>
                        <a:rPr sz="1200" dirty="0">
                          <a:solidFill>
                            <a:srgbClr val="FFFFFF"/>
                          </a:solidFill>
                          <a:latin typeface="Segoe UI"/>
                          <a:cs typeface="Segoe UI"/>
                        </a:rPr>
                        <a:t>using</a:t>
                      </a:r>
                      <a:r>
                        <a:rPr sz="1200" spc="-15" dirty="0">
                          <a:solidFill>
                            <a:srgbClr val="FFFFFF"/>
                          </a:solidFill>
                          <a:latin typeface="Segoe UI"/>
                          <a:cs typeface="Segoe UI"/>
                        </a:rPr>
                        <a:t> </a:t>
                      </a:r>
                      <a:r>
                        <a:rPr sz="1200" dirty="0">
                          <a:solidFill>
                            <a:srgbClr val="FFFFFF"/>
                          </a:solidFill>
                          <a:latin typeface="Segoe UI"/>
                          <a:cs typeface="Segoe UI"/>
                        </a:rPr>
                        <a:t>Azure</a:t>
                      </a:r>
                      <a:r>
                        <a:rPr sz="1200" spc="-45" dirty="0">
                          <a:solidFill>
                            <a:srgbClr val="FFFFFF"/>
                          </a:solidFill>
                          <a:latin typeface="Segoe UI"/>
                          <a:cs typeface="Segoe UI"/>
                        </a:rPr>
                        <a:t> </a:t>
                      </a:r>
                      <a:r>
                        <a:rPr sz="1200" dirty="0">
                          <a:solidFill>
                            <a:srgbClr val="FFFFFF"/>
                          </a:solidFill>
                          <a:latin typeface="Segoe UI"/>
                          <a:cs typeface="Segoe UI"/>
                        </a:rPr>
                        <a:t>OpenAI</a:t>
                      </a:r>
                      <a:r>
                        <a:rPr sz="1200" spc="-40" dirty="0">
                          <a:solidFill>
                            <a:srgbClr val="FFFFFF"/>
                          </a:solidFill>
                          <a:latin typeface="Segoe UI"/>
                          <a:cs typeface="Segoe UI"/>
                        </a:rPr>
                        <a:t> </a:t>
                      </a:r>
                      <a:r>
                        <a:rPr sz="1200" dirty="0">
                          <a:solidFill>
                            <a:srgbClr val="FFFFFF"/>
                          </a:solidFill>
                          <a:latin typeface="Segoe UI"/>
                          <a:cs typeface="Segoe UI"/>
                        </a:rPr>
                        <a:t>Service</a:t>
                      </a:r>
                      <a:r>
                        <a:rPr sz="1200" spc="-35" dirty="0">
                          <a:solidFill>
                            <a:srgbClr val="FFFFFF"/>
                          </a:solidFill>
                          <a:latin typeface="Segoe UI"/>
                          <a:cs typeface="Segoe UI"/>
                        </a:rPr>
                        <a:t> </a:t>
                      </a:r>
                      <a:r>
                        <a:rPr sz="1200" dirty="0">
                          <a:solidFill>
                            <a:srgbClr val="FFFFFF"/>
                          </a:solidFill>
                          <a:latin typeface="Segoe UI"/>
                          <a:cs typeface="Segoe UI"/>
                        </a:rPr>
                        <a:t>to</a:t>
                      </a:r>
                      <a:r>
                        <a:rPr sz="1200" spc="-15" dirty="0">
                          <a:solidFill>
                            <a:srgbClr val="FFFFFF"/>
                          </a:solidFill>
                          <a:latin typeface="Segoe UI"/>
                          <a:cs typeface="Segoe UI"/>
                        </a:rPr>
                        <a:t> </a:t>
                      </a:r>
                      <a:r>
                        <a:rPr sz="1200" dirty="0">
                          <a:solidFill>
                            <a:srgbClr val="FFFFFF"/>
                          </a:solidFill>
                          <a:latin typeface="Segoe UI"/>
                          <a:cs typeface="Segoe UI"/>
                        </a:rPr>
                        <a:t>summarize</a:t>
                      </a:r>
                      <a:r>
                        <a:rPr sz="1200" spc="-10" dirty="0">
                          <a:solidFill>
                            <a:srgbClr val="FFFFFF"/>
                          </a:solidFill>
                          <a:latin typeface="Segoe UI"/>
                          <a:cs typeface="Segoe UI"/>
                        </a:rPr>
                        <a:t> </a:t>
                      </a:r>
                      <a:r>
                        <a:rPr sz="1200" dirty="0">
                          <a:solidFill>
                            <a:srgbClr val="FFFFFF"/>
                          </a:solidFill>
                          <a:latin typeface="Segoe UI"/>
                          <a:cs typeface="Segoe UI"/>
                        </a:rPr>
                        <a:t>financial</a:t>
                      </a:r>
                      <a:r>
                        <a:rPr sz="1200" spc="-45" dirty="0">
                          <a:solidFill>
                            <a:srgbClr val="FFFFFF"/>
                          </a:solidFill>
                          <a:latin typeface="Segoe UI"/>
                          <a:cs typeface="Segoe UI"/>
                        </a:rPr>
                        <a:t> </a:t>
                      </a:r>
                      <a:r>
                        <a:rPr sz="1200" dirty="0">
                          <a:solidFill>
                            <a:srgbClr val="FFFFFF"/>
                          </a:solidFill>
                          <a:latin typeface="Segoe UI"/>
                          <a:cs typeface="Segoe UI"/>
                        </a:rPr>
                        <a:t>reporting</a:t>
                      </a:r>
                      <a:r>
                        <a:rPr sz="1200" spc="-50" dirty="0">
                          <a:solidFill>
                            <a:srgbClr val="FFFFFF"/>
                          </a:solidFill>
                          <a:latin typeface="Segoe UI"/>
                          <a:cs typeface="Segoe UI"/>
                        </a:rPr>
                        <a:t> </a:t>
                      </a:r>
                      <a:r>
                        <a:rPr sz="1200" dirty="0">
                          <a:solidFill>
                            <a:srgbClr val="FFFFFF"/>
                          </a:solidFill>
                          <a:latin typeface="Segoe UI"/>
                          <a:cs typeface="Segoe UI"/>
                        </a:rPr>
                        <a:t>for</a:t>
                      </a:r>
                      <a:r>
                        <a:rPr sz="1200" spc="-25" dirty="0">
                          <a:solidFill>
                            <a:srgbClr val="FFFFFF"/>
                          </a:solidFill>
                          <a:latin typeface="Segoe UI"/>
                          <a:cs typeface="Segoe UI"/>
                        </a:rPr>
                        <a:t> </a:t>
                      </a:r>
                      <a:r>
                        <a:rPr sz="1200" dirty="0">
                          <a:solidFill>
                            <a:srgbClr val="FFFFFF"/>
                          </a:solidFill>
                          <a:latin typeface="Segoe UI"/>
                          <a:cs typeface="Segoe UI"/>
                        </a:rPr>
                        <a:t>peer</a:t>
                      </a:r>
                      <a:r>
                        <a:rPr sz="1200" spc="-30" dirty="0">
                          <a:solidFill>
                            <a:srgbClr val="FFFFFF"/>
                          </a:solidFill>
                          <a:latin typeface="Segoe UI"/>
                          <a:cs typeface="Segoe UI"/>
                        </a:rPr>
                        <a:t> </a:t>
                      </a:r>
                      <a:r>
                        <a:rPr sz="1200" dirty="0">
                          <a:solidFill>
                            <a:srgbClr val="FFFFFF"/>
                          </a:solidFill>
                          <a:latin typeface="Segoe UI"/>
                          <a:cs typeface="Segoe UI"/>
                        </a:rPr>
                        <a:t>risk</a:t>
                      </a:r>
                      <a:r>
                        <a:rPr sz="1200" spc="-10" dirty="0">
                          <a:solidFill>
                            <a:srgbClr val="FFFFFF"/>
                          </a:solidFill>
                          <a:latin typeface="Segoe UI"/>
                          <a:cs typeface="Segoe UI"/>
                        </a:rPr>
                        <a:t> </a:t>
                      </a:r>
                      <a:r>
                        <a:rPr sz="1200" dirty="0">
                          <a:solidFill>
                            <a:srgbClr val="FFFFFF"/>
                          </a:solidFill>
                          <a:latin typeface="Segoe UI"/>
                          <a:cs typeface="Segoe UI"/>
                        </a:rPr>
                        <a:t>analysis</a:t>
                      </a:r>
                      <a:r>
                        <a:rPr sz="1200" spc="-15" dirty="0">
                          <a:solidFill>
                            <a:srgbClr val="FFFFFF"/>
                          </a:solidFill>
                          <a:latin typeface="Segoe UI"/>
                          <a:cs typeface="Segoe UI"/>
                        </a:rPr>
                        <a:t> </a:t>
                      </a:r>
                      <a:r>
                        <a:rPr sz="1200" dirty="0">
                          <a:solidFill>
                            <a:srgbClr val="FFFFFF"/>
                          </a:solidFill>
                          <a:latin typeface="Segoe UI"/>
                          <a:cs typeface="Segoe UI"/>
                        </a:rPr>
                        <a:t>and</a:t>
                      </a:r>
                      <a:r>
                        <a:rPr sz="1200" spc="-10" dirty="0">
                          <a:solidFill>
                            <a:srgbClr val="FFFFFF"/>
                          </a:solidFill>
                          <a:latin typeface="Segoe UI"/>
                          <a:cs typeface="Segoe UI"/>
                        </a:rPr>
                        <a:t> customer </a:t>
                      </a:r>
                      <a:r>
                        <a:rPr sz="1200" dirty="0">
                          <a:solidFill>
                            <a:srgbClr val="FFFFFF"/>
                          </a:solidFill>
                          <a:latin typeface="Segoe UI"/>
                          <a:cs typeface="Segoe UI"/>
                        </a:rPr>
                        <a:t>conversation</a:t>
                      </a:r>
                      <a:r>
                        <a:rPr sz="1200" spc="-70" dirty="0">
                          <a:solidFill>
                            <a:srgbClr val="FFFFFF"/>
                          </a:solidFill>
                          <a:latin typeface="Segoe UI"/>
                          <a:cs typeface="Segoe UI"/>
                        </a:rPr>
                        <a:t> </a:t>
                      </a:r>
                      <a:r>
                        <a:rPr sz="1200" spc="-10" dirty="0">
                          <a:solidFill>
                            <a:srgbClr val="FFFFFF"/>
                          </a:solidFill>
                          <a:latin typeface="Segoe UI"/>
                          <a:cs typeface="Segoe UI"/>
                        </a:rPr>
                        <a:t>summarization</a:t>
                      </a:r>
                      <a:endParaRPr sz="1200" dirty="0">
                        <a:latin typeface="Segoe UI"/>
                        <a:cs typeface="Segoe UI"/>
                      </a:endParaRPr>
                    </a:p>
                  </a:txBody>
                  <a:tcPr marL="0" marR="0" marT="83820" marB="0"/>
                </a:tc>
                <a:extLst>
                  <a:ext uri="{0D108BD9-81ED-4DB2-BD59-A6C34878D82A}">
                    <a16:rowId xmlns:a16="http://schemas.microsoft.com/office/drawing/2014/main" val="10003"/>
                  </a:ext>
                </a:extLst>
              </a:tr>
            </a:tbl>
          </a:graphicData>
        </a:graphic>
      </p:graphicFrame>
      <p:grpSp>
        <p:nvGrpSpPr>
          <p:cNvPr id="3" name="object 3"/>
          <p:cNvGrpSpPr/>
          <p:nvPr/>
        </p:nvGrpSpPr>
        <p:grpSpPr>
          <a:xfrm>
            <a:off x="589597" y="1659445"/>
            <a:ext cx="525145" cy="380365"/>
            <a:chOff x="589597" y="1659445"/>
            <a:chExt cx="525145" cy="380365"/>
          </a:xfrm>
        </p:grpSpPr>
        <p:sp>
          <p:nvSpPr>
            <p:cNvPr id="4" name="object 4"/>
            <p:cNvSpPr/>
            <p:nvPr/>
          </p:nvSpPr>
          <p:spPr>
            <a:xfrm>
              <a:off x="594359" y="1664207"/>
              <a:ext cx="370840" cy="370840"/>
            </a:xfrm>
            <a:custGeom>
              <a:avLst/>
              <a:gdLst/>
              <a:ahLst/>
              <a:cxnLst/>
              <a:rect l="l" t="t" r="r" b="b"/>
              <a:pathLst>
                <a:path w="370840" h="370839">
                  <a:moveTo>
                    <a:pt x="370331" y="0"/>
                  </a:moveTo>
                  <a:lnTo>
                    <a:pt x="0" y="0"/>
                  </a:lnTo>
                  <a:lnTo>
                    <a:pt x="0" y="370332"/>
                  </a:lnTo>
                  <a:lnTo>
                    <a:pt x="370331" y="370332"/>
                  </a:lnTo>
                  <a:lnTo>
                    <a:pt x="370331" y="0"/>
                  </a:lnTo>
                  <a:close/>
                </a:path>
              </a:pathLst>
            </a:custGeom>
            <a:solidFill>
              <a:srgbClr val="0078D6"/>
            </a:solidFill>
          </p:spPr>
          <p:txBody>
            <a:bodyPr wrap="square" lIns="0" tIns="0" rIns="0" bIns="0" rtlCol="0"/>
            <a:lstStyle/>
            <a:p>
              <a:endParaRPr/>
            </a:p>
          </p:txBody>
        </p:sp>
        <p:sp>
          <p:nvSpPr>
            <p:cNvPr id="5" name="object 5"/>
            <p:cNvSpPr/>
            <p:nvPr/>
          </p:nvSpPr>
          <p:spPr>
            <a:xfrm>
              <a:off x="594359" y="1664207"/>
              <a:ext cx="370840" cy="370840"/>
            </a:xfrm>
            <a:custGeom>
              <a:avLst/>
              <a:gdLst/>
              <a:ahLst/>
              <a:cxnLst/>
              <a:rect l="l" t="t" r="r" b="b"/>
              <a:pathLst>
                <a:path w="370840" h="370839">
                  <a:moveTo>
                    <a:pt x="0" y="370332"/>
                  </a:moveTo>
                  <a:lnTo>
                    <a:pt x="370331" y="370332"/>
                  </a:lnTo>
                  <a:lnTo>
                    <a:pt x="370331" y="0"/>
                  </a:lnTo>
                  <a:lnTo>
                    <a:pt x="0" y="0"/>
                  </a:lnTo>
                  <a:lnTo>
                    <a:pt x="0" y="370332"/>
                  </a:lnTo>
                  <a:close/>
                </a:path>
              </a:pathLst>
            </a:custGeom>
            <a:ln w="9525">
              <a:solidFill>
                <a:srgbClr val="00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833437" y="1700593"/>
              <a:ext cx="280797" cy="280797"/>
            </a:xfrm>
            <a:prstGeom prst="rect">
              <a:avLst/>
            </a:prstGeom>
          </p:spPr>
        </p:pic>
      </p:grpSp>
      <p:grpSp>
        <p:nvGrpSpPr>
          <p:cNvPr id="7" name="object 7"/>
          <p:cNvGrpSpPr/>
          <p:nvPr/>
        </p:nvGrpSpPr>
        <p:grpSpPr>
          <a:xfrm>
            <a:off x="603237" y="2755049"/>
            <a:ext cx="324485" cy="408305"/>
            <a:chOff x="603237" y="2755049"/>
            <a:chExt cx="324485" cy="408305"/>
          </a:xfrm>
        </p:grpSpPr>
        <p:sp>
          <p:nvSpPr>
            <p:cNvPr id="8" name="object 8"/>
            <p:cNvSpPr/>
            <p:nvPr/>
          </p:nvSpPr>
          <p:spPr>
            <a:xfrm>
              <a:off x="603237" y="2755049"/>
              <a:ext cx="324485" cy="408305"/>
            </a:xfrm>
            <a:custGeom>
              <a:avLst/>
              <a:gdLst/>
              <a:ahLst/>
              <a:cxnLst/>
              <a:rect l="l" t="t" r="r" b="b"/>
              <a:pathLst>
                <a:path w="324484" h="408305">
                  <a:moveTo>
                    <a:pt x="324180" y="0"/>
                  </a:moveTo>
                  <a:lnTo>
                    <a:pt x="0" y="0"/>
                  </a:lnTo>
                  <a:lnTo>
                    <a:pt x="0" y="408012"/>
                  </a:lnTo>
                  <a:lnTo>
                    <a:pt x="324180" y="408012"/>
                  </a:lnTo>
                  <a:lnTo>
                    <a:pt x="324180" y="0"/>
                  </a:lnTo>
                  <a:close/>
                </a:path>
              </a:pathLst>
            </a:custGeom>
            <a:solidFill>
              <a:srgbClr val="0078D3"/>
            </a:solidFill>
          </p:spPr>
          <p:txBody>
            <a:bodyPr wrap="square" lIns="0" tIns="0" rIns="0" bIns="0" rtlCol="0"/>
            <a:lstStyle/>
            <a:p>
              <a:endParaRPr/>
            </a:p>
          </p:txBody>
        </p:sp>
        <p:sp>
          <p:nvSpPr>
            <p:cNvPr id="9" name="object 9"/>
            <p:cNvSpPr/>
            <p:nvPr/>
          </p:nvSpPr>
          <p:spPr>
            <a:xfrm>
              <a:off x="668756" y="2927311"/>
              <a:ext cx="193040" cy="172720"/>
            </a:xfrm>
            <a:custGeom>
              <a:avLst/>
              <a:gdLst/>
              <a:ahLst/>
              <a:cxnLst/>
              <a:rect l="l" t="t" r="r" b="b"/>
              <a:pathLst>
                <a:path w="193040" h="172719">
                  <a:moveTo>
                    <a:pt x="192951" y="129578"/>
                  </a:moveTo>
                  <a:lnTo>
                    <a:pt x="0" y="129578"/>
                  </a:lnTo>
                  <a:lnTo>
                    <a:pt x="0" y="172250"/>
                  </a:lnTo>
                  <a:lnTo>
                    <a:pt x="192951" y="172250"/>
                  </a:lnTo>
                  <a:lnTo>
                    <a:pt x="192951" y="129578"/>
                  </a:lnTo>
                  <a:close/>
                </a:path>
                <a:path w="193040" h="172719">
                  <a:moveTo>
                    <a:pt x="192951" y="65532"/>
                  </a:moveTo>
                  <a:lnTo>
                    <a:pt x="0" y="65532"/>
                  </a:lnTo>
                  <a:lnTo>
                    <a:pt x="0" y="108623"/>
                  </a:lnTo>
                  <a:lnTo>
                    <a:pt x="192951" y="108623"/>
                  </a:lnTo>
                  <a:lnTo>
                    <a:pt x="192951" y="65532"/>
                  </a:lnTo>
                  <a:close/>
                </a:path>
                <a:path w="193040" h="172719">
                  <a:moveTo>
                    <a:pt x="192951" y="0"/>
                  </a:moveTo>
                  <a:lnTo>
                    <a:pt x="0" y="0"/>
                  </a:lnTo>
                  <a:lnTo>
                    <a:pt x="0" y="43091"/>
                  </a:lnTo>
                  <a:lnTo>
                    <a:pt x="192951" y="43091"/>
                  </a:lnTo>
                  <a:lnTo>
                    <a:pt x="192951" y="0"/>
                  </a:lnTo>
                  <a:close/>
                </a:path>
              </a:pathLst>
            </a:custGeom>
            <a:solidFill>
              <a:srgbClr val="50E6FF"/>
            </a:solidFill>
          </p:spPr>
          <p:txBody>
            <a:bodyPr wrap="square" lIns="0" tIns="0" rIns="0" bIns="0" rtlCol="0"/>
            <a:lstStyle/>
            <a:p>
              <a:endParaRPr/>
            </a:p>
          </p:txBody>
        </p:sp>
        <p:pic>
          <p:nvPicPr>
            <p:cNvPr id="10" name="object 10"/>
            <p:cNvPicPr/>
            <p:nvPr/>
          </p:nvPicPr>
          <p:blipFill>
            <a:blip r:embed="rId3" cstate="print"/>
            <a:stretch>
              <a:fillRect/>
            </a:stretch>
          </p:blipFill>
          <p:spPr>
            <a:xfrm>
              <a:off x="662660" y="2797808"/>
              <a:ext cx="199840" cy="107062"/>
            </a:xfrm>
            <a:prstGeom prst="rect">
              <a:avLst/>
            </a:prstGeom>
          </p:spPr>
        </p:pic>
      </p:grpSp>
      <p:grpSp>
        <p:nvGrpSpPr>
          <p:cNvPr id="11" name="object 11"/>
          <p:cNvGrpSpPr/>
          <p:nvPr/>
        </p:nvGrpSpPr>
        <p:grpSpPr>
          <a:xfrm>
            <a:off x="627887" y="3770376"/>
            <a:ext cx="422275" cy="422275"/>
            <a:chOff x="627887" y="3770376"/>
            <a:chExt cx="422275" cy="422275"/>
          </a:xfrm>
        </p:grpSpPr>
        <p:sp>
          <p:nvSpPr>
            <p:cNvPr id="12" name="object 12"/>
            <p:cNvSpPr/>
            <p:nvPr/>
          </p:nvSpPr>
          <p:spPr>
            <a:xfrm>
              <a:off x="627888" y="3770375"/>
              <a:ext cx="398145" cy="399415"/>
            </a:xfrm>
            <a:custGeom>
              <a:avLst/>
              <a:gdLst/>
              <a:ahLst/>
              <a:cxnLst/>
              <a:rect l="l" t="t" r="r" b="b"/>
              <a:pathLst>
                <a:path w="398144" h="399414">
                  <a:moveTo>
                    <a:pt x="45720" y="164592"/>
                  </a:moveTo>
                  <a:lnTo>
                    <a:pt x="43916" y="155727"/>
                  </a:lnTo>
                  <a:lnTo>
                    <a:pt x="39014" y="148450"/>
                  </a:lnTo>
                  <a:lnTo>
                    <a:pt x="31750" y="143548"/>
                  </a:lnTo>
                  <a:lnTo>
                    <a:pt x="22860" y="141732"/>
                  </a:lnTo>
                  <a:lnTo>
                    <a:pt x="13957" y="143548"/>
                  </a:lnTo>
                  <a:lnTo>
                    <a:pt x="6692" y="148450"/>
                  </a:lnTo>
                  <a:lnTo>
                    <a:pt x="1790" y="155727"/>
                  </a:lnTo>
                  <a:lnTo>
                    <a:pt x="0" y="164592"/>
                  </a:lnTo>
                  <a:lnTo>
                    <a:pt x="1790" y="173469"/>
                  </a:lnTo>
                  <a:lnTo>
                    <a:pt x="6692" y="180746"/>
                  </a:lnTo>
                  <a:lnTo>
                    <a:pt x="13957" y="185648"/>
                  </a:lnTo>
                  <a:lnTo>
                    <a:pt x="22860" y="187452"/>
                  </a:lnTo>
                  <a:lnTo>
                    <a:pt x="31750" y="185648"/>
                  </a:lnTo>
                  <a:lnTo>
                    <a:pt x="39014" y="180746"/>
                  </a:lnTo>
                  <a:lnTo>
                    <a:pt x="43916" y="173469"/>
                  </a:lnTo>
                  <a:lnTo>
                    <a:pt x="45720" y="164592"/>
                  </a:lnTo>
                  <a:close/>
                </a:path>
                <a:path w="398144" h="399414">
                  <a:moveTo>
                    <a:pt x="45720" y="92202"/>
                  </a:moveTo>
                  <a:lnTo>
                    <a:pt x="43916" y="82994"/>
                  </a:lnTo>
                  <a:lnTo>
                    <a:pt x="39014" y="75488"/>
                  </a:lnTo>
                  <a:lnTo>
                    <a:pt x="31750" y="70434"/>
                  </a:lnTo>
                  <a:lnTo>
                    <a:pt x="22860" y="68580"/>
                  </a:lnTo>
                  <a:lnTo>
                    <a:pt x="13957" y="70434"/>
                  </a:lnTo>
                  <a:lnTo>
                    <a:pt x="6692" y="75488"/>
                  </a:lnTo>
                  <a:lnTo>
                    <a:pt x="1790" y="82994"/>
                  </a:lnTo>
                  <a:lnTo>
                    <a:pt x="0" y="92202"/>
                  </a:lnTo>
                  <a:lnTo>
                    <a:pt x="1790" y="101422"/>
                  </a:lnTo>
                  <a:lnTo>
                    <a:pt x="6692" y="108927"/>
                  </a:lnTo>
                  <a:lnTo>
                    <a:pt x="13957" y="113982"/>
                  </a:lnTo>
                  <a:lnTo>
                    <a:pt x="22860" y="115824"/>
                  </a:lnTo>
                  <a:lnTo>
                    <a:pt x="31750" y="113982"/>
                  </a:lnTo>
                  <a:lnTo>
                    <a:pt x="39014" y="108927"/>
                  </a:lnTo>
                  <a:lnTo>
                    <a:pt x="43916" y="101422"/>
                  </a:lnTo>
                  <a:lnTo>
                    <a:pt x="45720" y="92202"/>
                  </a:lnTo>
                  <a:close/>
                </a:path>
                <a:path w="398144" h="399414">
                  <a:moveTo>
                    <a:pt x="45720" y="22860"/>
                  </a:moveTo>
                  <a:lnTo>
                    <a:pt x="43916" y="13995"/>
                  </a:lnTo>
                  <a:lnTo>
                    <a:pt x="39014" y="6718"/>
                  </a:lnTo>
                  <a:lnTo>
                    <a:pt x="31750" y="1816"/>
                  </a:lnTo>
                  <a:lnTo>
                    <a:pt x="22860" y="0"/>
                  </a:lnTo>
                  <a:lnTo>
                    <a:pt x="13957" y="1816"/>
                  </a:lnTo>
                  <a:lnTo>
                    <a:pt x="6692" y="6718"/>
                  </a:lnTo>
                  <a:lnTo>
                    <a:pt x="1790" y="13995"/>
                  </a:lnTo>
                  <a:lnTo>
                    <a:pt x="0" y="22860"/>
                  </a:lnTo>
                  <a:lnTo>
                    <a:pt x="1790" y="31737"/>
                  </a:lnTo>
                  <a:lnTo>
                    <a:pt x="6692" y="39014"/>
                  </a:lnTo>
                  <a:lnTo>
                    <a:pt x="13957" y="43916"/>
                  </a:lnTo>
                  <a:lnTo>
                    <a:pt x="22860" y="45720"/>
                  </a:lnTo>
                  <a:lnTo>
                    <a:pt x="31750" y="43916"/>
                  </a:lnTo>
                  <a:lnTo>
                    <a:pt x="39014" y="39014"/>
                  </a:lnTo>
                  <a:lnTo>
                    <a:pt x="43916" y="31737"/>
                  </a:lnTo>
                  <a:lnTo>
                    <a:pt x="45720" y="22860"/>
                  </a:lnTo>
                  <a:close/>
                </a:path>
                <a:path w="398144" h="399414">
                  <a:moveTo>
                    <a:pt x="47244" y="375666"/>
                  </a:moveTo>
                  <a:lnTo>
                    <a:pt x="45377" y="366458"/>
                  </a:lnTo>
                  <a:lnTo>
                    <a:pt x="40322" y="358952"/>
                  </a:lnTo>
                  <a:lnTo>
                    <a:pt x="32804" y="353898"/>
                  </a:lnTo>
                  <a:lnTo>
                    <a:pt x="23622" y="352044"/>
                  </a:lnTo>
                  <a:lnTo>
                    <a:pt x="14427" y="353898"/>
                  </a:lnTo>
                  <a:lnTo>
                    <a:pt x="6908" y="358952"/>
                  </a:lnTo>
                  <a:lnTo>
                    <a:pt x="1854" y="366458"/>
                  </a:lnTo>
                  <a:lnTo>
                    <a:pt x="0" y="375666"/>
                  </a:lnTo>
                  <a:lnTo>
                    <a:pt x="1854" y="384886"/>
                  </a:lnTo>
                  <a:lnTo>
                    <a:pt x="6908" y="392391"/>
                  </a:lnTo>
                  <a:lnTo>
                    <a:pt x="14427" y="397446"/>
                  </a:lnTo>
                  <a:lnTo>
                    <a:pt x="23622" y="399288"/>
                  </a:lnTo>
                  <a:lnTo>
                    <a:pt x="32804" y="397446"/>
                  </a:lnTo>
                  <a:lnTo>
                    <a:pt x="40322" y="392391"/>
                  </a:lnTo>
                  <a:lnTo>
                    <a:pt x="45377" y="384886"/>
                  </a:lnTo>
                  <a:lnTo>
                    <a:pt x="47244" y="375666"/>
                  </a:lnTo>
                  <a:close/>
                </a:path>
                <a:path w="398144" h="399414">
                  <a:moveTo>
                    <a:pt x="47244" y="304800"/>
                  </a:moveTo>
                  <a:lnTo>
                    <a:pt x="45377" y="295313"/>
                  </a:lnTo>
                  <a:lnTo>
                    <a:pt x="40322" y="287566"/>
                  </a:lnTo>
                  <a:lnTo>
                    <a:pt x="32804" y="282333"/>
                  </a:lnTo>
                  <a:lnTo>
                    <a:pt x="23622" y="280416"/>
                  </a:lnTo>
                  <a:lnTo>
                    <a:pt x="14427" y="282333"/>
                  </a:lnTo>
                  <a:lnTo>
                    <a:pt x="6908" y="287566"/>
                  </a:lnTo>
                  <a:lnTo>
                    <a:pt x="1854" y="295313"/>
                  </a:lnTo>
                  <a:lnTo>
                    <a:pt x="0" y="304800"/>
                  </a:lnTo>
                  <a:lnTo>
                    <a:pt x="1854" y="314299"/>
                  </a:lnTo>
                  <a:lnTo>
                    <a:pt x="6908" y="322046"/>
                  </a:lnTo>
                  <a:lnTo>
                    <a:pt x="14427" y="327279"/>
                  </a:lnTo>
                  <a:lnTo>
                    <a:pt x="23622" y="329184"/>
                  </a:lnTo>
                  <a:lnTo>
                    <a:pt x="32804" y="327279"/>
                  </a:lnTo>
                  <a:lnTo>
                    <a:pt x="40322" y="322046"/>
                  </a:lnTo>
                  <a:lnTo>
                    <a:pt x="45377" y="314299"/>
                  </a:lnTo>
                  <a:lnTo>
                    <a:pt x="47244" y="304800"/>
                  </a:lnTo>
                  <a:close/>
                </a:path>
                <a:path w="398144" h="399414">
                  <a:moveTo>
                    <a:pt x="47244" y="233934"/>
                  </a:moveTo>
                  <a:lnTo>
                    <a:pt x="45377" y="224726"/>
                  </a:lnTo>
                  <a:lnTo>
                    <a:pt x="40322" y="217220"/>
                  </a:lnTo>
                  <a:lnTo>
                    <a:pt x="32804" y="212166"/>
                  </a:lnTo>
                  <a:lnTo>
                    <a:pt x="23622" y="210312"/>
                  </a:lnTo>
                  <a:lnTo>
                    <a:pt x="14427" y="212166"/>
                  </a:lnTo>
                  <a:lnTo>
                    <a:pt x="6908" y="217220"/>
                  </a:lnTo>
                  <a:lnTo>
                    <a:pt x="1854" y="224726"/>
                  </a:lnTo>
                  <a:lnTo>
                    <a:pt x="0" y="233934"/>
                  </a:lnTo>
                  <a:lnTo>
                    <a:pt x="1854" y="243154"/>
                  </a:lnTo>
                  <a:lnTo>
                    <a:pt x="6908" y="250659"/>
                  </a:lnTo>
                  <a:lnTo>
                    <a:pt x="14427" y="255714"/>
                  </a:lnTo>
                  <a:lnTo>
                    <a:pt x="23622" y="257556"/>
                  </a:lnTo>
                  <a:lnTo>
                    <a:pt x="32804" y="255714"/>
                  </a:lnTo>
                  <a:lnTo>
                    <a:pt x="40322" y="250659"/>
                  </a:lnTo>
                  <a:lnTo>
                    <a:pt x="45377" y="243154"/>
                  </a:lnTo>
                  <a:lnTo>
                    <a:pt x="47244" y="233934"/>
                  </a:lnTo>
                  <a:close/>
                </a:path>
                <a:path w="398144" h="399414">
                  <a:moveTo>
                    <a:pt x="118872" y="375666"/>
                  </a:moveTo>
                  <a:lnTo>
                    <a:pt x="117005" y="366458"/>
                  </a:lnTo>
                  <a:lnTo>
                    <a:pt x="111950" y="358952"/>
                  </a:lnTo>
                  <a:lnTo>
                    <a:pt x="104432" y="353898"/>
                  </a:lnTo>
                  <a:lnTo>
                    <a:pt x="95250" y="352044"/>
                  </a:lnTo>
                  <a:lnTo>
                    <a:pt x="86055" y="353898"/>
                  </a:lnTo>
                  <a:lnTo>
                    <a:pt x="78536" y="358952"/>
                  </a:lnTo>
                  <a:lnTo>
                    <a:pt x="73482" y="366458"/>
                  </a:lnTo>
                  <a:lnTo>
                    <a:pt x="71628" y="375666"/>
                  </a:lnTo>
                  <a:lnTo>
                    <a:pt x="73482" y="384886"/>
                  </a:lnTo>
                  <a:lnTo>
                    <a:pt x="78536" y="392391"/>
                  </a:lnTo>
                  <a:lnTo>
                    <a:pt x="86055" y="397446"/>
                  </a:lnTo>
                  <a:lnTo>
                    <a:pt x="95250" y="399288"/>
                  </a:lnTo>
                  <a:lnTo>
                    <a:pt x="104432" y="397446"/>
                  </a:lnTo>
                  <a:lnTo>
                    <a:pt x="111950" y="392391"/>
                  </a:lnTo>
                  <a:lnTo>
                    <a:pt x="117005" y="384886"/>
                  </a:lnTo>
                  <a:lnTo>
                    <a:pt x="118872" y="375666"/>
                  </a:lnTo>
                  <a:close/>
                </a:path>
                <a:path w="398144" h="399414">
                  <a:moveTo>
                    <a:pt x="118872" y="22860"/>
                  </a:moveTo>
                  <a:lnTo>
                    <a:pt x="116890" y="13995"/>
                  </a:lnTo>
                  <a:lnTo>
                    <a:pt x="111506" y="6718"/>
                  </a:lnTo>
                  <a:lnTo>
                    <a:pt x="103505" y="1816"/>
                  </a:lnTo>
                  <a:lnTo>
                    <a:pt x="93726" y="0"/>
                  </a:lnTo>
                  <a:lnTo>
                    <a:pt x="83934" y="1816"/>
                  </a:lnTo>
                  <a:lnTo>
                    <a:pt x="75933" y="6718"/>
                  </a:lnTo>
                  <a:lnTo>
                    <a:pt x="70548" y="13995"/>
                  </a:lnTo>
                  <a:lnTo>
                    <a:pt x="68580" y="22860"/>
                  </a:lnTo>
                  <a:lnTo>
                    <a:pt x="70548" y="31737"/>
                  </a:lnTo>
                  <a:lnTo>
                    <a:pt x="75933" y="39014"/>
                  </a:lnTo>
                  <a:lnTo>
                    <a:pt x="83934" y="43916"/>
                  </a:lnTo>
                  <a:lnTo>
                    <a:pt x="93726" y="45720"/>
                  </a:lnTo>
                  <a:lnTo>
                    <a:pt x="103505" y="43916"/>
                  </a:lnTo>
                  <a:lnTo>
                    <a:pt x="111506" y="39014"/>
                  </a:lnTo>
                  <a:lnTo>
                    <a:pt x="116890" y="31737"/>
                  </a:lnTo>
                  <a:lnTo>
                    <a:pt x="118872" y="22860"/>
                  </a:lnTo>
                  <a:close/>
                </a:path>
                <a:path w="398144" h="399414">
                  <a:moveTo>
                    <a:pt x="187452" y="375666"/>
                  </a:moveTo>
                  <a:lnTo>
                    <a:pt x="185648" y="366458"/>
                  </a:lnTo>
                  <a:lnTo>
                    <a:pt x="180746" y="358952"/>
                  </a:lnTo>
                  <a:lnTo>
                    <a:pt x="173482" y="353898"/>
                  </a:lnTo>
                  <a:lnTo>
                    <a:pt x="164592" y="352044"/>
                  </a:lnTo>
                  <a:lnTo>
                    <a:pt x="155689" y="353898"/>
                  </a:lnTo>
                  <a:lnTo>
                    <a:pt x="148424" y="358952"/>
                  </a:lnTo>
                  <a:lnTo>
                    <a:pt x="143522" y="366458"/>
                  </a:lnTo>
                  <a:lnTo>
                    <a:pt x="141732" y="375666"/>
                  </a:lnTo>
                  <a:lnTo>
                    <a:pt x="143522" y="384886"/>
                  </a:lnTo>
                  <a:lnTo>
                    <a:pt x="148424" y="392391"/>
                  </a:lnTo>
                  <a:lnTo>
                    <a:pt x="155689" y="397446"/>
                  </a:lnTo>
                  <a:lnTo>
                    <a:pt x="164592" y="399288"/>
                  </a:lnTo>
                  <a:lnTo>
                    <a:pt x="173482" y="397446"/>
                  </a:lnTo>
                  <a:lnTo>
                    <a:pt x="180746" y="392391"/>
                  </a:lnTo>
                  <a:lnTo>
                    <a:pt x="185648" y="384886"/>
                  </a:lnTo>
                  <a:lnTo>
                    <a:pt x="187452" y="375666"/>
                  </a:lnTo>
                  <a:close/>
                </a:path>
                <a:path w="398144" h="399414">
                  <a:moveTo>
                    <a:pt x="187452" y="233934"/>
                  </a:moveTo>
                  <a:lnTo>
                    <a:pt x="185648" y="224726"/>
                  </a:lnTo>
                  <a:lnTo>
                    <a:pt x="180746" y="217220"/>
                  </a:lnTo>
                  <a:lnTo>
                    <a:pt x="173482" y="212166"/>
                  </a:lnTo>
                  <a:lnTo>
                    <a:pt x="164592" y="210312"/>
                  </a:lnTo>
                  <a:lnTo>
                    <a:pt x="155689" y="212166"/>
                  </a:lnTo>
                  <a:lnTo>
                    <a:pt x="148424" y="217220"/>
                  </a:lnTo>
                  <a:lnTo>
                    <a:pt x="143522" y="224726"/>
                  </a:lnTo>
                  <a:lnTo>
                    <a:pt x="141732" y="233934"/>
                  </a:lnTo>
                  <a:lnTo>
                    <a:pt x="143522" y="243154"/>
                  </a:lnTo>
                  <a:lnTo>
                    <a:pt x="148424" y="250659"/>
                  </a:lnTo>
                  <a:lnTo>
                    <a:pt x="155689" y="255714"/>
                  </a:lnTo>
                  <a:lnTo>
                    <a:pt x="164592" y="257556"/>
                  </a:lnTo>
                  <a:lnTo>
                    <a:pt x="173482" y="255714"/>
                  </a:lnTo>
                  <a:lnTo>
                    <a:pt x="180746" y="250659"/>
                  </a:lnTo>
                  <a:lnTo>
                    <a:pt x="185648" y="243154"/>
                  </a:lnTo>
                  <a:lnTo>
                    <a:pt x="187452" y="233934"/>
                  </a:lnTo>
                  <a:close/>
                </a:path>
                <a:path w="398144" h="399414">
                  <a:moveTo>
                    <a:pt x="187452" y="164592"/>
                  </a:moveTo>
                  <a:lnTo>
                    <a:pt x="185648" y="155727"/>
                  </a:lnTo>
                  <a:lnTo>
                    <a:pt x="180746" y="148450"/>
                  </a:lnTo>
                  <a:lnTo>
                    <a:pt x="173482" y="143548"/>
                  </a:lnTo>
                  <a:lnTo>
                    <a:pt x="164592" y="141732"/>
                  </a:lnTo>
                  <a:lnTo>
                    <a:pt x="155689" y="143548"/>
                  </a:lnTo>
                  <a:lnTo>
                    <a:pt x="148424" y="148450"/>
                  </a:lnTo>
                  <a:lnTo>
                    <a:pt x="143522" y="155727"/>
                  </a:lnTo>
                  <a:lnTo>
                    <a:pt x="141732" y="164592"/>
                  </a:lnTo>
                  <a:lnTo>
                    <a:pt x="143522" y="173469"/>
                  </a:lnTo>
                  <a:lnTo>
                    <a:pt x="148424" y="180746"/>
                  </a:lnTo>
                  <a:lnTo>
                    <a:pt x="155689" y="185648"/>
                  </a:lnTo>
                  <a:lnTo>
                    <a:pt x="164592" y="187452"/>
                  </a:lnTo>
                  <a:lnTo>
                    <a:pt x="173482" y="185648"/>
                  </a:lnTo>
                  <a:lnTo>
                    <a:pt x="180746" y="180746"/>
                  </a:lnTo>
                  <a:lnTo>
                    <a:pt x="185648" y="173469"/>
                  </a:lnTo>
                  <a:lnTo>
                    <a:pt x="187452" y="164592"/>
                  </a:lnTo>
                  <a:close/>
                </a:path>
                <a:path w="398144" h="399414">
                  <a:moveTo>
                    <a:pt x="187452" y="22860"/>
                  </a:moveTo>
                  <a:lnTo>
                    <a:pt x="185648" y="13995"/>
                  </a:lnTo>
                  <a:lnTo>
                    <a:pt x="180746" y="6718"/>
                  </a:lnTo>
                  <a:lnTo>
                    <a:pt x="173482" y="1816"/>
                  </a:lnTo>
                  <a:lnTo>
                    <a:pt x="164592" y="0"/>
                  </a:lnTo>
                  <a:lnTo>
                    <a:pt x="155689" y="1816"/>
                  </a:lnTo>
                  <a:lnTo>
                    <a:pt x="148424" y="6718"/>
                  </a:lnTo>
                  <a:lnTo>
                    <a:pt x="143522" y="13995"/>
                  </a:lnTo>
                  <a:lnTo>
                    <a:pt x="141732" y="22860"/>
                  </a:lnTo>
                  <a:lnTo>
                    <a:pt x="143522" y="31737"/>
                  </a:lnTo>
                  <a:lnTo>
                    <a:pt x="148424" y="39014"/>
                  </a:lnTo>
                  <a:lnTo>
                    <a:pt x="155689" y="43916"/>
                  </a:lnTo>
                  <a:lnTo>
                    <a:pt x="164592" y="45720"/>
                  </a:lnTo>
                  <a:lnTo>
                    <a:pt x="173482" y="43916"/>
                  </a:lnTo>
                  <a:lnTo>
                    <a:pt x="180746" y="39014"/>
                  </a:lnTo>
                  <a:lnTo>
                    <a:pt x="185648" y="31737"/>
                  </a:lnTo>
                  <a:lnTo>
                    <a:pt x="187452" y="22860"/>
                  </a:lnTo>
                  <a:close/>
                </a:path>
                <a:path w="398144" h="399414">
                  <a:moveTo>
                    <a:pt x="256032" y="164592"/>
                  </a:moveTo>
                  <a:lnTo>
                    <a:pt x="254228" y="155727"/>
                  </a:lnTo>
                  <a:lnTo>
                    <a:pt x="249326" y="148450"/>
                  </a:lnTo>
                  <a:lnTo>
                    <a:pt x="242062" y="143548"/>
                  </a:lnTo>
                  <a:lnTo>
                    <a:pt x="233172" y="141732"/>
                  </a:lnTo>
                  <a:lnTo>
                    <a:pt x="224269" y="143548"/>
                  </a:lnTo>
                  <a:lnTo>
                    <a:pt x="217004" y="148450"/>
                  </a:lnTo>
                  <a:lnTo>
                    <a:pt x="212102" y="155727"/>
                  </a:lnTo>
                  <a:lnTo>
                    <a:pt x="210312" y="164592"/>
                  </a:lnTo>
                  <a:lnTo>
                    <a:pt x="212102" y="173469"/>
                  </a:lnTo>
                  <a:lnTo>
                    <a:pt x="217004" y="180746"/>
                  </a:lnTo>
                  <a:lnTo>
                    <a:pt x="224269" y="185648"/>
                  </a:lnTo>
                  <a:lnTo>
                    <a:pt x="233172" y="187452"/>
                  </a:lnTo>
                  <a:lnTo>
                    <a:pt x="242062" y="185648"/>
                  </a:lnTo>
                  <a:lnTo>
                    <a:pt x="249326" y="180746"/>
                  </a:lnTo>
                  <a:lnTo>
                    <a:pt x="254228" y="173469"/>
                  </a:lnTo>
                  <a:lnTo>
                    <a:pt x="256032" y="164592"/>
                  </a:lnTo>
                  <a:close/>
                </a:path>
                <a:path w="398144" h="399414">
                  <a:moveTo>
                    <a:pt x="256032" y="22860"/>
                  </a:moveTo>
                  <a:lnTo>
                    <a:pt x="254228" y="13995"/>
                  </a:lnTo>
                  <a:lnTo>
                    <a:pt x="249326" y="6718"/>
                  </a:lnTo>
                  <a:lnTo>
                    <a:pt x="242062" y="1816"/>
                  </a:lnTo>
                  <a:lnTo>
                    <a:pt x="233172" y="0"/>
                  </a:lnTo>
                  <a:lnTo>
                    <a:pt x="224269" y="1816"/>
                  </a:lnTo>
                  <a:lnTo>
                    <a:pt x="217004" y="6718"/>
                  </a:lnTo>
                  <a:lnTo>
                    <a:pt x="212102" y="13995"/>
                  </a:lnTo>
                  <a:lnTo>
                    <a:pt x="210312" y="22860"/>
                  </a:lnTo>
                  <a:lnTo>
                    <a:pt x="212102" y="31737"/>
                  </a:lnTo>
                  <a:lnTo>
                    <a:pt x="217004" y="39014"/>
                  </a:lnTo>
                  <a:lnTo>
                    <a:pt x="224269" y="43916"/>
                  </a:lnTo>
                  <a:lnTo>
                    <a:pt x="233172" y="45720"/>
                  </a:lnTo>
                  <a:lnTo>
                    <a:pt x="242062" y="43916"/>
                  </a:lnTo>
                  <a:lnTo>
                    <a:pt x="249326" y="39014"/>
                  </a:lnTo>
                  <a:lnTo>
                    <a:pt x="254228" y="31737"/>
                  </a:lnTo>
                  <a:lnTo>
                    <a:pt x="256032" y="22860"/>
                  </a:lnTo>
                  <a:close/>
                </a:path>
                <a:path w="398144" h="399414">
                  <a:moveTo>
                    <a:pt x="326136" y="22860"/>
                  </a:moveTo>
                  <a:lnTo>
                    <a:pt x="324332" y="13995"/>
                  </a:lnTo>
                  <a:lnTo>
                    <a:pt x="319430" y="6718"/>
                  </a:lnTo>
                  <a:lnTo>
                    <a:pt x="312166" y="1816"/>
                  </a:lnTo>
                  <a:lnTo>
                    <a:pt x="303276" y="0"/>
                  </a:lnTo>
                  <a:lnTo>
                    <a:pt x="294373" y="1816"/>
                  </a:lnTo>
                  <a:lnTo>
                    <a:pt x="287108" y="6718"/>
                  </a:lnTo>
                  <a:lnTo>
                    <a:pt x="282206" y="13995"/>
                  </a:lnTo>
                  <a:lnTo>
                    <a:pt x="280416" y="22860"/>
                  </a:lnTo>
                  <a:lnTo>
                    <a:pt x="282206" y="31737"/>
                  </a:lnTo>
                  <a:lnTo>
                    <a:pt x="287108" y="39014"/>
                  </a:lnTo>
                  <a:lnTo>
                    <a:pt x="294373" y="43916"/>
                  </a:lnTo>
                  <a:lnTo>
                    <a:pt x="303276" y="45720"/>
                  </a:lnTo>
                  <a:lnTo>
                    <a:pt x="312166" y="43916"/>
                  </a:lnTo>
                  <a:lnTo>
                    <a:pt x="319430" y="39014"/>
                  </a:lnTo>
                  <a:lnTo>
                    <a:pt x="324332" y="31737"/>
                  </a:lnTo>
                  <a:lnTo>
                    <a:pt x="326136" y="22860"/>
                  </a:lnTo>
                  <a:close/>
                </a:path>
                <a:path w="398144" h="399414">
                  <a:moveTo>
                    <a:pt x="397764" y="164592"/>
                  </a:moveTo>
                  <a:lnTo>
                    <a:pt x="395960" y="155727"/>
                  </a:lnTo>
                  <a:lnTo>
                    <a:pt x="391058" y="148450"/>
                  </a:lnTo>
                  <a:lnTo>
                    <a:pt x="383794" y="143548"/>
                  </a:lnTo>
                  <a:lnTo>
                    <a:pt x="374904" y="141732"/>
                  </a:lnTo>
                  <a:lnTo>
                    <a:pt x="366001" y="143548"/>
                  </a:lnTo>
                  <a:lnTo>
                    <a:pt x="358736" y="148450"/>
                  </a:lnTo>
                  <a:lnTo>
                    <a:pt x="353834" y="155727"/>
                  </a:lnTo>
                  <a:lnTo>
                    <a:pt x="352044" y="164592"/>
                  </a:lnTo>
                  <a:lnTo>
                    <a:pt x="353834" y="173469"/>
                  </a:lnTo>
                  <a:lnTo>
                    <a:pt x="358736" y="180746"/>
                  </a:lnTo>
                  <a:lnTo>
                    <a:pt x="366001" y="185648"/>
                  </a:lnTo>
                  <a:lnTo>
                    <a:pt x="374904" y="187452"/>
                  </a:lnTo>
                  <a:lnTo>
                    <a:pt x="383794" y="185648"/>
                  </a:lnTo>
                  <a:lnTo>
                    <a:pt x="391058" y="180746"/>
                  </a:lnTo>
                  <a:lnTo>
                    <a:pt x="395960" y="173469"/>
                  </a:lnTo>
                  <a:lnTo>
                    <a:pt x="397764" y="164592"/>
                  </a:lnTo>
                  <a:close/>
                </a:path>
                <a:path w="398144" h="399414">
                  <a:moveTo>
                    <a:pt x="397764" y="92202"/>
                  </a:moveTo>
                  <a:lnTo>
                    <a:pt x="395960" y="82994"/>
                  </a:lnTo>
                  <a:lnTo>
                    <a:pt x="391058" y="75488"/>
                  </a:lnTo>
                  <a:lnTo>
                    <a:pt x="383794" y="70434"/>
                  </a:lnTo>
                  <a:lnTo>
                    <a:pt x="374904" y="68580"/>
                  </a:lnTo>
                  <a:lnTo>
                    <a:pt x="366001" y="70434"/>
                  </a:lnTo>
                  <a:lnTo>
                    <a:pt x="358736" y="75488"/>
                  </a:lnTo>
                  <a:lnTo>
                    <a:pt x="353834" y="82994"/>
                  </a:lnTo>
                  <a:lnTo>
                    <a:pt x="352044" y="92202"/>
                  </a:lnTo>
                  <a:lnTo>
                    <a:pt x="353834" y="101422"/>
                  </a:lnTo>
                  <a:lnTo>
                    <a:pt x="358736" y="108927"/>
                  </a:lnTo>
                  <a:lnTo>
                    <a:pt x="366001" y="113982"/>
                  </a:lnTo>
                  <a:lnTo>
                    <a:pt x="374904" y="115824"/>
                  </a:lnTo>
                  <a:lnTo>
                    <a:pt x="383794" y="113982"/>
                  </a:lnTo>
                  <a:lnTo>
                    <a:pt x="391058" y="108927"/>
                  </a:lnTo>
                  <a:lnTo>
                    <a:pt x="395960" y="101422"/>
                  </a:lnTo>
                  <a:lnTo>
                    <a:pt x="397764" y="92202"/>
                  </a:lnTo>
                  <a:close/>
                </a:path>
                <a:path w="398144" h="399414">
                  <a:moveTo>
                    <a:pt x="397764" y="22860"/>
                  </a:moveTo>
                  <a:lnTo>
                    <a:pt x="395960" y="13995"/>
                  </a:lnTo>
                  <a:lnTo>
                    <a:pt x="391058" y="6718"/>
                  </a:lnTo>
                  <a:lnTo>
                    <a:pt x="383794" y="1816"/>
                  </a:lnTo>
                  <a:lnTo>
                    <a:pt x="374904" y="0"/>
                  </a:lnTo>
                  <a:lnTo>
                    <a:pt x="366001" y="1816"/>
                  </a:lnTo>
                  <a:lnTo>
                    <a:pt x="358736" y="6718"/>
                  </a:lnTo>
                  <a:lnTo>
                    <a:pt x="353834" y="13995"/>
                  </a:lnTo>
                  <a:lnTo>
                    <a:pt x="352044" y="22860"/>
                  </a:lnTo>
                  <a:lnTo>
                    <a:pt x="353834" y="31737"/>
                  </a:lnTo>
                  <a:lnTo>
                    <a:pt x="358736" y="39014"/>
                  </a:lnTo>
                  <a:lnTo>
                    <a:pt x="366001" y="43916"/>
                  </a:lnTo>
                  <a:lnTo>
                    <a:pt x="374904" y="45720"/>
                  </a:lnTo>
                  <a:lnTo>
                    <a:pt x="383794" y="43916"/>
                  </a:lnTo>
                  <a:lnTo>
                    <a:pt x="391058" y="39014"/>
                  </a:lnTo>
                  <a:lnTo>
                    <a:pt x="395960" y="31737"/>
                  </a:lnTo>
                  <a:lnTo>
                    <a:pt x="397764" y="22860"/>
                  </a:lnTo>
                  <a:close/>
                </a:path>
              </a:pathLst>
            </a:custGeom>
            <a:solidFill>
              <a:srgbClr val="50E6FF"/>
            </a:solidFill>
          </p:spPr>
          <p:txBody>
            <a:bodyPr wrap="square" lIns="0" tIns="0" rIns="0" bIns="0" rtlCol="0"/>
            <a:lstStyle/>
            <a:p>
              <a:endParaRPr/>
            </a:p>
          </p:txBody>
        </p:sp>
        <p:pic>
          <p:nvPicPr>
            <p:cNvPr id="13" name="object 13"/>
            <p:cNvPicPr/>
            <p:nvPr/>
          </p:nvPicPr>
          <p:blipFill>
            <a:blip r:embed="rId4" cstate="print"/>
            <a:stretch>
              <a:fillRect/>
            </a:stretch>
          </p:blipFill>
          <p:spPr>
            <a:xfrm>
              <a:off x="838199" y="3980688"/>
              <a:ext cx="211836" cy="211836"/>
            </a:xfrm>
            <a:prstGeom prst="rect">
              <a:avLst/>
            </a:prstGeom>
          </p:spPr>
        </p:pic>
        <p:sp>
          <p:nvSpPr>
            <p:cNvPr id="14" name="object 14"/>
            <p:cNvSpPr/>
            <p:nvPr/>
          </p:nvSpPr>
          <p:spPr>
            <a:xfrm>
              <a:off x="696468" y="3839209"/>
              <a:ext cx="257810" cy="260350"/>
            </a:xfrm>
            <a:custGeom>
              <a:avLst/>
              <a:gdLst/>
              <a:ahLst/>
              <a:cxnLst/>
              <a:rect l="l" t="t" r="r" b="b"/>
              <a:pathLst>
                <a:path w="257809" h="260350">
                  <a:moveTo>
                    <a:pt x="96012" y="236220"/>
                  </a:moveTo>
                  <a:lnTo>
                    <a:pt x="26670" y="236220"/>
                  </a:lnTo>
                  <a:lnTo>
                    <a:pt x="26670" y="166370"/>
                  </a:lnTo>
                  <a:lnTo>
                    <a:pt x="0" y="166370"/>
                  </a:lnTo>
                  <a:lnTo>
                    <a:pt x="0" y="236220"/>
                  </a:lnTo>
                  <a:lnTo>
                    <a:pt x="0" y="260350"/>
                  </a:lnTo>
                  <a:lnTo>
                    <a:pt x="96012" y="260350"/>
                  </a:lnTo>
                  <a:lnTo>
                    <a:pt x="96012" y="236220"/>
                  </a:lnTo>
                  <a:close/>
                </a:path>
                <a:path w="257809" h="260350">
                  <a:moveTo>
                    <a:pt x="96012" y="0"/>
                  </a:moveTo>
                  <a:lnTo>
                    <a:pt x="3048" y="0"/>
                  </a:lnTo>
                  <a:lnTo>
                    <a:pt x="3048" y="22860"/>
                  </a:lnTo>
                  <a:lnTo>
                    <a:pt x="3048" y="95250"/>
                  </a:lnTo>
                  <a:lnTo>
                    <a:pt x="26289" y="95250"/>
                  </a:lnTo>
                  <a:lnTo>
                    <a:pt x="26289" y="22860"/>
                  </a:lnTo>
                  <a:lnTo>
                    <a:pt x="96012" y="22860"/>
                  </a:lnTo>
                  <a:lnTo>
                    <a:pt x="96012" y="0"/>
                  </a:lnTo>
                  <a:close/>
                </a:path>
                <a:path w="257809" h="260350">
                  <a:moveTo>
                    <a:pt x="257556" y="0"/>
                  </a:moveTo>
                  <a:lnTo>
                    <a:pt x="164592" y="0"/>
                  </a:lnTo>
                  <a:lnTo>
                    <a:pt x="164592" y="22860"/>
                  </a:lnTo>
                  <a:lnTo>
                    <a:pt x="234315" y="22860"/>
                  </a:lnTo>
                  <a:lnTo>
                    <a:pt x="234315" y="95250"/>
                  </a:lnTo>
                  <a:lnTo>
                    <a:pt x="257556" y="95250"/>
                  </a:lnTo>
                  <a:lnTo>
                    <a:pt x="257556" y="22860"/>
                  </a:lnTo>
                  <a:lnTo>
                    <a:pt x="257556" y="0"/>
                  </a:lnTo>
                  <a:close/>
                </a:path>
              </a:pathLst>
            </a:custGeom>
            <a:solidFill>
              <a:srgbClr val="0078D3"/>
            </a:solidFill>
          </p:spPr>
          <p:txBody>
            <a:bodyPr wrap="square" lIns="0" tIns="0" rIns="0" bIns="0" rtlCol="0"/>
            <a:lstStyle/>
            <a:p>
              <a:endParaRPr/>
            </a:p>
          </p:txBody>
        </p:sp>
      </p:grpSp>
      <p:grpSp>
        <p:nvGrpSpPr>
          <p:cNvPr id="15" name="object 15"/>
          <p:cNvGrpSpPr/>
          <p:nvPr/>
        </p:nvGrpSpPr>
        <p:grpSpPr>
          <a:xfrm>
            <a:off x="606551" y="4975859"/>
            <a:ext cx="466725" cy="462280"/>
            <a:chOff x="606551" y="4975859"/>
            <a:chExt cx="466725" cy="462280"/>
          </a:xfrm>
        </p:grpSpPr>
        <p:sp>
          <p:nvSpPr>
            <p:cNvPr id="16" name="object 16"/>
            <p:cNvSpPr/>
            <p:nvPr/>
          </p:nvSpPr>
          <p:spPr>
            <a:xfrm>
              <a:off x="691895" y="5055107"/>
              <a:ext cx="299085" cy="299085"/>
            </a:xfrm>
            <a:custGeom>
              <a:avLst/>
              <a:gdLst/>
              <a:ahLst/>
              <a:cxnLst/>
              <a:rect l="l" t="t" r="r" b="b"/>
              <a:pathLst>
                <a:path w="299084" h="299085">
                  <a:moveTo>
                    <a:pt x="149351" y="0"/>
                  </a:moveTo>
                  <a:lnTo>
                    <a:pt x="102144" y="7620"/>
                  </a:lnTo>
                  <a:lnTo>
                    <a:pt x="61145" y="28834"/>
                  </a:lnTo>
                  <a:lnTo>
                    <a:pt x="28815" y="61173"/>
                  </a:lnTo>
                  <a:lnTo>
                    <a:pt x="7613" y="102168"/>
                  </a:lnTo>
                  <a:lnTo>
                    <a:pt x="0" y="149352"/>
                  </a:lnTo>
                  <a:lnTo>
                    <a:pt x="7613" y="196535"/>
                  </a:lnTo>
                  <a:lnTo>
                    <a:pt x="28815" y="237530"/>
                  </a:lnTo>
                  <a:lnTo>
                    <a:pt x="61145" y="269869"/>
                  </a:lnTo>
                  <a:lnTo>
                    <a:pt x="102144" y="291084"/>
                  </a:lnTo>
                  <a:lnTo>
                    <a:pt x="149351" y="298704"/>
                  </a:lnTo>
                  <a:lnTo>
                    <a:pt x="196559" y="291084"/>
                  </a:lnTo>
                  <a:lnTo>
                    <a:pt x="237558" y="269869"/>
                  </a:lnTo>
                  <a:lnTo>
                    <a:pt x="269888" y="237530"/>
                  </a:lnTo>
                  <a:lnTo>
                    <a:pt x="291090" y="196535"/>
                  </a:lnTo>
                  <a:lnTo>
                    <a:pt x="298704" y="149352"/>
                  </a:lnTo>
                  <a:lnTo>
                    <a:pt x="291090" y="102168"/>
                  </a:lnTo>
                  <a:lnTo>
                    <a:pt x="269888" y="61173"/>
                  </a:lnTo>
                  <a:lnTo>
                    <a:pt x="237558" y="28834"/>
                  </a:lnTo>
                  <a:lnTo>
                    <a:pt x="196559" y="7620"/>
                  </a:lnTo>
                  <a:lnTo>
                    <a:pt x="149351" y="0"/>
                  </a:lnTo>
                  <a:close/>
                </a:path>
              </a:pathLst>
            </a:custGeom>
            <a:solidFill>
              <a:srgbClr val="0078D3"/>
            </a:solidFill>
          </p:spPr>
          <p:txBody>
            <a:bodyPr wrap="square" lIns="0" tIns="0" rIns="0" bIns="0" rtlCol="0"/>
            <a:lstStyle/>
            <a:p>
              <a:endParaRPr/>
            </a:p>
          </p:txBody>
        </p:sp>
        <p:pic>
          <p:nvPicPr>
            <p:cNvPr id="17" name="object 17"/>
            <p:cNvPicPr/>
            <p:nvPr/>
          </p:nvPicPr>
          <p:blipFill>
            <a:blip r:embed="rId5" cstate="print"/>
            <a:stretch>
              <a:fillRect/>
            </a:stretch>
          </p:blipFill>
          <p:spPr>
            <a:xfrm>
              <a:off x="746759" y="5132831"/>
              <a:ext cx="176784" cy="144780"/>
            </a:xfrm>
            <a:prstGeom prst="rect">
              <a:avLst/>
            </a:prstGeom>
          </p:spPr>
        </p:pic>
        <p:sp>
          <p:nvSpPr>
            <p:cNvPr id="18" name="object 18"/>
            <p:cNvSpPr/>
            <p:nvPr/>
          </p:nvSpPr>
          <p:spPr>
            <a:xfrm>
              <a:off x="976883" y="5218175"/>
              <a:ext cx="96520" cy="142240"/>
            </a:xfrm>
            <a:custGeom>
              <a:avLst/>
              <a:gdLst/>
              <a:ahLst/>
              <a:cxnLst/>
              <a:rect l="l" t="t" r="r" b="b"/>
              <a:pathLst>
                <a:path w="96519" h="142239">
                  <a:moveTo>
                    <a:pt x="96012" y="0"/>
                  </a:moveTo>
                  <a:lnTo>
                    <a:pt x="46774" y="0"/>
                  </a:lnTo>
                  <a:lnTo>
                    <a:pt x="42233" y="30085"/>
                  </a:lnTo>
                  <a:lnTo>
                    <a:pt x="32616" y="58562"/>
                  </a:lnTo>
                  <a:lnTo>
                    <a:pt x="18384" y="84778"/>
                  </a:lnTo>
                  <a:lnTo>
                    <a:pt x="0" y="108077"/>
                  </a:lnTo>
                  <a:lnTo>
                    <a:pt x="34467" y="141732"/>
                  </a:lnTo>
                  <a:lnTo>
                    <a:pt x="57932" y="111121"/>
                  </a:lnTo>
                  <a:lnTo>
                    <a:pt x="76317" y="77152"/>
                  </a:lnTo>
                  <a:lnTo>
                    <a:pt x="89163" y="40040"/>
                  </a:lnTo>
                  <a:lnTo>
                    <a:pt x="96012" y="0"/>
                  </a:lnTo>
                  <a:close/>
                </a:path>
              </a:pathLst>
            </a:custGeom>
            <a:solidFill>
              <a:srgbClr val="0078D3"/>
            </a:solidFill>
          </p:spPr>
          <p:txBody>
            <a:bodyPr wrap="square" lIns="0" tIns="0" rIns="0" bIns="0" rtlCol="0"/>
            <a:lstStyle/>
            <a:p>
              <a:endParaRPr/>
            </a:p>
          </p:txBody>
        </p:sp>
        <p:sp>
          <p:nvSpPr>
            <p:cNvPr id="19" name="object 19"/>
            <p:cNvSpPr/>
            <p:nvPr/>
          </p:nvSpPr>
          <p:spPr>
            <a:xfrm>
              <a:off x="606551" y="5049011"/>
              <a:ext cx="94615" cy="144780"/>
            </a:xfrm>
            <a:custGeom>
              <a:avLst/>
              <a:gdLst/>
              <a:ahLst/>
              <a:cxnLst/>
              <a:rect l="l" t="t" r="r" b="b"/>
              <a:pathLst>
                <a:path w="94615" h="144779">
                  <a:moveTo>
                    <a:pt x="60566" y="0"/>
                  </a:moveTo>
                  <a:lnTo>
                    <a:pt x="36115" y="31247"/>
                  </a:lnTo>
                  <a:lnTo>
                    <a:pt x="17567" y="65960"/>
                  </a:lnTo>
                  <a:lnTo>
                    <a:pt x="5377" y="103887"/>
                  </a:lnTo>
                  <a:lnTo>
                    <a:pt x="0" y="144780"/>
                  </a:lnTo>
                  <a:lnTo>
                    <a:pt x="50876" y="144780"/>
                  </a:lnTo>
                  <a:lnTo>
                    <a:pt x="55306" y="114444"/>
                  </a:lnTo>
                  <a:lnTo>
                    <a:pt x="64504" y="85931"/>
                  </a:lnTo>
                  <a:lnTo>
                    <a:pt x="77792" y="59251"/>
                  </a:lnTo>
                  <a:lnTo>
                    <a:pt x="94488" y="34417"/>
                  </a:lnTo>
                  <a:lnTo>
                    <a:pt x="60566" y="0"/>
                  </a:lnTo>
                  <a:close/>
                </a:path>
              </a:pathLst>
            </a:custGeom>
            <a:solidFill>
              <a:srgbClr val="50E6FF"/>
            </a:solidFill>
          </p:spPr>
          <p:txBody>
            <a:bodyPr wrap="square" lIns="0" tIns="0" rIns="0" bIns="0" rtlCol="0"/>
            <a:lstStyle/>
            <a:p>
              <a:endParaRPr/>
            </a:p>
          </p:txBody>
        </p:sp>
        <p:pic>
          <p:nvPicPr>
            <p:cNvPr id="20" name="object 20"/>
            <p:cNvPicPr/>
            <p:nvPr/>
          </p:nvPicPr>
          <p:blipFill>
            <a:blip r:embed="rId6" cstate="print"/>
            <a:stretch>
              <a:fillRect/>
            </a:stretch>
          </p:blipFill>
          <p:spPr>
            <a:xfrm>
              <a:off x="606551" y="5218175"/>
              <a:ext cx="220979" cy="219456"/>
            </a:xfrm>
            <a:prstGeom prst="rect">
              <a:avLst/>
            </a:prstGeom>
          </p:spPr>
        </p:pic>
        <p:sp>
          <p:nvSpPr>
            <p:cNvPr id="21" name="object 21"/>
            <p:cNvSpPr/>
            <p:nvPr/>
          </p:nvSpPr>
          <p:spPr>
            <a:xfrm>
              <a:off x="976883" y="5049011"/>
              <a:ext cx="96520" cy="144780"/>
            </a:xfrm>
            <a:custGeom>
              <a:avLst/>
              <a:gdLst/>
              <a:ahLst/>
              <a:cxnLst/>
              <a:rect l="l" t="t" r="r" b="b"/>
              <a:pathLst>
                <a:path w="96519" h="144779">
                  <a:moveTo>
                    <a:pt x="34467" y="0"/>
                  </a:moveTo>
                  <a:lnTo>
                    <a:pt x="0" y="34417"/>
                  </a:lnTo>
                  <a:lnTo>
                    <a:pt x="18384" y="58179"/>
                  </a:lnTo>
                  <a:lnTo>
                    <a:pt x="32616" y="84978"/>
                  </a:lnTo>
                  <a:lnTo>
                    <a:pt x="42233" y="114087"/>
                  </a:lnTo>
                  <a:lnTo>
                    <a:pt x="46774" y="144780"/>
                  </a:lnTo>
                  <a:lnTo>
                    <a:pt x="96012" y="144780"/>
                  </a:lnTo>
                  <a:lnTo>
                    <a:pt x="89163" y="104905"/>
                  </a:lnTo>
                  <a:lnTo>
                    <a:pt x="76317" y="66865"/>
                  </a:lnTo>
                  <a:lnTo>
                    <a:pt x="57932" y="31587"/>
                  </a:lnTo>
                  <a:lnTo>
                    <a:pt x="34467" y="0"/>
                  </a:lnTo>
                  <a:close/>
                </a:path>
              </a:pathLst>
            </a:custGeom>
            <a:solidFill>
              <a:srgbClr val="50E6FF"/>
            </a:solidFill>
          </p:spPr>
          <p:txBody>
            <a:bodyPr wrap="square" lIns="0" tIns="0" rIns="0" bIns="0" rtlCol="0"/>
            <a:lstStyle/>
            <a:p>
              <a:endParaRPr/>
            </a:p>
          </p:txBody>
        </p:sp>
        <p:sp>
          <p:nvSpPr>
            <p:cNvPr id="22" name="object 22"/>
            <p:cNvSpPr/>
            <p:nvPr/>
          </p:nvSpPr>
          <p:spPr>
            <a:xfrm>
              <a:off x="851915" y="5343143"/>
              <a:ext cx="143510" cy="94615"/>
            </a:xfrm>
            <a:custGeom>
              <a:avLst/>
              <a:gdLst/>
              <a:ahLst/>
              <a:cxnLst/>
              <a:rect l="l" t="t" r="r" b="b"/>
              <a:pathLst>
                <a:path w="143509" h="94614">
                  <a:moveTo>
                    <a:pt x="109258" y="0"/>
                  </a:moveTo>
                  <a:lnTo>
                    <a:pt x="85699" y="18095"/>
                  </a:lnTo>
                  <a:lnTo>
                    <a:pt x="59181" y="32083"/>
                  </a:lnTo>
                  <a:lnTo>
                    <a:pt x="30387" y="41523"/>
                  </a:lnTo>
                  <a:lnTo>
                    <a:pt x="0" y="45973"/>
                  </a:lnTo>
                  <a:lnTo>
                    <a:pt x="0" y="94487"/>
                  </a:lnTo>
                  <a:lnTo>
                    <a:pt x="40478" y="89112"/>
                  </a:lnTo>
                  <a:lnTo>
                    <a:pt x="78000" y="76914"/>
                  </a:lnTo>
                  <a:lnTo>
                    <a:pt x="112335" y="58358"/>
                  </a:lnTo>
                  <a:lnTo>
                    <a:pt x="143256" y="33908"/>
                  </a:lnTo>
                  <a:lnTo>
                    <a:pt x="109258" y="0"/>
                  </a:lnTo>
                  <a:close/>
                </a:path>
              </a:pathLst>
            </a:custGeom>
            <a:solidFill>
              <a:srgbClr val="0078D3"/>
            </a:solidFill>
          </p:spPr>
          <p:txBody>
            <a:bodyPr wrap="square" lIns="0" tIns="0" rIns="0" bIns="0" rtlCol="0"/>
            <a:lstStyle/>
            <a:p>
              <a:endParaRPr/>
            </a:p>
          </p:txBody>
        </p:sp>
        <p:sp>
          <p:nvSpPr>
            <p:cNvPr id="23" name="object 23"/>
            <p:cNvSpPr/>
            <p:nvPr/>
          </p:nvSpPr>
          <p:spPr>
            <a:xfrm>
              <a:off x="682752" y="4975859"/>
              <a:ext cx="312420" cy="91440"/>
            </a:xfrm>
            <a:custGeom>
              <a:avLst/>
              <a:gdLst/>
              <a:ahLst/>
              <a:cxnLst/>
              <a:rect l="l" t="t" r="r" b="b"/>
              <a:pathLst>
                <a:path w="312419" h="91439">
                  <a:moveTo>
                    <a:pt x="144780" y="0"/>
                  </a:moveTo>
                  <a:lnTo>
                    <a:pt x="103860" y="5308"/>
                  </a:lnTo>
                  <a:lnTo>
                    <a:pt x="65938" y="17132"/>
                  </a:lnTo>
                  <a:lnTo>
                    <a:pt x="31242" y="34848"/>
                  </a:lnTo>
                  <a:lnTo>
                    <a:pt x="0" y="57785"/>
                  </a:lnTo>
                  <a:lnTo>
                    <a:pt x="34353" y="91440"/>
                  </a:lnTo>
                  <a:lnTo>
                    <a:pt x="59194" y="74891"/>
                  </a:lnTo>
                  <a:lnTo>
                    <a:pt x="85877" y="61696"/>
                  </a:lnTo>
                  <a:lnTo>
                    <a:pt x="114401" y="52552"/>
                  </a:lnTo>
                  <a:lnTo>
                    <a:pt x="144780" y="48133"/>
                  </a:lnTo>
                  <a:lnTo>
                    <a:pt x="144780" y="0"/>
                  </a:lnTo>
                  <a:close/>
                </a:path>
                <a:path w="312419" h="91439">
                  <a:moveTo>
                    <a:pt x="312420" y="57785"/>
                  </a:moveTo>
                  <a:lnTo>
                    <a:pt x="281495" y="34848"/>
                  </a:lnTo>
                  <a:lnTo>
                    <a:pt x="247154" y="17132"/>
                  </a:lnTo>
                  <a:lnTo>
                    <a:pt x="209638" y="5308"/>
                  </a:lnTo>
                  <a:lnTo>
                    <a:pt x="169164" y="0"/>
                  </a:lnTo>
                  <a:lnTo>
                    <a:pt x="169164" y="48133"/>
                  </a:lnTo>
                  <a:lnTo>
                    <a:pt x="199542" y="52552"/>
                  </a:lnTo>
                  <a:lnTo>
                    <a:pt x="228346" y="61696"/>
                  </a:lnTo>
                  <a:lnTo>
                    <a:pt x="254863" y="74891"/>
                  </a:lnTo>
                  <a:lnTo>
                    <a:pt x="278422" y="91440"/>
                  </a:lnTo>
                  <a:lnTo>
                    <a:pt x="312420" y="57785"/>
                  </a:lnTo>
                  <a:close/>
                </a:path>
              </a:pathLst>
            </a:custGeom>
            <a:solidFill>
              <a:srgbClr val="50E6FF"/>
            </a:solidFill>
          </p:spPr>
          <p:txBody>
            <a:bodyPr wrap="square" lIns="0" tIns="0" rIns="0" bIns="0" rtlCol="0"/>
            <a:lstStyle/>
            <a:p>
              <a:endParaRPr/>
            </a:p>
          </p:txBody>
        </p:sp>
      </p:grpSp>
      <p:pic>
        <p:nvPicPr>
          <p:cNvPr id="24" name="object 24"/>
          <p:cNvPicPr/>
          <p:nvPr/>
        </p:nvPicPr>
        <p:blipFill>
          <a:blip r:embed="rId7" cstate="print"/>
          <a:stretch>
            <a:fillRect/>
          </a:stretch>
        </p:blipFill>
        <p:spPr>
          <a:xfrm>
            <a:off x="622465" y="408305"/>
            <a:ext cx="4292815" cy="343789"/>
          </a:xfrm>
          <a:prstGeom prst="rect">
            <a:avLst/>
          </a:prstGeom>
        </p:spPr>
      </p:pic>
      <p:pic>
        <p:nvPicPr>
          <p:cNvPr id="25" name="Picture 24">
            <a:extLst>
              <a:ext uri="{FF2B5EF4-FFF2-40B4-BE49-F238E27FC236}">
                <a16:creationId xmlns:a16="http://schemas.microsoft.com/office/drawing/2014/main" id="{B144653B-893B-D185-D4B6-69E586F9969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69084" y="408305"/>
            <a:ext cx="1659975" cy="57467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7773" y="558673"/>
            <a:ext cx="7542771" cy="448690"/>
          </a:xfrm>
          <a:prstGeom prst="rect">
            <a:avLst/>
          </a:prstGeom>
        </p:spPr>
      </p:pic>
      <p:sp>
        <p:nvSpPr>
          <p:cNvPr id="3" name="object 3"/>
          <p:cNvSpPr txBox="1">
            <a:spLocks noGrp="1"/>
          </p:cNvSpPr>
          <p:nvPr>
            <p:ph type="title"/>
          </p:nvPr>
        </p:nvSpPr>
        <p:spPr>
          <a:xfrm>
            <a:off x="572516" y="1419860"/>
            <a:ext cx="2492375" cy="695960"/>
          </a:xfrm>
          <a:prstGeom prst="rect">
            <a:avLst/>
          </a:prstGeom>
        </p:spPr>
        <p:txBody>
          <a:bodyPr vert="horz" wrap="square" lIns="0" tIns="12065" rIns="0" bIns="0" rtlCol="0">
            <a:spAutoFit/>
          </a:bodyPr>
          <a:lstStyle/>
          <a:p>
            <a:pPr marL="12700">
              <a:lnSpc>
                <a:spcPct val="100000"/>
              </a:lnSpc>
              <a:spcBef>
                <a:spcPts val="95"/>
              </a:spcBef>
            </a:pPr>
            <a:r>
              <a:rPr sz="2200" spc="-20" dirty="0">
                <a:solidFill>
                  <a:srgbClr val="50E6FF"/>
                </a:solidFill>
              </a:rPr>
              <a:t>End-</a:t>
            </a:r>
            <a:r>
              <a:rPr sz="2200" spc="-15" dirty="0">
                <a:solidFill>
                  <a:srgbClr val="50E6FF"/>
                </a:solidFill>
              </a:rPr>
              <a:t>to-</a:t>
            </a:r>
            <a:r>
              <a:rPr sz="2200" spc="-25" dirty="0">
                <a:solidFill>
                  <a:srgbClr val="50E6FF"/>
                </a:solidFill>
              </a:rPr>
              <a:t>end</a:t>
            </a:r>
            <a:endParaRPr sz="2200"/>
          </a:p>
          <a:p>
            <a:pPr marL="12700">
              <a:lnSpc>
                <a:spcPct val="100000"/>
              </a:lnSpc>
            </a:pPr>
            <a:r>
              <a:rPr sz="2200" dirty="0">
                <a:solidFill>
                  <a:srgbClr val="50E6FF"/>
                </a:solidFill>
              </a:rPr>
              <a:t>call</a:t>
            </a:r>
            <a:r>
              <a:rPr sz="2200" spc="-75" dirty="0">
                <a:solidFill>
                  <a:srgbClr val="50E6FF"/>
                </a:solidFill>
              </a:rPr>
              <a:t> </a:t>
            </a:r>
            <a:r>
              <a:rPr sz="2200" dirty="0">
                <a:solidFill>
                  <a:srgbClr val="50E6FF"/>
                </a:solidFill>
              </a:rPr>
              <a:t>center</a:t>
            </a:r>
            <a:r>
              <a:rPr sz="2200" spc="-45" dirty="0">
                <a:solidFill>
                  <a:srgbClr val="50E6FF"/>
                </a:solidFill>
              </a:rPr>
              <a:t> </a:t>
            </a:r>
            <a:r>
              <a:rPr sz="2200" spc="-10" dirty="0">
                <a:solidFill>
                  <a:srgbClr val="50E6FF"/>
                </a:solidFill>
              </a:rPr>
              <a:t>analytics</a:t>
            </a:r>
            <a:endParaRPr sz="2200"/>
          </a:p>
        </p:txBody>
      </p:sp>
      <p:sp>
        <p:nvSpPr>
          <p:cNvPr id="4" name="object 4"/>
          <p:cNvSpPr txBox="1"/>
          <p:nvPr/>
        </p:nvSpPr>
        <p:spPr>
          <a:xfrm>
            <a:off x="572516" y="2220214"/>
            <a:ext cx="1896745" cy="2007235"/>
          </a:xfrm>
          <a:prstGeom prst="rect">
            <a:avLst/>
          </a:prstGeom>
        </p:spPr>
        <p:txBody>
          <a:bodyPr vert="horz" wrap="square" lIns="0" tIns="165100" rIns="0" bIns="0" rtlCol="0">
            <a:spAutoFit/>
          </a:bodyPr>
          <a:lstStyle/>
          <a:p>
            <a:pPr marL="189230" indent="-176530">
              <a:lnSpc>
                <a:spcPct val="100000"/>
              </a:lnSpc>
              <a:spcBef>
                <a:spcPts val="1300"/>
              </a:spcBef>
              <a:buSzPct val="88888"/>
              <a:buFont typeface="Wingdings"/>
              <a:buChar char=""/>
              <a:tabLst>
                <a:tab pos="189230" algn="l"/>
              </a:tabLst>
            </a:pPr>
            <a:r>
              <a:rPr sz="1800" spc="-10" dirty="0">
                <a:solidFill>
                  <a:srgbClr val="FFFFFF"/>
                </a:solidFill>
                <a:latin typeface="Segoe UI"/>
                <a:cs typeface="Segoe UI"/>
              </a:rPr>
              <a:t>Classification</a:t>
            </a:r>
            <a:endParaRPr sz="1800">
              <a:latin typeface="Segoe UI"/>
              <a:cs typeface="Segoe UI"/>
            </a:endParaRPr>
          </a:p>
          <a:p>
            <a:pPr marL="189230" indent="-176530">
              <a:lnSpc>
                <a:spcPct val="100000"/>
              </a:lnSpc>
              <a:spcBef>
                <a:spcPts val="1200"/>
              </a:spcBef>
              <a:buSzPct val="88888"/>
              <a:buFont typeface="Wingdings"/>
              <a:buChar char=""/>
              <a:tabLst>
                <a:tab pos="189230" algn="l"/>
              </a:tabLst>
            </a:pPr>
            <a:r>
              <a:rPr sz="1800" spc="-10" dirty="0">
                <a:solidFill>
                  <a:srgbClr val="FFFFFF"/>
                </a:solidFill>
                <a:latin typeface="Segoe UI"/>
                <a:cs typeface="Segoe UI"/>
              </a:rPr>
              <a:t>Sentiment</a:t>
            </a:r>
            <a:endParaRPr sz="1800">
              <a:latin typeface="Segoe UI"/>
              <a:cs typeface="Segoe UI"/>
            </a:endParaRPr>
          </a:p>
          <a:p>
            <a:pPr marL="189230" marR="73025" indent="-177165">
              <a:lnSpc>
                <a:spcPct val="100000"/>
              </a:lnSpc>
              <a:spcBef>
                <a:spcPts val="1200"/>
              </a:spcBef>
              <a:buSzPct val="88888"/>
              <a:buFont typeface="Wingdings"/>
              <a:buChar char=""/>
              <a:tabLst>
                <a:tab pos="189230" algn="l"/>
              </a:tabLst>
            </a:pPr>
            <a:r>
              <a:rPr sz="1800" dirty="0">
                <a:solidFill>
                  <a:srgbClr val="FFFFFF"/>
                </a:solidFill>
                <a:latin typeface="Segoe UI"/>
                <a:cs typeface="Segoe UI"/>
              </a:rPr>
              <a:t>Entity</a:t>
            </a:r>
            <a:r>
              <a:rPr sz="1800" spc="-55" dirty="0">
                <a:solidFill>
                  <a:srgbClr val="FFFFFF"/>
                </a:solidFill>
                <a:latin typeface="Segoe UI"/>
                <a:cs typeface="Segoe UI"/>
              </a:rPr>
              <a:t> </a:t>
            </a:r>
            <a:r>
              <a:rPr sz="1800" spc="-10" dirty="0">
                <a:solidFill>
                  <a:srgbClr val="FFFFFF"/>
                </a:solidFill>
                <a:latin typeface="Segoe UI"/>
                <a:cs typeface="Segoe UI"/>
              </a:rPr>
              <a:t>extraction summarization</a:t>
            </a:r>
            <a:endParaRPr sz="1800">
              <a:latin typeface="Segoe UI"/>
              <a:cs typeface="Segoe UI"/>
            </a:endParaRPr>
          </a:p>
          <a:p>
            <a:pPr marL="189230" indent="-176530">
              <a:lnSpc>
                <a:spcPct val="100000"/>
              </a:lnSpc>
              <a:spcBef>
                <a:spcPts val="1200"/>
              </a:spcBef>
              <a:buSzPct val="88888"/>
              <a:buFont typeface="Wingdings"/>
              <a:buChar char=""/>
              <a:tabLst>
                <a:tab pos="189230" algn="l"/>
              </a:tabLst>
            </a:pPr>
            <a:r>
              <a:rPr sz="1800" dirty="0">
                <a:solidFill>
                  <a:srgbClr val="FFFFFF"/>
                </a:solidFill>
                <a:latin typeface="Segoe UI"/>
                <a:cs typeface="Segoe UI"/>
              </a:rPr>
              <a:t>Email</a:t>
            </a:r>
            <a:r>
              <a:rPr sz="1800" spc="-25" dirty="0">
                <a:solidFill>
                  <a:srgbClr val="FFFFFF"/>
                </a:solidFill>
                <a:latin typeface="Segoe UI"/>
                <a:cs typeface="Segoe UI"/>
              </a:rPr>
              <a:t> </a:t>
            </a:r>
            <a:r>
              <a:rPr sz="1800" spc="-10" dirty="0">
                <a:solidFill>
                  <a:srgbClr val="FFFFFF"/>
                </a:solidFill>
                <a:latin typeface="Segoe UI"/>
                <a:cs typeface="Segoe UI"/>
              </a:rPr>
              <a:t>generation</a:t>
            </a:r>
            <a:endParaRPr sz="1800">
              <a:latin typeface="Segoe UI"/>
              <a:cs typeface="Segoe UI"/>
            </a:endParaRPr>
          </a:p>
        </p:txBody>
      </p:sp>
      <p:sp>
        <p:nvSpPr>
          <p:cNvPr id="5" name="object 5"/>
          <p:cNvSpPr txBox="1"/>
          <p:nvPr/>
        </p:nvSpPr>
        <p:spPr>
          <a:xfrm>
            <a:off x="4451730" y="1419860"/>
            <a:ext cx="1790064" cy="360680"/>
          </a:xfrm>
          <a:prstGeom prst="rect">
            <a:avLst/>
          </a:prstGeom>
        </p:spPr>
        <p:txBody>
          <a:bodyPr vert="horz" wrap="square" lIns="0" tIns="12065" rIns="0" bIns="0" rtlCol="0">
            <a:spAutoFit/>
          </a:bodyPr>
          <a:lstStyle/>
          <a:p>
            <a:pPr marL="12700">
              <a:lnSpc>
                <a:spcPct val="100000"/>
              </a:lnSpc>
              <a:spcBef>
                <a:spcPts val="95"/>
              </a:spcBef>
            </a:pPr>
            <a:r>
              <a:rPr sz="2200" b="1" dirty="0">
                <a:solidFill>
                  <a:srgbClr val="50E6FF"/>
                </a:solidFill>
                <a:latin typeface="Segoe UI Semibold"/>
                <a:cs typeface="Segoe UI Semibold"/>
              </a:rPr>
              <a:t>Customer</a:t>
            </a:r>
            <a:r>
              <a:rPr sz="2200" b="1" spc="-110" dirty="0">
                <a:solidFill>
                  <a:srgbClr val="50E6FF"/>
                </a:solidFill>
                <a:latin typeface="Segoe UI Semibold"/>
                <a:cs typeface="Segoe UI Semibold"/>
              </a:rPr>
              <a:t> </a:t>
            </a:r>
            <a:r>
              <a:rPr sz="2200" b="1" spc="-25" dirty="0">
                <a:solidFill>
                  <a:srgbClr val="50E6FF"/>
                </a:solidFill>
                <a:latin typeface="Segoe UI Semibold"/>
                <a:cs typeface="Segoe UI Semibold"/>
              </a:rPr>
              <a:t>360</a:t>
            </a:r>
            <a:endParaRPr sz="2200">
              <a:latin typeface="Segoe UI Semibold"/>
              <a:cs typeface="Segoe UI Semibold"/>
            </a:endParaRPr>
          </a:p>
        </p:txBody>
      </p:sp>
      <p:sp>
        <p:nvSpPr>
          <p:cNvPr id="6" name="object 6"/>
          <p:cNvSpPr txBox="1"/>
          <p:nvPr/>
        </p:nvSpPr>
        <p:spPr>
          <a:xfrm>
            <a:off x="4451730" y="2366009"/>
            <a:ext cx="3037840" cy="1702435"/>
          </a:xfrm>
          <a:prstGeom prst="rect">
            <a:avLst/>
          </a:prstGeom>
        </p:spPr>
        <p:txBody>
          <a:bodyPr vert="horz" wrap="square" lIns="0" tIns="12700" rIns="0" bIns="0" rtlCol="0">
            <a:spAutoFit/>
          </a:bodyPr>
          <a:lstStyle/>
          <a:p>
            <a:pPr marL="189230" marR="5080" indent="-177165">
              <a:lnSpc>
                <a:spcPct val="100000"/>
              </a:lnSpc>
              <a:spcBef>
                <a:spcPts val="100"/>
              </a:spcBef>
              <a:buSzPct val="88888"/>
              <a:buFont typeface="Wingdings"/>
              <a:buChar char=""/>
              <a:tabLst>
                <a:tab pos="189230" algn="l"/>
              </a:tabLst>
            </a:pPr>
            <a:r>
              <a:rPr sz="1800" spc="-20" dirty="0">
                <a:solidFill>
                  <a:srgbClr val="FFFFFF"/>
                </a:solidFill>
                <a:latin typeface="Segoe UI"/>
                <a:cs typeface="Segoe UI"/>
              </a:rPr>
              <a:t>Hyper-</a:t>
            </a:r>
            <a:r>
              <a:rPr sz="1800" dirty="0">
                <a:solidFill>
                  <a:srgbClr val="FFFFFF"/>
                </a:solidFill>
                <a:latin typeface="Segoe UI"/>
                <a:cs typeface="Segoe UI"/>
              </a:rPr>
              <a:t>personalisation</a:t>
            </a:r>
            <a:r>
              <a:rPr sz="1800" spc="10" dirty="0">
                <a:solidFill>
                  <a:srgbClr val="FFFFFF"/>
                </a:solidFill>
                <a:latin typeface="Segoe UI"/>
                <a:cs typeface="Segoe UI"/>
              </a:rPr>
              <a:t> </a:t>
            </a:r>
            <a:r>
              <a:rPr sz="1800" spc="-10" dirty="0">
                <a:solidFill>
                  <a:srgbClr val="FFFFFF"/>
                </a:solidFill>
                <a:latin typeface="Segoe UI"/>
                <a:cs typeface="Segoe UI"/>
              </a:rPr>
              <a:t>using </a:t>
            </a:r>
            <a:r>
              <a:rPr sz="1800" dirty="0">
                <a:solidFill>
                  <a:srgbClr val="FFFFFF"/>
                </a:solidFill>
                <a:latin typeface="Segoe UI"/>
                <a:cs typeface="Segoe UI"/>
              </a:rPr>
              <a:t>timely</a:t>
            </a:r>
            <a:r>
              <a:rPr sz="1800" spc="-25" dirty="0">
                <a:solidFill>
                  <a:srgbClr val="FFFFFF"/>
                </a:solidFill>
                <a:latin typeface="Segoe UI"/>
                <a:cs typeface="Segoe UI"/>
              </a:rPr>
              <a:t> </a:t>
            </a:r>
            <a:r>
              <a:rPr sz="1800" dirty="0">
                <a:solidFill>
                  <a:srgbClr val="FFFFFF"/>
                </a:solidFill>
                <a:latin typeface="Segoe UI"/>
                <a:cs typeface="Segoe UI"/>
              </a:rPr>
              <a:t>Summarization</a:t>
            </a:r>
            <a:r>
              <a:rPr sz="1800" spc="-40" dirty="0">
                <a:solidFill>
                  <a:srgbClr val="FFFFFF"/>
                </a:solidFill>
                <a:latin typeface="Segoe UI"/>
                <a:cs typeface="Segoe UI"/>
              </a:rPr>
              <a:t> </a:t>
            </a:r>
            <a:r>
              <a:rPr sz="1800" spc="-25" dirty="0">
                <a:solidFill>
                  <a:srgbClr val="FFFFFF"/>
                </a:solidFill>
                <a:latin typeface="Segoe UI"/>
                <a:cs typeface="Segoe UI"/>
              </a:rPr>
              <a:t>of </a:t>
            </a:r>
            <a:r>
              <a:rPr sz="1800" dirty="0">
                <a:solidFill>
                  <a:srgbClr val="FFFFFF"/>
                </a:solidFill>
                <a:latin typeface="Segoe UI"/>
                <a:cs typeface="Segoe UI"/>
              </a:rPr>
              <a:t>customer</a:t>
            </a:r>
            <a:r>
              <a:rPr sz="1800" spc="-55" dirty="0">
                <a:solidFill>
                  <a:srgbClr val="FFFFFF"/>
                </a:solidFill>
                <a:latin typeface="Segoe UI"/>
                <a:cs typeface="Segoe UI"/>
              </a:rPr>
              <a:t> </a:t>
            </a:r>
            <a:r>
              <a:rPr sz="1800" dirty="0">
                <a:solidFill>
                  <a:srgbClr val="FFFFFF"/>
                </a:solidFill>
                <a:latin typeface="Segoe UI"/>
                <a:cs typeface="Segoe UI"/>
              </a:rPr>
              <a:t>queries</a:t>
            </a:r>
            <a:r>
              <a:rPr sz="1800" spc="-40" dirty="0">
                <a:solidFill>
                  <a:srgbClr val="FFFFFF"/>
                </a:solidFill>
                <a:latin typeface="Segoe UI"/>
                <a:cs typeface="Segoe UI"/>
              </a:rPr>
              <a:t> </a:t>
            </a:r>
            <a:r>
              <a:rPr sz="1800" dirty="0">
                <a:solidFill>
                  <a:srgbClr val="FFFFFF"/>
                </a:solidFill>
                <a:latin typeface="Segoe UI"/>
                <a:cs typeface="Segoe UI"/>
              </a:rPr>
              <a:t>&amp;</a:t>
            </a:r>
            <a:r>
              <a:rPr sz="1800" spc="-40" dirty="0">
                <a:solidFill>
                  <a:srgbClr val="FFFFFF"/>
                </a:solidFill>
                <a:latin typeface="Segoe UI"/>
                <a:cs typeface="Segoe UI"/>
              </a:rPr>
              <a:t> </a:t>
            </a:r>
            <a:r>
              <a:rPr sz="1800" spc="-10" dirty="0">
                <a:solidFill>
                  <a:srgbClr val="FFFFFF"/>
                </a:solidFill>
                <a:latin typeface="Segoe UI"/>
                <a:cs typeface="Segoe UI"/>
              </a:rPr>
              <a:t>trends</a:t>
            </a:r>
            <a:endParaRPr sz="1800">
              <a:latin typeface="Segoe UI"/>
              <a:cs typeface="Segoe UI"/>
            </a:endParaRPr>
          </a:p>
          <a:p>
            <a:pPr marL="188595" indent="-175895">
              <a:lnSpc>
                <a:spcPct val="100000"/>
              </a:lnSpc>
              <a:spcBef>
                <a:spcPts val="1200"/>
              </a:spcBef>
              <a:buSzPct val="88888"/>
              <a:buFont typeface="Wingdings"/>
              <a:buChar char=""/>
              <a:tabLst>
                <a:tab pos="188595" algn="l"/>
              </a:tabLst>
            </a:pPr>
            <a:r>
              <a:rPr sz="1800" spc="-10" dirty="0">
                <a:solidFill>
                  <a:srgbClr val="FFFFFF"/>
                </a:solidFill>
                <a:latin typeface="Segoe UI"/>
                <a:cs typeface="Segoe UI"/>
              </a:rPr>
              <a:t>Search</a:t>
            </a:r>
            <a:endParaRPr sz="1800">
              <a:latin typeface="Segoe UI"/>
              <a:cs typeface="Segoe UI"/>
            </a:endParaRPr>
          </a:p>
          <a:p>
            <a:pPr marL="189230" indent="-176530">
              <a:lnSpc>
                <a:spcPct val="100000"/>
              </a:lnSpc>
              <a:spcBef>
                <a:spcPts val="1200"/>
              </a:spcBef>
              <a:buSzPct val="88888"/>
              <a:buFont typeface="Wingdings"/>
              <a:buChar char=""/>
              <a:tabLst>
                <a:tab pos="189230" algn="l"/>
              </a:tabLst>
            </a:pPr>
            <a:r>
              <a:rPr sz="1800" dirty="0">
                <a:solidFill>
                  <a:srgbClr val="FFFFFF"/>
                </a:solidFill>
                <a:latin typeface="Segoe UI"/>
                <a:cs typeface="Segoe UI"/>
              </a:rPr>
              <a:t>Content</a:t>
            </a:r>
            <a:r>
              <a:rPr sz="1800" spc="-45" dirty="0">
                <a:solidFill>
                  <a:srgbClr val="FFFFFF"/>
                </a:solidFill>
                <a:latin typeface="Segoe UI"/>
                <a:cs typeface="Segoe UI"/>
              </a:rPr>
              <a:t> </a:t>
            </a:r>
            <a:r>
              <a:rPr sz="1800" spc="-10" dirty="0">
                <a:solidFill>
                  <a:srgbClr val="FFFFFF"/>
                </a:solidFill>
                <a:latin typeface="Segoe UI"/>
                <a:cs typeface="Segoe UI"/>
              </a:rPr>
              <a:t>generation</a:t>
            </a:r>
            <a:endParaRPr sz="1800">
              <a:latin typeface="Segoe UI"/>
              <a:cs typeface="Segoe UI"/>
            </a:endParaRPr>
          </a:p>
        </p:txBody>
      </p:sp>
      <p:sp>
        <p:nvSpPr>
          <p:cNvPr id="7" name="object 7"/>
          <p:cNvSpPr txBox="1"/>
          <p:nvPr/>
        </p:nvSpPr>
        <p:spPr>
          <a:xfrm>
            <a:off x="8330565" y="1419860"/>
            <a:ext cx="3084195" cy="2654935"/>
          </a:xfrm>
          <a:prstGeom prst="rect">
            <a:avLst/>
          </a:prstGeom>
        </p:spPr>
        <p:txBody>
          <a:bodyPr vert="horz" wrap="square" lIns="0" tIns="12065" rIns="0" bIns="0" rtlCol="0">
            <a:spAutoFit/>
          </a:bodyPr>
          <a:lstStyle/>
          <a:p>
            <a:pPr marL="12700" marR="955040">
              <a:lnSpc>
                <a:spcPct val="100000"/>
              </a:lnSpc>
              <a:spcBef>
                <a:spcPts val="95"/>
              </a:spcBef>
            </a:pPr>
            <a:r>
              <a:rPr sz="2200" b="1" dirty="0">
                <a:solidFill>
                  <a:srgbClr val="50E6FF"/>
                </a:solidFill>
                <a:latin typeface="Segoe UI Semibold"/>
                <a:cs typeface="Segoe UI Semibold"/>
              </a:rPr>
              <a:t>Business</a:t>
            </a:r>
            <a:r>
              <a:rPr sz="2200" b="1" spc="-95" dirty="0">
                <a:solidFill>
                  <a:srgbClr val="50E6FF"/>
                </a:solidFill>
                <a:latin typeface="Segoe UI Semibold"/>
                <a:cs typeface="Segoe UI Semibold"/>
              </a:rPr>
              <a:t> </a:t>
            </a:r>
            <a:r>
              <a:rPr sz="2200" b="1" spc="-10" dirty="0">
                <a:solidFill>
                  <a:srgbClr val="50E6FF"/>
                </a:solidFill>
                <a:latin typeface="Segoe UI Semibold"/>
                <a:cs typeface="Segoe UI Semibold"/>
              </a:rPr>
              <a:t>process automation</a:t>
            </a:r>
            <a:endParaRPr sz="2200">
              <a:latin typeface="Segoe UI Semibold"/>
              <a:cs typeface="Segoe UI Semibold"/>
            </a:endParaRPr>
          </a:p>
          <a:p>
            <a:pPr marL="189230" marR="5080" indent="-177165">
              <a:lnSpc>
                <a:spcPct val="100000"/>
              </a:lnSpc>
              <a:spcBef>
                <a:spcPts val="2225"/>
              </a:spcBef>
              <a:buSzPct val="88888"/>
              <a:buFont typeface="Wingdings"/>
              <a:buChar char=""/>
              <a:tabLst>
                <a:tab pos="189230" algn="l"/>
              </a:tabLst>
            </a:pPr>
            <a:r>
              <a:rPr sz="1800" dirty="0">
                <a:solidFill>
                  <a:srgbClr val="FFFFFF"/>
                </a:solidFill>
                <a:latin typeface="Segoe UI"/>
                <a:cs typeface="Segoe UI"/>
              </a:rPr>
              <a:t>Search</a:t>
            </a:r>
            <a:r>
              <a:rPr sz="1800" spc="-45" dirty="0">
                <a:solidFill>
                  <a:srgbClr val="FFFFFF"/>
                </a:solidFill>
                <a:latin typeface="Segoe UI"/>
                <a:cs typeface="Segoe UI"/>
              </a:rPr>
              <a:t> </a:t>
            </a:r>
            <a:r>
              <a:rPr sz="1800" dirty="0">
                <a:solidFill>
                  <a:srgbClr val="FFFFFF"/>
                </a:solidFill>
                <a:latin typeface="Segoe UI"/>
                <a:cs typeface="Segoe UI"/>
              </a:rPr>
              <a:t>through</a:t>
            </a:r>
            <a:r>
              <a:rPr sz="1800" spc="-65" dirty="0">
                <a:solidFill>
                  <a:srgbClr val="FFFFFF"/>
                </a:solidFill>
                <a:latin typeface="Segoe UI"/>
                <a:cs typeface="Segoe UI"/>
              </a:rPr>
              <a:t> </a:t>
            </a:r>
            <a:r>
              <a:rPr sz="1800" dirty="0">
                <a:solidFill>
                  <a:srgbClr val="FFFFFF"/>
                </a:solidFill>
                <a:latin typeface="Segoe UI"/>
                <a:cs typeface="Segoe UI"/>
              </a:rPr>
              <a:t>structured</a:t>
            </a:r>
            <a:r>
              <a:rPr sz="1800" spc="-40" dirty="0">
                <a:solidFill>
                  <a:srgbClr val="FFFFFF"/>
                </a:solidFill>
                <a:latin typeface="Segoe UI"/>
                <a:cs typeface="Segoe UI"/>
              </a:rPr>
              <a:t> </a:t>
            </a:r>
            <a:r>
              <a:rPr sz="1800" spc="-50" dirty="0">
                <a:solidFill>
                  <a:srgbClr val="FFFFFF"/>
                </a:solidFill>
                <a:latin typeface="Segoe UI"/>
                <a:cs typeface="Segoe UI"/>
              </a:rPr>
              <a:t>&amp; </a:t>
            </a:r>
            <a:r>
              <a:rPr sz="1800" dirty="0">
                <a:solidFill>
                  <a:srgbClr val="FFFFFF"/>
                </a:solidFill>
                <a:latin typeface="Segoe UI"/>
                <a:cs typeface="Segoe UI"/>
              </a:rPr>
              <a:t>unstructured</a:t>
            </a:r>
            <a:r>
              <a:rPr sz="1800" spc="-95" dirty="0">
                <a:solidFill>
                  <a:srgbClr val="FFFFFF"/>
                </a:solidFill>
                <a:latin typeface="Segoe UI"/>
                <a:cs typeface="Segoe UI"/>
              </a:rPr>
              <a:t> </a:t>
            </a:r>
            <a:r>
              <a:rPr sz="1800" spc="-10" dirty="0">
                <a:solidFill>
                  <a:srgbClr val="FFFFFF"/>
                </a:solidFill>
                <a:latin typeface="Segoe UI"/>
                <a:cs typeface="Segoe UI"/>
              </a:rPr>
              <a:t>documentation</a:t>
            </a:r>
            <a:endParaRPr sz="1800">
              <a:latin typeface="Segoe UI"/>
              <a:cs typeface="Segoe UI"/>
            </a:endParaRPr>
          </a:p>
          <a:p>
            <a:pPr marL="189230" marR="468630" indent="-177165">
              <a:lnSpc>
                <a:spcPct val="100000"/>
              </a:lnSpc>
              <a:spcBef>
                <a:spcPts val="1200"/>
              </a:spcBef>
              <a:buSzPct val="88888"/>
              <a:buFont typeface="Wingdings"/>
              <a:buChar char=""/>
              <a:tabLst>
                <a:tab pos="189230" algn="l"/>
              </a:tabLst>
            </a:pPr>
            <a:r>
              <a:rPr sz="1800" dirty="0">
                <a:solidFill>
                  <a:srgbClr val="FFFFFF"/>
                </a:solidFill>
                <a:latin typeface="Segoe UI"/>
                <a:cs typeface="Segoe UI"/>
              </a:rPr>
              <a:t>Generate</a:t>
            </a:r>
            <a:r>
              <a:rPr sz="1800" spc="-45" dirty="0">
                <a:solidFill>
                  <a:srgbClr val="FFFFFF"/>
                </a:solidFill>
                <a:latin typeface="Segoe UI"/>
                <a:cs typeface="Segoe UI"/>
              </a:rPr>
              <a:t> </a:t>
            </a:r>
            <a:r>
              <a:rPr sz="1800" dirty="0">
                <a:solidFill>
                  <a:srgbClr val="FFFFFF"/>
                </a:solidFill>
                <a:latin typeface="Segoe UI"/>
                <a:cs typeface="Segoe UI"/>
              </a:rPr>
              <a:t>Code</a:t>
            </a:r>
            <a:r>
              <a:rPr sz="1800" spc="-30" dirty="0">
                <a:solidFill>
                  <a:srgbClr val="FFFFFF"/>
                </a:solidFill>
                <a:latin typeface="Segoe UI"/>
                <a:cs typeface="Segoe UI"/>
              </a:rPr>
              <a:t> </a:t>
            </a:r>
            <a:r>
              <a:rPr sz="1800" dirty="0">
                <a:solidFill>
                  <a:srgbClr val="FFFFFF"/>
                </a:solidFill>
                <a:latin typeface="Segoe UI"/>
                <a:cs typeface="Segoe UI"/>
              </a:rPr>
              <a:t>to</a:t>
            </a:r>
            <a:r>
              <a:rPr sz="1800" spc="-35" dirty="0">
                <a:solidFill>
                  <a:srgbClr val="FFFFFF"/>
                </a:solidFill>
                <a:latin typeface="Segoe UI"/>
                <a:cs typeface="Segoe UI"/>
              </a:rPr>
              <a:t> </a:t>
            </a:r>
            <a:r>
              <a:rPr sz="1800" spc="-20" dirty="0">
                <a:solidFill>
                  <a:srgbClr val="FFFFFF"/>
                </a:solidFill>
                <a:latin typeface="Segoe UI"/>
                <a:cs typeface="Segoe UI"/>
              </a:rPr>
              <a:t>query </a:t>
            </a:r>
            <a:r>
              <a:rPr sz="1800" dirty="0">
                <a:solidFill>
                  <a:srgbClr val="FFFFFF"/>
                </a:solidFill>
                <a:latin typeface="Segoe UI"/>
                <a:cs typeface="Segoe UI"/>
              </a:rPr>
              <a:t>data</a:t>
            </a:r>
            <a:r>
              <a:rPr sz="1800" spc="-10" dirty="0">
                <a:solidFill>
                  <a:srgbClr val="FFFFFF"/>
                </a:solidFill>
                <a:latin typeface="Segoe UI"/>
                <a:cs typeface="Segoe UI"/>
              </a:rPr>
              <a:t> models</a:t>
            </a:r>
            <a:endParaRPr sz="1800">
              <a:latin typeface="Segoe UI"/>
              <a:cs typeface="Segoe UI"/>
            </a:endParaRPr>
          </a:p>
          <a:p>
            <a:pPr marL="188595" indent="-175895">
              <a:lnSpc>
                <a:spcPct val="100000"/>
              </a:lnSpc>
              <a:spcBef>
                <a:spcPts val="1200"/>
              </a:spcBef>
              <a:buSzPct val="88888"/>
              <a:buFont typeface="Wingdings"/>
              <a:buChar char=""/>
              <a:tabLst>
                <a:tab pos="188595" algn="l"/>
              </a:tabLst>
            </a:pPr>
            <a:r>
              <a:rPr sz="1800" dirty="0">
                <a:solidFill>
                  <a:srgbClr val="FFFFFF"/>
                </a:solidFill>
                <a:latin typeface="Segoe UI"/>
                <a:cs typeface="Segoe UI"/>
              </a:rPr>
              <a:t>Content</a:t>
            </a:r>
            <a:r>
              <a:rPr sz="1800" spc="-50" dirty="0">
                <a:solidFill>
                  <a:srgbClr val="FFFFFF"/>
                </a:solidFill>
                <a:latin typeface="Segoe UI"/>
                <a:cs typeface="Segoe UI"/>
              </a:rPr>
              <a:t> </a:t>
            </a:r>
            <a:r>
              <a:rPr sz="1800" spc="-10" dirty="0">
                <a:solidFill>
                  <a:srgbClr val="FFFFFF"/>
                </a:solidFill>
                <a:latin typeface="Segoe UI"/>
                <a:cs typeface="Segoe UI"/>
              </a:rPr>
              <a:t>Generation</a:t>
            </a:r>
            <a:endParaRPr sz="1800">
              <a:latin typeface="Segoe UI"/>
              <a:cs typeface="Segoe UI"/>
            </a:endParaRPr>
          </a:p>
        </p:txBody>
      </p:sp>
      <p:pic>
        <p:nvPicPr>
          <p:cNvPr id="8" name="Picture 7">
            <a:extLst>
              <a:ext uri="{FF2B5EF4-FFF2-40B4-BE49-F238E27FC236}">
                <a16:creationId xmlns:a16="http://schemas.microsoft.com/office/drawing/2014/main" id="{3ABFCA62-72D2-D7FD-58A9-0BC5F8F89F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2200" y="495680"/>
            <a:ext cx="1659975" cy="57467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9308" y="528827"/>
            <a:ext cx="833628" cy="833627"/>
          </a:xfrm>
          <a:prstGeom prst="rect">
            <a:avLst/>
          </a:prstGeom>
        </p:spPr>
      </p:pic>
      <p:pic>
        <p:nvPicPr>
          <p:cNvPr id="3" name="object 3"/>
          <p:cNvPicPr/>
          <p:nvPr/>
        </p:nvPicPr>
        <p:blipFill>
          <a:blip r:embed="rId3" cstate="print"/>
          <a:stretch>
            <a:fillRect/>
          </a:stretch>
        </p:blipFill>
        <p:spPr>
          <a:xfrm>
            <a:off x="1530985" y="582041"/>
            <a:ext cx="1148461" cy="325500"/>
          </a:xfrm>
          <a:prstGeom prst="rect">
            <a:avLst/>
          </a:prstGeom>
        </p:spPr>
      </p:pic>
      <p:pic>
        <p:nvPicPr>
          <p:cNvPr id="4" name="object 4"/>
          <p:cNvPicPr/>
          <p:nvPr/>
        </p:nvPicPr>
        <p:blipFill>
          <a:blip r:embed="rId4" cstate="print"/>
          <a:stretch>
            <a:fillRect/>
          </a:stretch>
        </p:blipFill>
        <p:spPr>
          <a:xfrm>
            <a:off x="2827782" y="576706"/>
            <a:ext cx="1481708" cy="430656"/>
          </a:xfrm>
          <a:prstGeom prst="rect">
            <a:avLst/>
          </a:prstGeom>
        </p:spPr>
      </p:pic>
      <p:pic>
        <p:nvPicPr>
          <p:cNvPr id="5" name="object 5"/>
          <p:cNvPicPr/>
          <p:nvPr/>
        </p:nvPicPr>
        <p:blipFill>
          <a:blip r:embed="rId5" cstate="print"/>
          <a:stretch>
            <a:fillRect/>
          </a:stretch>
        </p:blipFill>
        <p:spPr>
          <a:xfrm>
            <a:off x="4486909" y="566673"/>
            <a:ext cx="1409700" cy="340867"/>
          </a:xfrm>
          <a:prstGeom prst="rect">
            <a:avLst/>
          </a:prstGeom>
        </p:spPr>
      </p:pic>
      <p:sp>
        <p:nvSpPr>
          <p:cNvPr id="6" name="object 6"/>
          <p:cNvSpPr txBox="1">
            <a:spLocks noGrp="1"/>
          </p:cNvSpPr>
          <p:nvPr>
            <p:ph type="title"/>
          </p:nvPr>
        </p:nvSpPr>
        <p:spPr>
          <a:prstGeom prst="rect">
            <a:avLst/>
          </a:prstGeom>
        </p:spPr>
        <p:txBody>
          <a:bodyPr vert="horz" wrap="square" lIns="0" tIns="565911" rIns="0" bIns="0" rtlCol="0">
            <a:spAutoFit/>
          </a:bodyPr>
          <a:lstStyle/>
          <a:p>
            <a:pPr marL="951230">
              <a:lnSpc>
                <a:spcPct val="100000"/>
              </a:lnSpc>
              <a:spcBef>
                <a:spcPts val="100"/>
              </a:spcBef>
            </a:pPr>
            <a:r>
              <a:rPr sz="2400" dirty="0">
                <a:solidFill>
                  <a:srgbClr val="50E6FF"/>
                </a:solidFill>
              </a:rPr>
              <a:t>Use</a:t>
            </a:r>
            <a:r>
              <a:rPr sz="2400" spc="-55" dirty="0">
                <a:solidFill>
                  <a:srgbClr val="50E6FF"/>
                </a:solidFill>
              </a:rPr>
              <a:t> </a:t>
            </a:r>
            <a:r>
              <a:rPr sz="2400" spc="-20" dirty="0">
                <a:solidFill>
                  <a:srgbClr val="50E6FF"/>
                </a:solidFill>
              </a:rPr>
              <a:t>cases</a:t>
            </a:r>
            <a:endParaRPr sz="2400"/>
          </a:p>
        </p:txBody>
      </p:sp>
      <p:sp>
        <p:nvSpPr>
          <p:cNvPr id="7" name="object 7"/>
          <p:cNvSpPr txBox="1"/>
          <p:nvPr/>
        </p:nvSpPr>
        <p:spPr>
          <a:xfrm>
            <a:off x="594359" y="2529839"/>
            <a:ext cx="5066030" cy="2593975"/>
          </a:xfrm>
          <a:prstGeom prst="rect">
            <a:avLst/>
          </a:prstGeom>
          <a:ln w="12700">
            <a:solidFill>
              <a:srgbClr val="0078D3"/>
            </a:solidFill>
          </a:ln>
        </p:spPr>
        <p:txBody>
          <a:bodyPr vert="horz" wrap="square" lIns="0" tIns="139065" rIns="0" bIns="0" rtlCol="0">
            <a:spAutoFit/>
          </a:bodyPr>
          <a:lstStyle/>
          <a:p>
            <a:pPr marL="182880">
              <a:lnSpc>
                <a:spcPct val="100000"/>
              </a:lnSpc>
              <a:spcBef>
                <a:spcPts val="1095"/>
              </a:spcBef>
            </a:pPr>
            <a:r>
              <a:rPr sz="2400" b="1" spc="-10" dirty="0">
                <a:solidFill>
                  <a:srgbClr val="50E6FF"/>
                </a:solidFill>
                <a:latin typeface="Segoe UI Semibold"/>
                <a:cs typeface="Segoe UI Semibold"/>
              </a:rPr>
              <a:t>Codex</a:t>
            </a:r>
            <a:endParaRPr sz="2400">
              <a:latin typeface="Segoe UI Semibold"/>
              <a:cs typeface="Segoe UI Semibold"/>
            </a:endParaRPr>
          </a:p>
          <a:p>
            <a:pPr marL="469265" indent="-286385">
              <a:lnSpc>
                <a:spcPct val="100000"/>
              </a:lnSpc>
              <a:spcBef>
                <a:spcPts val="610"/>
              </a:spcBef>
              <a:buFont typeface="Arial"/>
              <a:buChar char="•"/>
              <a:tabLst>
                <a:tab pos="469265" algn="l"/>
              </a:tabLst>
            </a:pPr>
            <a:r>
              <a:rPr sz="1800" dirty="0">
                <a:solidFill>
                  <a:srgbClr val="FFFFFF"/>
                </a:solidFill>
                <a:latin typeface="Segoe UI"/>
                <a:cs typeface="Segoe UI"/>
              </a:rPr>
              <a:t>Natural</a:t>
            </a:r>
            <a:r>
              <a:rPr sz="1800" spc="-35" dirty="0">
                <a:solidFill>
                  <a:srgbClr val="FFFFFF"/>
                </a:solidFill>
                <a:latin typeface="Segoe UI"/>
                <a:cs typeface="Segoe UI"/>
              </a:rPr>
              <a:t> </a:t>
            </a:r>
            <a:r>
              <a:rPr sz="1800" dirty="0">
                <a:solidFill>
                  <a:srgbClr val="FFFFFF"/>
                </a:solidFill>
                <a:latin typeface="Segoe UI"/>
                <a:cs typeface="Segoe UI"/>
              </a:rPr>
              <a:t>Language</a:t>
            </a:r>
            <a:r>
              <a:rPr sz="1800" spc="-30" dirty="0">
                <a:solidFill>
                  <a:srgbClr val="FFFFFF"/>
                </a:solidFill>
                <a:latin typeface="Segoe UI"/>
                <a:cs typeface="Segoe UI"/>
              </a:rPr>
              <a:t> </a:t>
            </a:r>
            <a:r>
              <a:rPr sz="1800" dirty="0">
                <a:solidFill>
                  <a:srgbClr val="FFFFFF"/>
                </a:solidFill>
                <a:latin typeface="Segoe UI"/>
                <a:cs typeface="Segoe UI"/>
              </a:rPr>
              <a:t>to</a:t>
            </a:r>
            <a:r>
              <a:rPr sz="1800" spc="-35" dirty="0">
                <a:solidFill>
                  <a:srgbClr val="FFFFFF"/>
                </a:solidFill>
                <a:latin typeface="Segoe UI"/>
                <a:cs typeface="Segoe UI"/>
              </a:rPr>
              <a:t> </a:t>
            </a:r>
            <a:r>
              <a:rPr sz="1800" spc="-20" dirty="0">
                <a:solidFill>
                  <a:srgbClr val="FFFFFF"/>
                </a:solidFill>
                <a:latin typeface="Segoe UI"/>
                <a:cs typeface="Segoe UI"/>
              </a:rPr>
              <a:t>Code</a:t>
            </a:r>
            <a:endParaRPr sz="1800">
              <a:latin typeface="Segoe UI"/>
              <a:cs typeface="Segoe UI"/>
            </a:endParaRPr>
          </a:p>
          <a:p>
            <a:pPr marL="469265" indent="-286385">
              <a:lnSpc>
                <a:spcPct val="100000"/>
              </a:lnSpc>
              <a:spcBef>
                <a:spcPts val="605"/>
              </a:spcBef>
              <a:buFont typeface="Arial"/>
              <a:buChar char="•"/>
              <a:tabLst>
                <a:tab pos="469265" algn="l"/>
              </a:tabLst>
            </a:pPr>
            <a:r>
              <a:rPr sz="1800" dirty="0">
                <a:solidFill>
                  <a:srgbClr val="FFFFFF"/>
                </a:solidFill>
                <a:latin typeface="Segoe UI"/>
                <a:cs typeface="Segoe UI"/>
              </a:rPr>
              <a:t>Natural</a:t>
            </a:r>
            <a:r>
              <a:rPr sz="1800" spc="-35" dirty="0">
                <a:solidFill>
                  <a:srgbClr val="FFFFFF"/>
                </a:solidFill>
                <a:latin typeface="Segoe UI"/>
                <a:cs typeface="Segoe UI"/>
              </a:rPr>
              <a:t> </a:t>
            </a:r>
            <a:r>
              <a:rPr sz="1800" dirty="0">
                <a:solidFill>
                  <a:srgbClr val="FFFFFF"/>
                </a:solidFill>
                <a:latin typeface="Segoe UI"/>
                <a:cs typeface="Segoe UI"/>
              </a:rPr>
              <a:t>Language</a:t>
            </a:r>
            <a:r>
              <a:rPr sz="1800" spc="-35" dirty="0">
                <a:solidFill>
                  <a:srgbClr val="FFFFFF"/>
                </a:solidFill>
                <a:latin typeface="Segoe UI"/>
                <a:cs typeface="Segoe UI"/>
              </a:rPr>
              <a:t> </a:t>
            </a:r>
            <a:r>
              <a:rPr sz="1800" dirty="0">
                <a:solidFill>
                  <a:srgbClr val="FFFFFF"/>
                </a:solidFill>
                <a:latin typeface="Segoe UI"/>
                <a:cs typeface="Segoe UI"/>
              </a:rPr>
              <a:t>to</a:t>
            </a:r>
            <a:r>
              <a:rPr sz="1800" spc="-45" dirty="0">
                <a:solidFill>
                  <a:srgbClr val="FFFFFF"/>
                </a:solidFill>
                <a:latin typeface="Segoe UI"/>
                <a:cs typeface="Segoe UI"/>
              </a:rPr>
              <a:t> </a:t>
            </a:r>
            <a:r>
              <a:rPr sz="1800" spc="-25" dirty="0">
                <a:solidFill>
                  <a:srgbClr val="FFFFFF"/>
                </a:solidFill>
                <a:latin typeface="Segoe UI"/>
                <a:cs typeface="Segoe UI"/>
              </a:rPr>
              <a:t>SQL</a:t>
            </a:r>
            <a:endParaRPr sz="1800">
              <a:latin typeface="Segoe UI"/>
              <a:cs typeface="Segoe UI"/>
            </a:endParaRPr>
          </a:p>
          <a:p>
            <a:pPr marL="469265" indent="-286385">
              <a:lnSpc>
                <a:spcPct val="100000"/>
              </a:lnSpc>
              <a:spcBef>
                <a:spcPts val="600"/>
              </a:spcBef>
              <a:buFont typeface="Arial"/>
              <a:buChar char="•"/>
              <a:tabLst>
                <a:tab pos="469265" algn="l"/>
              </a:tabLst>
            </a:pPr>
            <a:r>
              <a:rPr sz="1800" dirty="0">
                <a:solidFill>
                  <a:srgbClr val="FFFFFF"/>
                </a:solidFill>
                <a:latin typeface="Segoe UI"/>
                <a:cs typeface="Segoe UI"/>
              </a:rPr>
              <a:t>Code</a:t>
            </a:r>
            <a:r>
              <a:rPr sz="1800" spc="-40" dirty="0">
                <a:solidFill>
                  <a:srgbClr val="FFFFFF"/>
                </a:solidFill>
                <a:latin typeface="Segoe UI"/>
                <a:cs typeface="Segoe UI"/>
              </a:rPr>
              <a:t> </a:t>
            </a:r>
            <a:r>
              <a:rPr sz="1800" dirty="0">
                <a:solidFill>
                  <a:srgbClr val="FFFFFF"/>
                </a:solidFill>
                <a:latin typeface="Segoe UI"/>
                <a:cs typeface="Segoe UI"/>
              </a:rPr>
              <a:t>to</a:t>
            </a:r>
            <a:r>
              <a:rPr sz="1800" spc="-30" dirty="0">
                <a:solidFill>
                  <a:srgbClr val="FFFFFF"/>
                </a:solidFill>
                <a:latin typeface="Segoe UI"/>
                <a:cs typeface="Segoe UI"/>
              </a:rPr>
              <a:t> </a:t>
            </a:r>
            <a:r>
              <a:rPr sz="1800" dirty="0">
                <a:solidFill>
                  <a:srgbClr val="FFFFFF"/>
                </a:solidFill>
                <a:latin typeface="Segoe UI"/>
                <a:cs typeface="Segoe UI"/>
              </a:rPr>
              <a:t>Natural</a:t>
            </a:r>
            <a:r>
              <a:rPr sz="1800" spc="-20" dirty="0">
                <a:solidFill>
                  <a:srgbClr val="FFFFFF"/>
                </a:solidFill>
                <a:latin typeface="Segoe UI"/>
                <a:cs typeface="Segoe UI"/>
              </a:rPr>
              <a:t> </a:t>
            </a:r>
            <a:r>
              <a:rPr sz="1800" spc="-10" dirty="0">
                <a:solidFill>
                  <a:srgbClr val="FFFFFF"/>
                </a:solidFill>
                <a:latin typeface="Segoe UI"/>
                <a:cs typeface="Segoe UI"/>
              </a:rPr>
              <a:t>Language</a:t>
            </a:r>
            <a:endParaRPr sz="1800">
              <a:latin typeface="Segoe UI"/>
              <a:cs typeface="Segoe UI"/>
            </a:endParaRPr>
          </a:p>
          <a:p>
            <a:pPr marL="469265" indent="-286385">
              <a:lnSpc>
                <a:spcPct val="100000"/>
              </a:lnSpc>
              <a:spcBef>
                <a:spcPts val="600"/>
              </a:spcBef>
              <a:buFont typeface="Arial"/>
              <a:buChar char="•"/>
              <a:tabLst>
                <a:tab pos="469265" algn="l"/>
              </a:tabLst>
            </a:pPr>
            <a:r>
              <a:rPr sz="1800" dirty="0">
                <a:solidFill>
                  <a:srgbClr val="FFFFFF"/>
                </a:solidFill>
                <a:latin typeface="Segoe UI"/>
                <a:cs typeface="Segoe UI"/>
              </a:rPr>
              <a:t>Code</a:t>
            </a:r>
            <a:r>
              <a:rPr sz="1800" spc="-20" dirty="0">
                <a:solidFill>
                  <a:srgbClr val="FFFFFF"/>
                </a:solidFill>
                <a:latin typeface="Segoe UI"/>
                <a:cs typeface="Segoe UI"/>
              </a:rPr>
              <a:t> </a:t>
            </a:r>
            <a:r>
              <a:rPr sz="1800" spc="-10" dirty="0">
                <a:solidFill>
                  <a:srgbClr val="FFFFFF"/>
                </a:solidFill>
                <a:latin typeface="Segoe UI"/>
                <a:cs typeface="Segoe UI"/>
              </a:rPr>
              <a:t>documentation</a:t>
            </a:r>
            <a:endParaRPr sz="1800">
              <a:latin typeface="Segoe UI"/>
              <a:cs typeface="Segoe UI"/>
            </a:endParaRPr>
          </a:p>
          <a:p>
            <a:pPr marL="469265" indent="-286385">
              <a:lnSpc>
                <a:spcPct val="100000"/>
              </a:lnSpc>
              <a:spcBef>
                <a:spcPts val="600"/>
              </a:spcBef>
              <a:buFont typeface="Arial"/>
              <a:buChar char="•"/>
              <a:tabLst>
                <a:tab pos="469265" algn="l"/>
              </a:tabLst>
            </a:pPr>
            <a:r>
              <a:rPr sz="1800" spc="-10" dirty="0">
                <a:solidFill>
                  <a:srgbClr val="FFFFFF"/>
                </a:solidFill>
                <a:latin typeface="Segoe UI"/>
                <a:cs typeface="Segoe UI"/>
              </a:rPr>
              <a:t>Refactoring</a:t>
            </a:r>
            <a:endParaRPr sz="1800">
              <a:latin typeface="Segoe UI"/>
              <a:cs typeface="Segoe UI"/>
            </a:endParaRPr>
          </a:p>
        </p:txBody>
      </p:sp>
      <p:sp>
        <p:nvSpPr>
          <p:cNvPr id="8" name="object 8"/>
          <p:cNvSpPr txBox="1"/>
          <p:nvPr/>
        </p:nvSpPr>
        <p:spPr>
          <a:xfrm>
            <a:off x="6531864" y="2529839"/>
            <a:ext cx="5066030" cy="2593975"/>
          </a:xfrm>
          <a:prstGeom prst="rect">
            <a:avLst/>
          </a:prstGeom>
          <a:ln w="12700">
            <a:solidFill>
              <a:srgbClr val="0078D3"/>
            </a:solidFill>
          </a:ln>
        </p:spPr>
        <p:txBody>
          <a:bodyPr vert="horz" wrap="square" lIns="0" tIns="139065" rIns="0" bIns="0" rtlCol="0">
            <a:spAutoFit/>
          </a:bodyPr>
          <a:lstStyle/>
          <a:p>
            <a:pPr marL="182880">
              <a:lnSpc>
                <a:spcPct val="100000"/>
              </a:lnSpc>
              <a:spcBef>
                <a:spcPts val="1095"/>
              </a:spcBef>
            </a:pPr>
            <a:r>
              <a:rPr sz="2400" b="1" dirty="0">
                <a:solidFill>
                  <a:srgbClr val="50E6FF"/>
                </a:solidFill>
                <a:latin typeface="Segoe UI Semibold"/>
                <a:cs typeface="Segoe UI Semibold"/>
              </a:rPr>
              <a:t>DALL·E</a:t>
            </a:r>
            <a:r>
              <a:rPr sz="2400" b="1" spc="-65" dirty="0">
                <a:solidFill>
                  <a:srgbClr val="50E6FF"/>
                </a:solidFill>
                <a:latin typeface="Segoe UI Semibold"/>
                <a:cs typeface="Segoe UI Semibold"/>
              </a:rPr>
              <a:t> </a:t>
            </a:r>
            <a:r>
              <a:rPr sz="2400" b="1" spc="-50" dirty="0">
                <a:solidFill>
                  <a:srgbClr val="50E6FF"/>
                </a:solidFill>
                <a:latin typeface="Segoe UI Semibold"/>
                <a:cs typeface="Segoe UI Semibold"/>
              </a:rPr>
              <a:t>2</a:t>
            </a:r>
            <a:endParaRPr sz="2400">
              <a:latin typeface="Segoe UI Semibold"/>
              <a:cs typeface="Segoe UI Semibold"/>
            </a:endParaRPr>
          </a:p>
          <a:p>
            <a:pPr marL="469265" indent="-286385">
              <a:lnSpc>
                <a:spcPct val="100000"/>
              </a:lnSpc>
              <a:spcBef>
                <a:spcPts val="610"/>
              </a:spcBef>
              <a:buFont typeface="Arial"/>
              <a:buChar char="•"/>
              <a:tabLst>
                <a:tab pos="469265" algn="l"/>
              </a:tabLst>
            </a:pPr>
            <a:r>
              <a:rPr sz="1800" dirty="0">
                <a:solidFill>
                  <a:srgbClr val="FFFFFF"/>
                </a:solidFill>
                <a:latin typeface="Segoe UI"/>
                <a:cs typeface="Segoe UI"/>
              </a:rPr>
              <a:t>Creative</a:t>
            </a:r>
            <a:r>
              <a:rPr sz="1800" spc="-110" dirty="0">
                <a:solidFill>
                  <a:srgbClr val="FFFFFF"/>
                </a:solidFill>
                <a:latin typeface="Segoe UI"/>
                <a:cs typeface="Segoe UI"/>
              </a:rPr>
              <a:t> </a:t>
            </a:r>
            <a:r>
              <a:rPr sz="1800" spc="-10" dirty="0">
                <a:solidFill>
                  <a:srgbClr val="FFFFFF"/>
                </a:solidFill>
                <a:latin typeface="Segoe UI"/>
                <a:cs typeface="Segoe UI"/>
              </a:rPr>
              <a:t>ideation</a:t>
            </a:r>
            <a:endParaRPr sz="1800">
              <a:latin typeface="Segoe UI"/>
              <a:cs typeface="Segoe UI"/>
            </a:endParaRPr>
          </a:p>
          <a:p>
            <a:pPr marL="469265" indent="-286385">
              <a:lnSpc>
                <a:spcPct val="100000"/>
              </a:lnSpc>
              <a:spcBef>
                <a:spcPts val="605"/>
              </a:spcBef>
              <a:buFont typeface="Arial"/>
              <a:buChar char="•"/>
              <a:tabLst>
                <a:tab pos="469265" algn="l"/>
              </a:tabLst>
            </a:pPr>
            <a:r>
              <a:rPr sz="1800" dirty="0">
                <a:solidFill>
                  <a:srgbClr val="FFFFFF"/>
                </a:solidFill>
                <a:latin typeface="Segoe UI"/>
                <a:cs typeface="Segoe UI"/>
              </a:rPr>
              <a:t>Podcast</a:t>
            </a:r>
            <a:r>
              <a:rPr sz="1800" spc="-40" dirty="0">
                <a:solidFill>
                  <a:srgbClr val="FFFFFF"/>
                </a:solidFill>
                <a:latin typeface="Segoe UI"/>
                <a:cs typeface="Segoe UI"/>
              </a:rPr>
              <a:t> </a:t>
            </a:r>
            <a:r>
              <a:rPr sz="1800" dirty="0">
                <a:solidFill>
                  <a:srgbClr val="FFFFFF"/>
                </a:solidFill>
                <a:latin typeface="Segoe UI"/>
                <a:cs typeface="Segoe UI"/>
              </a:rPr>
              <a:t>and</a:t>
            </a:r>
            <a:r>
              <a:rPr sz="1800" spc="-70" dirty="0">
                <a:solidFill>
                  <a:srgbClr val="FFFFFF"/>
                </a:solidFill>
                <a:latin typeface="Segoe UI"/>
                <a:cs typeface="Segoe UI"/>
              </a:rPr>
              <a:t> </a:t>
            </a:r>
            <a:r>
              <a:rPr sz="1800" dirty="0">
                <a:solidFill>
                  <a:srgbClr val="FFFFFF"/>
                </a:solidFill>
                <a:latin typeface="Segoe UI"/>
                <a:cs typeface="Segoe UI"/>
              </a:rPr>
              <a:t>music</a:t>
            </a:r>
            <a:r>
              <a:rPr sz="1800" spc="-55" dirty="0">
                <a:solidFill>
                  <a:srgbClr val="FFFFFF"/>
                </a:solidFill>
                <a:latin typeface="Segoe UI"/>
                <a:cs typeface="Segoe UI"/>
              </a:rPr>
              <a:t> </a:t>
            </a:r>
            <a:r>
              <a:rPr sz="1800" dirty="0">
                <a:solidFill>
                  <a:srgbClr val="FFFFFF"/>
                </a:solidFill>
                <a:latin typeface="Segoe UI"/>
                <a:cs typeface="Segoe UI"/>
              </a:rPr>
              <a:t>playlist</a:t>
            </a:r>
            <a:r>
              <a:rPr sz="1800" spc="-30" dirty="0">
                <a:solidFill>
                  <a:srgbClr val="FFFFFF"/>
                </a:solidFill>
                <a:latin typeface="Segoe UI"/>
                <a:cs typeface="Segoe UI"/>
              </a:rPr>
              <a:t> </a:t>
            </a:r>
            <a:r>
              <a:rPr sz="1800" spc="-10" dirty="0">
                <a:solidFill>
                  <a:srgbClr val="FFFFFF"/>
                </a:solidFill>
                <a:latin typeface="Segoe UI"/>
                <a:cs typeface="Segoe UI"/>
              </a:rPr>
              <a:t>images</a:t>
            </a:r>
            <a:endParaRPr sz="1800">
              <a:latin typeface="Segoe UI"/>
              <a:cs typeface="Segoe UI"/>
            </a:endParaRPr>
          </a:p>
          <a:p>
            <a:pPr marL="469265" indent="-286385">
              <a:lnSpc>
                <a:spcPct val="100000"/>
              </a:lnSpc>
              <a:spcBef>
                <a:spcPts val="600"/>
              </a:spcBef>
              <a:buFont typeface="Arial"/>
              <a:buChar char="•"/>
              <a:tabLst>
                <a:tab pos="469265" algn="l"/>
              </a:tabLst>
            </a:pPr>
            <a:r>
              <a:rPr sz="1800" dirty="0">
                <a:solidFill>
                  <a:srgbClr val="FFFFFF"/>
                </a:solidFill>
                <a:latin typeface="Segoe UI"/>
                <a:cs typeface="Segoe UI"/>
              </a:rPr>
              <a:t>Content</a:t>
            </a:r>
            <a:r>
              <a:rPr sz="1800" spc="-45" dirty="0">
                <a:solidFill>
                  <a:srgbClr val="FFFFFF"/>
                </a:solidFill>
                <a:latin typeface="Segoe UI"/>
                <a:cs typeface="Segoe UI"/>
              </a:rPr>
              <a:t> </a:t>
            </a:r>
            <a:r>
              <a:rPr sz="1800" spc="-10" dirty="0">
                <a:solidFill>
                  <a:srgbClr val="FFFFFF"/>
                </a:solidFill>
                <a:latin typeface="Segoe UI"/>
                <a:cs typeface="Segoe UI"/>
              </a:rPr>
              <a:t>syndication</a:t>
            </a:r>
            <a:endParaRPr sz="1800">
              <a:latin typeface="Segoe UI"/>
              <a:cs typeface="Segoe UI"/>
            </a:endParaRPr>
          </a:p>
          <a:p>
            <a:pPr marL="469265" indent="-286385">
              <a:lnSpc>
                <a:spcPct val="100000"/>
              </a:lnSpc>
              <a:spcBef>
                <a:spcPts val="600"/>
              </a:spcBef>
              <a:buFont typeface="Arial"/>
              <a:buChar char="•"/>
              <a:tabLst>
                <a:tab pos="469265" algn="l"/>
              </a:tabLst>
            </a:pPr>
            <a:r>
              <a:rPr sz="1800" dirty="0">
                <a:solidFill>
                  <a:srgbClr val="FFFFFF"/>
                </a:solidFill>
                <a:latin typeface="Segoe UI"/>
                <a:cs typeface="Segoe UI"/>
              </a:rPr>
              <a:t>Marketing</a:t>
            </a:r>
            <a:r>
              <a:rPr sz="1800" spc="-100" dirty="0">
                <a:solidFill>
                  <a:srgbClr val="FFFFFF"/>
                </a:solidFill>
                <a:latin typeface="Segoe UI"/>
                <a:cs typeface="Segoe UI"/>
              </a:rPr>
              <a:t> </a:t>
            </a:r>
            <a:r>
              <a:rPr sz="1800" dirty="0">
                <a:solidFill>
                  <a:srgbClr val="FFFFFF"/>
                </a:solidFill>
                <a:latin typeface="Segoe UI"/>
                <a:cs typeface="Segoe UI"/>
              </a:rPr>
              <a:t>campaign</a:t>
            </a:r>
            <a:r>
              <a:rPr sz="1800" spc="-90" dirty="0">
                <a:solidFill>
                  <a:srgbClr val="FFFFFF"/>
                </a:solidFill>
                <a:latin typeface="Segoe UI"/>
                <a:cs typeface="Segoe UI"/>
              </a:rPr>
              <a:t> </a:t>
            </a:r>
            <a:r>
              <a:rPr sz="1800" spc="-10" dirty="0">
                <a:solidFill>
                  <a:srgbClr val="FFFFFF"/>
                </a:solidFill>
                <a:latin typeface="Segoe UI"/>
                <a:cs typeface="Segoe UI"/>
              </a:rPr>
              <a:t>personalization</a:t>
            </a:r>
            <a:endParaRPr sz="1800">
              <a:latin typeface="Segoe UI"/>
              <a:cs typeface="Segoe UI"/>
            </a:endParaRPr>
          </a:p>
          <a:p>
            <a:pPr marL="469265" indent="-286385">
              <a:lnSpc>
                <a:spcPct val="100000"/>
              </a:lnSpc>
              <a:spcBef>
                <a:spcPts val="600"/>
              </a:spcBef>
              <a:buFont typeface="Arial"/>
              <a:buChar char="•"/>
              <a:tabLst>
                <a:tab pos="469265" algn="l"/>
              </a:tabLst>
            </a:pPr>
            <a:r>
              <a:rPr sz="1800" spc="-10" dirty="0">
                <a:solidFill>
                  <a:srgbClr val="FFFFFF"/>
                </a:solidFill>
                <a:latin typeface="Segoe UI"/>
                <a:cs typeface="Segoe UI"/>
              </a:rPr>
              <a:t>Hyper-personalization</a:t>
            </a:r>
            <a:endParaRPr sz="1800">
              <a:latin typeface="Segoe UI"/>
              <a:cs typeface="Segoe UI"/>
            </a:endParaRPr>
          </a:p>
        </p:txBody>
      </p:sp>
      <p:pic>
        <p:nvPicPr>
          <p:cNvPr id="9" name="Picture 8">
            <a:extLst>
              <a:ext uri="{FF2B5EF4-FFF2-40B4-BE49-F238E27FC236}">
                <a16:creationId xmlns:a16="http://schemas.microsoft.com/office/drawing/2014/main" id="{28D67972-70D5-83D8-71E6-46B6993CA0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38959" y="432687"/>
            <a:ext cx="1659975" cy="57467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9308" y="3011423"/>
            <a:ext cx="833628" cy="835151"/>
          </a:xfrm>
          <a:prstGeom prst="rect">
            <a:avLst/>
          </a:prstGeom>
        </p:spPr>
      </p:pic>
      <p:pic>
        <p:nvPicPr>
          <p:cNvPr id="3" name="object 3"/>
          <p:cNvPicPr/>
          <p:nvPr/>
        </p:nvPicPr>
        <p:blipFill>
          <a:blip r:embed="rId3" cstate="print"/>
          <a:stretch>
            <a:fillRect/>
          </a:stretch>
        </p:blipFill>
        <p:spPr>
          <a:xfrm>
            <a:off x="1530985" y="3066033"/>
            <a:ext cx="1148461" cy="325500"/>
          </a:xfrm>
          <a:prstGeom prst="rect">
            <a:avLst/>
          </a:prstGeom>
        </p:spPr>
      </p:pic>
      <p:pic>
        <p:nvPicPr>
          <p:cNvPr id="4" name="object 4"/>
          <p:cNvPicPr/>
          <p:nvPr/>
        </p:nvPicPr>
        <p:blipFill>
          <a:blip r:embed="rId4" cstate="print"/>
          <a:stretch>
            <a:fillRect/>
          </a:stretch>
        </p:blipFill>
        <p:spPr>
          <a:xfrm>
            <a:off x="2827782" y="3060700"/>
            <a:ext cx="1481708" cy="430657"/>
          </a:xfrm>
          <a:prstGeom prst="rect">
            <a:avLst/>
          </a:prstGeom>
        </p:spPr>
      </p:pic>
      <p:pic>
        <p:nvPicPr>
          <p:cNvPr id="5" name="object 5"/>
          <p:cNvPicPr/>
          <p:nvPr/>
        </p:nvPicPr>
        <p:blipFill>
          <a:blip r:embed="rId5" cstate="print"/>
          <a:stretch>
            <a:fillRect/>
          </a:stretch>
        </p:blipFill>
        <p:spPr>
          <a:xfrm>
            <a:off x="4486909" y="3050667"/>
            <a:ext cx="1409700" cy="340868"/>
          </a:xfrm>
          <a:prstGeom prst="rect">
            <a:avLst/>
          </a:prstGeom>
        </p:spPr>
      </p:pic>
      <p:sp>
        <p:nvSpPr>
          <p:cNvPr id="6" name="object 6"/>
          <p:cNvSpPr txBox="1"/>
          <p:nvPr/>
        </p:nvSpPr>
        <p:spPr>
          <a:xfrm>
            <a:off x="1514602" y="3470275"/>
            <a:ext cx="134429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50E6FF"/>
                </a:solidFill>
                <a:latin typeface="Segoe UI Semibold"/>
                <a:cs typeface="Segoe UI Semibold"/>
              </a:rPr>
              <a:t>Use</a:t>
            </a:r>
            <a:r>
              <a:rPr sz="2400" b="1" spc="-55" dirty="0">
                <a:solidFill>
                  <a:srgbClr val="50E6FF"/>
                </a:solidFill>
                <a:latin typeface="Segoe UI Semibold"/>
                <a:cs typeface="Segoe UI Semibold"/>
              </a:rPr>
              <a:t> </a:t>
            </a:r>
            <a:r>
              <a:rPr sz="2400" b="1" spc="-20" dirty="0">
                <a:solidFill>
                  <a:srgbClr val="50E6FF"/>
                </a:solidFill>
                <a:latin typeface="Segoe UI Semibold"/>
                <a:cs typeface="Segoe UI Semibold"/>
              </a:rPr>
              <a:t>cases</a:t>
            </a:r>
            <a:endParaRPr sz="2400">
              <a:latin typeface="Segoe UI Semibold"/>
              <a:cs typeface="Segoe UI Semibold"/>
            </a:endParaRPr>
          </a:p>
        </p:txBody>
      </p:sp>
      <p:sp>
        <p:nvSpPr>
          <p:cNvPr id="7" name="object 7"/>
          <p:cNvSpPr txBox="1"/>
          <p:nvPr/>
        </p:nvSpPr>
        <p:spPr>
          <a:xfrm>
            <a:off x="6547104" y="585216"/>
            <a:ext cx="5062855" cy="5684520"/>
          </a:xfrm>
          <a:prstGeom prst="rect">
            <a:avLst/>
          </a:prstGeom>
          <a:ln w="12700">
            <a:solidFill>
              <a:srgbClr val="0078D3"/>
            </a:solidFill>
          </a:ln>
        </p:spPr>
        <p:txBody>
          <a:bodyPr vert="horz" wrap="square" lIns="0" tIns="139700" rIns="0" bIns="0" rtlCol="0">
            <a:spAutoFit/>
          </a:bodyPr>
          <a:lstStyle/>
          <a:p>
            <a:pPr marL="183515">
              <a:lnSpc>
                <a:spcPct val="100000"/>
              </a:lnSpc>
              <a:spcBef>
                <a:spcPts val="1100"/>
              </a:spcBef>
            </a:pPr>
            <a:r>
              <a:rPr sz="2400" b="1" spc="-10" dirty="0">
                <a:solidFill>
                  <a:srgbClr val="50E6FF"/>
                </a:solidFill>
                <a:latin typeface="Segoe UI Semibold"/>
                <a:cs typeface="Segoe UI Semibold"/>
              </a:rPr>
              <a:t>Language</a:t>
            </a:r>
            <a:endParaRPr sz="2400">
              <a:latin typeface="Segoe UI Semibold"/>
              <a:cs typeface="Segoe UI Semibold"/>
            </a:endParaRPr>
          </a:p>
          <a:p>
            <a:pPr marL="183515" marR="302260">
              <a:lnSpc>
                <a:spcPct val="100000"/>
              </a:lnSpc>
              <a:spcBef>
                <a:spcPts val="3135"/>
              </a:spcBef>
            </a:pPr>
            <a:r>
              <a:rPr sz="1600" b="1" spc="-10" dirty="0">
                <a:solidFill>
                  <a:srgbClr val="FFFFFF"/>
                </a:solidFill>
                <a:latin typeface="Segoe UI Semibold"/>
                <a:cs typeface="Segoe UI Semibold"/>
              </a:rPr>
              <a:t>Reason</a:t>
            </a:r>
            <a:r>
              <a:rPr sz="1600" b="1" spc="-65" dirty="0">
                <a:solidFill>
                  <a:srgbClr val="FFFFFF"/>
                </a:solidFill>
                <a:latin typeface="Segoe UI Semibold"/>
                <a:cs typeface="Segoe UI Semibold"/>
              </a:rPr>
              <a:t> </a:t>
            </a:r>
            <a:r>
              <a:rPr sz="1600" b="1" dirty="0">
                <a:solidFill>
                  <a:srgbClr val="FFFFFF"/>
                </a:solidFill>
                <a:latin typeface="Segoe UI Semibold"/>
                <a:cs typeface="Segoe UI Semibold"/>
              </a:rPr>
              <a:t>over</a:t>
            </a:r>
            <a:r>
              <a:rPr sz="1600" b="1" spc="-50" dirty="0">
                <a:solidFill>
                  <a:srgbClr val="FFFFFF"/>
                </a:solidFill>
                <a:latin typeface="Segoe UI Semibold"/>
                <a:cs typeface="Segoe UI Semibold"/>
              </a:rPr>
              <a:t> </a:t>
            </a:r>
            <a:r>
              <a:rPr sz="1600" b="1" dirty="0">
                <a:solidFill>
                  <a:srgbClr val="FFFFFF"/>
                </a:solidFill>
                <a:latin typeface="Segoe UI Semibold"/>
                <a:cs typeface="Segoe UI Semibold"/>
              </a:rPr>
              <a:t>structured</a:t>
            </a:r>
            <a:r>
              <a:rPr sz="1600" b="1" spc="-65" dirty="0">
                <a:solidFill>
                  <a:srgbClr val="FFFFFF"/>
                </a:solidFill>
                <a:latin typeface="Segoe UI Semibold"/>
                <a:cs typeface="Segoe UI Semibold"/>
              </a:rPr>
              <a:t> </a:t>
            </a:r>
            <a:r>
              <a:rPr sz="1600" b="1" dirty="0">
                <a:solidFill>
                  <a:srgbClr val="FFFFFF"/>
                </a:solidFill>
                <a:latin typeface="Segoe UI Semibold"/>
                <a:cs typeface="Segoe UI Semibold"/>
              </a:rPr>
              <a:t>and</a:t>
            </a:r>
            <a:r>
              <a:rPr sz="1600" b="1" spc="-65" dirty="0">
                <a:solidFill>
                  <a:srgbClr val="FFFFFF"/>
                </a:solidFill>
                <a:latin typeface="Segoe UI Semibold"/>
                <a:cs typeface="Segoe UI Semibold"/>
              </a:rPr>
              <a:t> </a:t>
            </a:r>
            <a:r>
              <a:rPr sz="1600" b="1" dirty="0">
                <a:solidFill>
                  <a:srgbClr val="FFFFFF"/>
                </a:solidFill>
                <a:latin typeface="Segoe UI Semibold"/>
                <a:cs typeface="Segoe UI Semibold"/>
              </a:rPr>
              <a:t>unstructured</a:t>
            </a:r>
            <a:r>
              <a:rPr sz="1600" b="1" spc="-60" dirty="0">
                <a:solidFill>
                  <a:srgbClr val="FFFFFF"/>
                </a:solidFill>
                <a:latin typeface="Segoe UI Semibold"/>
                <a:cs typeface="Segoe UI Semibold"/>
              </a:rPr>
              <a:t> </a:t>
            </a:r>
            <a:r>
              <a:rPr sz="1600" b="1" spc="-10" dirty="0">
                <a:solidFill>
                  <a:srgbClr val="FFFFFF"/>
                </a:solidFill>
                <a:latin typeface="Segoe UI Semibold"/>
                <a:cs typeface="Segoe UI Semibold"/>
              </a:rPr>
              <a:t>data: </a:t>
            </a:r>
            <a:r>
              <a:rPr sz="1600" b="1" dirty="0">
                <a:solidFill>
                  <a:srgbClr val="FFFFFF"/>
                </a:solidFill>
                <a:latin typeface="Segoe UI Semibold"/>
                <a:cs typeface="Segoe UI Semibold"/>
              </a:rPr>
              <a:t>Classification,</a:t>
            </a:r>
            <a:r>
              <a:rPr sz="1600" b="1" spc="-55" dirty="0">
                <a:solidFill>
                  <a:srgbClr val="FFFFFF"/>
                </a:solidFill>
                <a:latin typeface="Segoe UI Semibold"/>
                <a:cs typeface="Segoe UI Semibold"/>
              </a:rPr>
              <a:t> </a:t>
            </a:r>
            <a:r>
              <a:rPr sz="1600" b="1" dirty="0">
                <a:solidFill>
                  <a:srgbClr val="FFFFFF"/>
                </a:solidFill>
                <a:latin typeface="Segoe UI Semibold"/>
                <a:cs typeface="Segoe UI Semibold"/>
              </a:rPr>
              <a:t>Sentiment,</a:t>
            </a:r>
            <a:r>
              <a:rPr sz="1600" b="1" spc="-55" dirty="0">
                <a:solidFill>
                  <a:srgbClr val="FFFFFF"/>
                </a:solidFill>
                <a:latin typeface="Segoe UI Semibold"/>
                <a:cs typeface="Segoe UI Semibold"/>
              </a:rPr>
              <a:t> </a:t>
            </a:r>
            <a:r>
              <a:rPr sz="1600" b="1" dirty="0">
                <a:solidFill>
                  <a:srgbClr val="FFFFFF"/>
                </a:solidFill>
                <a:latin typeface="Segoe UI Semibold"/>
                <a:cs typeface="Segoe UI Semibold"/>
              </a:rPr>
              <a:t>Entity</a:t>
            </a:r>
            <a:r>
              <a:rPr sz="1600" b="1" spc="-65" dirty="0">
                <a:solidFill>
                  <a:srgbClr val="FFFFFF"/>
                </a:solidFill>
                <a:latin typeface="Segoe UI Semibold"/>
                <a:cs typeface="Segoe UI Semibold"/>
              </a:rPr>
              <a:t> </a:t>
            </a:r>
            <a:r>
              <a:rPr sz="1600" b="1" dirty="0">
                <a:solidFill>
                  <a:srgbClr val="FFFFFF"/>
                </a:solidFill>
                <a:latin typeface="Segoe UI Semibold"/>
                <a:cs typeface="Segoe UI Semibold"/>
              </a:rPr>
              <a:t>Extraction,</a:t>
            </a:r>
            <a:r>
              <a:rPr sz="1600" b="1" spc="-55" dirty="0">
                <a:solidFill>
                  <a:srgbClr val="FFFFFF"/>
                </a:solidFill>
                <a:latin typeface="Segoe UI Semibold"/>
                <a:cs typeface="Segoe UI Semibold"/>
              </a:rPr>
              <a:t> </a:t>
            </a:r>
            <a:r>
              <a:rPr sz="1600" b="1" spc="-10" dirty="0">
                <a:solidFill>
                  <a:srgbClr val="FFFFFF"/>
                </a:solidFill>
                <a:latin typeface="Segoe UI Semibold"/>
                <a:cs typeface="Segoe UI Semibold"/>
              </a:rPr>
              <a:t>Search</a:t>
            </a:r>
            <a:endParaRPr sz="1600">
              <a:latin typeface="Segoe UI Semibold"/>
              <a:cs typeface="Segoe UI Semibold"/>
            </a:endParaRPr>
          </a:p>
          <a:p>
            <a:pPr marL="469900" indent="-286385">
              <a:lnSpc>
                <a:spcPct val="100000"/>
              </a:lnSpc>
              <a:spcBef>
                <a:spcPts val="605"/>
              </a:spcBef>
              <a:buFont typeface="Arial"/>
              <a:buChar char="•"/>
              <a:tabLst>
                <a:tab pos="469900" algn="l"/>
              </a:tabLst>
            </a:pPr>
            <a:r>
              <a:rPr sz="1600" dirty="0">
                <a:solidFill>
                  <a:srgbClr val="FFFFFF"/>
                </a:solidFill>
                <a:latin typeface="Segoe UI"/>
                <a:cs typeface="Segoe UI"/>
              </a:rPr>
              <a:t>Product</a:t>
            </a:r>
            <a:r>
              <a:rPr sz="1600" spc="-60" dirty="0">
                <a:solidFill>
                  <a:srgbClr val="FFFFFF"/>
                </a:solidFill>
                <a:latin typeface="Segoe UI"/>
                <a:cs typeface="Segoe UI"/>
              </a:rPr>
              <a:t> </a:t>
            </a:r>
            <a:r>
              <a:rPr sz="1600" dirty="0">
                <a:solidFill>
                  <a:srgbClr val="FFFFFF"/>
                </a:solidFill>
                <a:latin typeface="Segoe UI"/>
                <a:cs typeface="Segoe UI"/>
              </a:rPr>
              <a:t>feedback</a:t>
            </a:r>
            <a:r>
              <a:rPr sz="1600" spc="-80" dirty="0">
                <a:solidFill>
                  <a:srgbClr val="FFFFFF"/>
                </a:solidFill>
                <a:latin typeface="Segoe UI"/>
                <a:cs typeface="Segoe UI"/>
              </a:rPr>
              <a:t> </a:t>
            </a:r>
            <a:r>
              <a:rPr sz="1600" spc="-10" dirty="0">
                <a:solidFill>
                  <a:srgbClr val="FFFFFF"/>
                </a:solidFill>
                <a:latin typeface="Segoe UI"/>
                <a:cs typeface="Segoe UI"/>
              </a:rPr>
              <a:t>sentiment</a:t>
            </a:r>
            <a:endParaRPr sz="1600">
              <a:latin typeface="Segoe UI"/>
              <a:cs typeface="Segoe UI"/>
            </a:endParaRPr>
          </a:p>
          <a:p>
            <a:pPr marL="469900" indent="-286385">
              <a:lnSpc>
                <a:spcPct val="100000"/>
              </a:lnSpc>
              <a:spcBef>
                <a:spcPts val="600"/>
              </a:spcBef>
              <a:buFont typeface="Arial"/>
              <a:buChar char="•"/>
              <a:tabLst>
                <a:tab pos="469900" algn="l"/>
              </a:tabLst>
            </a:pPr>
            <a:r>
              <a:rPr sz="1600" dirty="0">
                <a:solidFill>
                  <a:srgbClr val="FFFFFF"/>
                </a:solidFill>
                <a:latin typeface="Segoe UI"/>
                <a:cs typeface="Segoe UI"/>
              </a:rPr>
              <a:t>Customer</a:t>
            </a:r>
            <a:r>
              <a:rPr sz="1600" spc="-75" dirty="0">
                <a:solidFill>
                  <a:srgbClr val="FFFFFF"/>
                </a:solidFill>
                <a:latin typeface="Segoe UI"/>
                <a:cs typeface="Segoe UI"/>
              </a:rPr>
              <a:t> </a:t>
            </a:r>
            <a:r>
              <a:rPr sz="1600" dirty="0">
                <a:solidFill>
                  <a:srgbClr val="FFFFFF"/>
                </a:solidFill>
                <a:latin typeface="Segoe UI"/>
                <a:cs typeface="Segoe UI"/>
              </a:rPr>
              <a:t>and</a:t>
            </a:r>
            <a:r>
              <a:rPr sz="1600" spc="-75" dirty="0">
                <a:solidFill>
                  <a:srgbClr val="FFFFFF"/>
                </a:solidFill>
                <a:latin typeface="Segoe UI"/>
                <a:cs typeface="Segoe UI"/>
              </a:rPr>
              <a:t> </a:t>
            </a:r>
            <a:r>
              <a:rPr sz="1600" dirty="0">
                <a:solidFill>
                  <a:srgbClr val="FFFFFF"/>
                </a:solidFill>
                <a:latin typeface="Segoe UI"/>
                <a:cs typeface="Segoe UI"/>
              </a:rPr>
              <a:t>employee</a:t>
            </a:r>
            <a:r>
              <a:rPr sz="1600" spc="-65" dirty="0">
                <a:solidFill>
                  <a:srgbClr val="FFFFFF"/>
                </a:solidFill>
                <a:latin typeface="Segoe UI"/>
                <a:cs typeface="Segoe UI"/>
              </a:rPr>
              <a:t> </a:t>
            </a:r>
            <a:r>
              <a:rPr sz="1600" dirty="0">
                <a:solidFill>
                  <a:srgbClr val="FFFFFF"/>
                </a:solidFill>
                <a:latin typeface="Segoe UI"/>
                <a:cs typeface="Segoe UI"/>
              </a:rPr>
              <a:t>feedback</a:t>
            </a:r>
            <a:r>
              <a:rPr sz="1600" spc="-70" dirty="0">
                <a:solidFill>
                  <a:srgbClr val="FFFFFF"/>
                </a:solidFill>
                <a:latin typeface="Segoe UI"/>
                <a:cs typeface="Segoe UI"/>
              </a:rPr>
              <a:t> </a:t>
            </a:r>
            <a:r>
              <a:rPr sz="1600" spc="-10" dirty="0">
                <a:solidFill>
                  <a:srgbClr val="FFFFFF"/>
                </a:solidFill>
                <a:latin typeface="Segoe UI"/>
                <a:cs typeface="Segoe UI"/>
              </a:rPr>
              <a:t>classification</a:t>
            </a:r>
            <a:endParaRPr sz="1600">
              <a:latin typeface="Segoe UI"/>
              <a:cs typeface="Segoe UI"/>
            </a:endParaRPr>
          </a:p>
          <a:p>
            <a:pPr marL="469900" indent="-286385">
              <a:lnSpc>
                <a:spcPct val="100000"/>
              </a:lnSpc>
              <a:spcBef>
                <a:spcPts val="600"/>
              </a:spcBef>
              <a:buFont typeface="Arial"/>
              <a:buChar char="•"/>
              <a:tabLst>
                <a:tab pos="469900" algn="l"/>
              </a:tabLst>
            </a:pPr>
            <a:r>
              <a:rPr sz="1600" dirty="0">
                <a:solidFill>
                  <a:srgbClr val="FFFFFF"/>
                </a:solidFill>
                <a:latin typeface="Segoe UI"/>
                <a:cs typeface="Segoe UI"/>
              </a:rPr>
              <a:t>Claims</a:t>
            </a:r>
            <a:r>
              <a:rPr sz="1600" spc="-45" dirty="0">
                <a:solidFill>
                  <a:srgbClr val="FFFFFF"/>
                </a:solidFill>
                <a:latin typeface="Segoe UI"/>
                <a:cs typeface="Segoe UI"/>
              </a:rPr>
              <a:t> </a:t>
            </a:r>
            <a:r>
              <a:rPr sz="1600" dirty="0">
                <a:solidFill>
                  <a:srgbClr val="FFFFFF"/>
                </a:solidFill>
                <a:latin typeface="Segoe UI"/>
                <a:cs typeface="Segoe UI"/>
              </a:rPr>
              <a:t>and</a:t>
            </a:r>
            <a:r>
              <a:rPr sz="1600" spc="-45" dirty="0">
                <a:solidFill>
                  <a:srgbClr val="FFFFFF"/>
                </a:solidFill>
                <a:latin typeface="Segoe UI"/>
                <a:cs typeface="Segoe UI"/>
              </a:rPr>
              <a:t> </a:t>
            </a:r>
            <a:r>
              <a:rPr sz="1600" dirty="0">
                <a:solidFill>
                  <a:srgbClr val="FFFFFF"/>
                </a:solidFill>
                <a:latin typeface="Segoe UI"/>
                <a:cs typeface="Segoe UI"/>
              </a:rPr>
              <a:t>risk</a:t>
            </a:r>
            <a:r>
              <a:rPr sz="1600" spc="-20" dirty="0">
                <a:solidFill>
                  <a:srgbClr val="FFFFFF"/>
                </a:solidFill>
                <a:latin typeface="Segoe UI"/>
                <a:cs typeface="Segoe UI"/>
              </a:rPr>
              <a:t> </a:t>
            </a:r>
            <a:r>
              <a:rPr sz="1600" spc="-10" dirty="0">
                <a:solidFill>
                  <a:srgbClr val="FFFFFF"/>
                </a:solidFill>
                <a:latin typeface="Segoe UI"/>
                <a:cs typeface="Segoe UI"/>
              </a:rPr>
              <a:t>analyses</a:t>
            </a:r>
            <a:endParaRPr sz="1600">
              <a:latin typeface="Segoe UI"/>
              <a:cs typeface="Segoe UI"/>
            </a:endParaRPr>
          </a:p>
          <a:p>
            <a:pPr marL="469900" indent="-286385">
              <a:lnSpc>
                <a:spcPct val="100000"/>
              </a:lnSpc>
              <a:spcBef>
                <a:spcPts val="600"/>
              </a:spcBef>
              <a:buFont typeface="Arial"/>
              <a:buChar char="•"/>
              <a:tabLst>
                <a:tab pos="469900" algn="l"/>
              </a:tabLst>
            </a:pPr>
            <a:r>
              <a:rPr sz="1600" dirty="0">
                <a:solidFill>
                  <a:srgbClr val="FFFFFF"/>
                </a:solidFill>
                <a:latin typeface="Segoe UI"/>
                <a:cs typeface="Segoe UI"/>
              </a:rPr>
              <a:t>Support</a:t>
            </a:r>
            <a:r>
              <a:rPr sz="1600" spc="-30" dirty="0">
                <a:solidFill>
                  <a:srgbClr val="FFFFFF"/>
                </a:solidFill>
                <a:latin typeface="Segoe UI"/>
                <a:cs typeface="Segoe UI"/>
              </a:rPr>
              <a:t> </a:t>
            </a:r>
            <a:r>
              <a:rPr sz="1600" dirty="0">
                <a:solidFill>
                  <a:srgbClr val="FFFFFF"/>
                </a:solidFill>
                <a:latin typeface="Segoe UI"/>
                <a:cs typeface="Segoe UI"/>
              </a:rPr>
              <a:t>emails</a:t>
            </a:r>
            <a:r>
              <a:rPr sz="1600" spc="-35" dirty="0">
                <a:solidFill>
                  <a:srgbClr val="FFFFFF"/>
                </a:solidFill>
                <a:latin typeface="Segoe UI"/>
                <a:cs typeface="Segoe UI"/>
              </a:rPr>
              <a:t> </a:t>
            </a:r>
            <a:r>
              <a:rPr sz="1600" dirty="0">
                <a:solidFill>
                  <a:srgbClr val="FFFFFF"/>
                </a:solidFill>
                <a:latin typeface="Segoe UI"/>
                <a:cs typeface="Segoe UI"/>
              </a:rPr>
              <a:t>and</a:t>
            </a:r>
            <a:r>
              <a:rPr sz="1600" spc="-45" dirty="0">
                <a:solidFill>
                  <a:srgbClr val="FFFFFF"/>
                </a:solidFill>
                <a:latin typeface="Segoe UI"/>
                <a:cs typeface="Segoe UI"/>
              </a:rPr>
              <a:t> </a:t>
            </a:r>
            <a:r>
              <a:rPr sz="1600" dirty="0">
                <a:solidFill>
                  <a:srgbClr val="FFFFFF"/>
                </a:solidFill>
                <a:latin typeface="Segoe UI"/>
                <a:cs typeface="Segoe UI"/>
              </a:rPr>
              <a:t>call</a:t>
            </a:r>
            <a:r>
              <a:rPr sz="1600" spc="-25" dirty="0">
                <a:solidFill>
                  <a:srgbClr val="FFFFFF"/>
                </a:solidFill>
                <a:latin typeface="Segoe UI"/>
                <a:cs typeface="Segoe UI"/>
              </a:rPr>
              <a:t> </a:t>
            </a:r>
            <a:r>
              <a:rPr sz="1600" spc="-10" dirty="0">
                <a:solidFill>
                  <a:srgbClr val="FFFFFF"/>
                </a:solidFill>
                <a:latin typeface="Segoe UI"/>
                <a:cs typeface="Segoe UI"/>
              </a:rPr>
              <a:t>transcripts</a:t>
            </a:r>
            <a:endParaRPr sz="1600">
              <a:latin typeface="Segoe UI"/>
              <a:cs typeface="Segoe UI"/>
            </a:endParaRPr>
          </a:p>
          <a:p>
            <a:pPr marL="469900" indent="-286385">
              <a:lnSpc>
                <a:spcPct val="100000"/>
              </a:lnSpc>
              <a:spcBef>
                <a:spcPts val="600"/>
              </a:spcBef>
              <a:buFont typeface="Arial"/>
              <a:buChar char="•"/>
              <a:tabLst>
                <a:tab pos="469900" algn="l"/>
              </a:tabLst>
            </a:pPr>
            <a:r>
              <a:rPr sz="1600" dirty="0">
                <a:solidFill>
                  <a:srgbClr val="FFFFFF"/>
                </a:solidFill>
                <a:latin typeface="Segoe UI"/>
                <a:cs typeface="Segoe UI"/>
              </a:rPr>
              <a:t>Social</a:t>
            </a:r>
            <a:r>
              <a:rPr sz="1600" spc="-55" dirty="0">
                <a:solidFill>
                  <a:srgbClr val="FFFFFF"/>
                </a:solidFill>
                <a:latin typeface="Segoe UI"/>
                <a:cs typeface="Segoe UI"/>
              </a:rPr>
              <a:t> </a:t>
            </a:r>
            <a:r>
              <a:rPr sz="1600" dirty="0">
                <a:solidFill>
                  <a:srgbClr val="FFFFFF"/>
                </a:solidFill>
                <a:latin typeface="Segoe UI"/>
                <a:cs typeface="Segoe UI"/>
              </a:rPr>
              <a:t>media</a:t>
            </a:r>
            <a:r>
              <a:rPr sz="1600" spc="-55" dirty="0">
                <a:solidFill>
                  <a:srgbClr val="FFFFFF"/>
                </a:solidFill>
                <a:latin typeface="Segoe UI"/>
                <a:cs typeface="Segoe UI"/>
              </a:rPr>
              <a:t> </a:t>
            </a:r>
            <a:r>
              <a:rPr sz="1600" spc="-10" dirty="0">
                <a:solidFill>
                  <a:srgbClr val="FFFFFF"/>
                </a:solidFill>
                <a:latin typeface="Segoe UI"/>
                <a:cs typeface="Segoe UI"/>
              </a:rPr>
              <a:t>trends</a:t>
            </a:r>
            <a:endParaRPr sz="1600">
              <a:latin typeface="Segoe UI"/>
              <a:cs typeface="Segoe UI"/>
            </a:endParaRPr>
          </a:p>
          <a:p>
            <a:pPr>
              <a:lnSpc>
                <a:spcPct val="100000"/>
              </a:lnSpc>
              <a:spcBef>
                <a:spcPts val="994"/>
              </a:spcBef>
              <a:buClr>
                <a:srgbClr val="FFFFFF"/>
              </a:buClr>
              <a:buFont typeface="Arial"/>
              <a:buChar char="•"/>
            </a:pPr>
            <a:endParaRPr sz="1600">
              <a:latin typeface="Segoe UI"/>
              <a:cs typeface="Segoe UI"/>
            </a:endParaRPr>
          </a:p>
          <a:p>
            <a:pPr marL="183515">
              <a:lnSpc>
                <a:spcPct val="100000"/>
              </a:lnSpc>
            </a:pPr>
            <a:r>
              <a:rPr sz="1600" b="1" dirty="0">
                <a:solidFill>
                  <a:srgbClr val="FFFFFF"/>
                </a:solidFill>
                <a:latin typeface="Segoe UI Semibold"/>
                <a:cs typeface="Segoe UI Semibold"/>
              </a:rPr>
              <a:t>Writing</a:t>
            </a:r>
            <a:r>
              <a:rPr sz="1600" b="1" spc="-60" dirty="0">
                <a:solidFill>
                  <a:srgbClr val="FFFFFF"/>
                </a:solidFill>
                <a:latin typeface="Segoe UI Semibold"/>
                <a:cs typeface="Segoe UI Semibold"/>
              </a:rPr>
              <a:t> </a:t>
            </a:r>
            <a:r>
              <a:rPr sz="1600" b="1" spc="-10" dirty="0">
                <a:solidFill>
                  <a:srgbClr val="FFFFFF"/>
                </a:solidFill>
                <a:latin typeface="Segoe UI Semibold"/>
                <a:cs typeface="Segoe UI Semibold"/>
              </a:rPr>
              <a:t>assistance</a:t>
            </a:r>
            <a:endParaRPr sz="1600">
              <a:latin typeface="Segoe UI Semibold"/>
              <a:cs typeface="Segoe UI Semibold"/>
            </a:endParaRPr>
          </a:p>
          <a:p>
            <a:pPr marL="469900" indent="-286385">
              <a:lnSpc>
                <a:spcPct val="100000"/>
              </a:lnSpc>
              <a:spcBef>
                <a:spcPts val="600"/>
              </a:spcBef>
              <a:buFont typeface="Arial"/>
              <a:buChar char="•"/>
              <a:tabLst>
                <a:tab pos="469900" algn="l"/>
              </a:tabLst>
            </a:pPr>
            <a:r>
              <a:rPr sz="1600" dirty="0">
                <a:solidFill>
                  <a:srgbClr val="FFFFFF"/>
                </a:solidFill>
                <a:latin typeface="Segoe UI"/>
                <a:cs typeface="Segoe UI"/>
              </a:rPr>
              <a:t>Marketing</a:t>
            </a:r>
            <a:r>
              <a:rPr sz="1600" spc="-90" dirty="0">
                <a:solidFill>
                  <a:srgbClr val="FFFFFF"/>
                </a:solidFill>
                <a:latin typeface="Segoe UI"/>
                <a:cs typeface="Segoe UI"/>
              </a:rPr>
              <a:t> </a:t>
            </a:r>
            <a:r>
              <a:rPr sz="1600" dirty="0">
                <a:solidFill>
                  <a:srgbClr val="FFFFFF"/>
                </a:solidFill>
                <a:latin typeface="Segoe UI"/>
                <a:cs typeface="Segoe UI"/>
              </a:rPr>
              <a:t>copy/email</a:t>
            </a:r>
            <a:r>
              <a:rPr sz="1600" spc="-105" dirty="0">
                <a:solidFill>
                  <a:srgbClr val="FFFFFF"/>
                </a:solidFill>
                <a:latin typeface="Segoe UI"/>
                <a:cs typeface="Segoe UI"/>
              </a:rPr>
              <a:t> </a:t>
            </a:r>
            <a:r>
              <a:rPr sz="1600" spc="-10" dirty="0">
                <a:solidFill>
                  <a:srgbClr val="FFFFFF"/>
                </a:solidFill>
                <a:latin typeface="Segoe UI"/>
                <a:cs typeface="Segoe UI"/>
              </a:rPr>
              <a:t>taglines</a:t>
            </a:r>
            <a:endParaRPr sz="1600">
              <a:latin typeface="Segoe UI"/>
              <a:cs typeface="Segoe UI"/>
            </a:endParaRPr>
          </a:p>
          <a:p>
            <a:pPr marL="469900" indent="-286385">
              <a:lnSpc>
                <a:spcPct val="100000"/>
              </a:lnSpc>
              <a:spcBef>
                <a:spcPts val="600"/>
              </a:spcBef>
              <a:buFont typeface="Arial"/>
              <a:buChar char="•"/>
              <a:tabLst>
                <a:tab pos="469900" algn="l"/>
              </a:tabLst>
            </a:pPr>
            <a:r>
              <a:rPr sz="1600" dirty="0">
                <a:solidFill>
                  <a:srgbClr val="FFFFFF"/>
                </a:solidFill>
                <a:latin typeface="Segoe UI"/>
                <a:cs typeface="Segoe UI"/>
              </a:rPr>
              <a:t>Long</a:t>
            </a:r>
            <a:r>
              <a:rPr sz="1600" spc="-45" dirty="0">
                <a:solidFill>
                  <a:srgbClr val="FFFFFF"/>
                </a:solidFill>
                <a:latin typeface="Segoe UI"/>
                <a:cs typeface="Segoe UI"/>
              </a:rPr>
              <a:t> </a:t>
            </a:r>
            <a:r>
              <a:rPr sz="1600" dirty="0">
                <a:solidFill>
                  <a:srgbClr val="FFFFFF"/>
                </a:solidFill>
                <a:latin typeface="Segoe UI"/>
                <a:cs typeface="Segoe UI"/>
              </a:rPr>
              <a:t>format</a:t>
            </a:r>
            <a:r>
              <a:rPr sz="1600" spc="-35" dirty="0">
                <a:solidFill>
                  <a:srgbClr val="FFFFFF"/>
                </a:solidFill>
                <a:latin typeface="Segoe UI"/>
                <a:cs typeface="Segoe UI"/>
              </a:rPr>
              <a:t> </a:t>
            </a:r>
            <a:r>
              <a:rPr sz="1600" spc="-20" dirty="0">
                <a:solidFill>
                  <a:srgbClr val="FFFFFF"/>
                </a:solidFill>
                <a:latin typeface="Segoe UI"/>
                <a:cs typeface="Segoe UI"/>
              </a:rPr>
              <a:t>text</a:t>
            </a:r>
            <a:endParaRPr sz="1600">
              <a:latin typeface="Segoe UI"/>
              <a:cs typeface="Segoe UI"/>
            </a:endParaRPr>
          </a:p>
          <a:p>
            <a:pPr marL="469900" indent="-286385">
              <a:lnSpc>
                <a:spcPct val="100000"/>
              </a:lnSpc>
              <a:spcBef>
                <a:spcPts val="600"/>
              </a:spcBef>
              <a:buFont typeface="Arial"/>
              <a:buChar char="•"/>
              <a:tabLst>
                <a:tab pos="469900" algn="l"/>
              </a:tabLst>
            </a:pPr>
            <a:r>
              <a:rPr sz="1600" spc="-10" dirty="0">
                <a:solidFill>
                  <a:srgbClr val="FFFFFF"/>
                </a:solidFill>
                <a:latin typeface="Segoe UI"/>
                <a:cs typeface="Segoe UI"/>
              </a:rPr>
              <a:t>Paragraphs</a:t>
            </a:r>
            <a:r>
              <a:rPr sz="1600" spc="-35" dirty="0">
                <a:solidFill>
                  <a:srgbClr val="FFFFFF"/>
                </a:solidFill>
                <a:latin typeface="Segoe UI"/>
                <a:cs typeface="Segoe UI"/>
              </a:rPr>
              <a:t> </a:t>
            </a:r>
            <a:r>
              <a:rPr sz="1600" dirty="0">
                <a:solidFill>
                  <a:srgbClr val="FFFFFF"/>
                </a:solidFill>
                <a:latin typeface="Segoe UI"/>
                <a:cs typeface="Segoe UI"/>
              </a:rPr>
              <a:t>from</a:t>
            </a:r>
            <a:r>
              <a:rPr sz="1600" spc="-55" dirty="0">
                <a:solidFill>
                  <a:srgbClr val="FFFFFF"/>
                </a:solidFill>
                <a:latin typeface="Segoe UI"/>
                <a:cs typeface="Segoe UI"/>
              </a:rPr>
              <a:t> </a:t>
            </a:r>
            <a:r>
              <a:rPr sz="1600" spc="-10" dirty="0">
                <a:solidFill>
                  <a:srgbClr val="FFFFFF"/>
                </a:solidFill>
                <a:latin typeface="Segoe UI"/>
                <a:cs typeface="Segoe UI"/>
              </a:rPr>
              <a:t>bullets</a:t>
            </a:r>
            <a:endParaRPr sz="1600">
              <a:latin typeface="Segoe UI"/>
              <a:cs typeface="Segoe UI"/>
            </a:endParaRPr>
          </a:p>
        </p:txBody>
      </p:sp>
      <p:pic>
        <p:nvPicPr>
          <p:cNvPr id="8" name="Picture 7">
            <a:extLst>
              <a:ext uri="{FF2B5EF4-FFF2-40B4-BE49-F238E27FC236}">
                <a16:creationId xmlns:a16="http://schemas.microsoft.com/office/drawing/2014/main" id="{7AB40B7E-2B59-E291-55D9-1148FD4D6C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9788" y="297878"/>
            <a:ext cx="1659975" cy="57467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9308" y="3011423"/>
            <a:ext cx="833628" cy="835151"/>
          </a:xfrm>
          <a:prstGeom prst="rect">
            <a:avLst/>
          </a:prstGeom>
        </p:spPr>
      </p:pic>
      <p:pic>
        <p:nvPicPr>
          <p:cNvPr id="3" name="object 3"/>
          <p:cNvPicPr/>
          <p:nvPr/>
        </p:nvPicPr>
        <p:blipFill>
          <a:blip r:embed="rId3" cstate="print"/>
          <a:stretch>
            <a:fillRect/>
          </a:stretch>
        </p:blipFill>
        <p:spPr>
          <a:xfrm>
            <a:off x="1530985" y="3066033"/>
            <a:ext cx="1148461" cy="325500"/>
          </a:xfrm>
          <a:prstGeom prst="rect">
            <a:avLst/>
          </a:prstGeom>
        </p:spPr>
      </p:pic>
      <p:pic>
        <p:nvPicPr>
          <p:cNvPr id="4" name="object 4"/>
          <p:cNvPicPr/>
          <p:nvPr/>
        </p:nvPicPr>
        <p:blipFill>
          <a:blip r:embed="rId4" cstate="print"/>
          <a:stretch>
            <a:fillRect/>
          </a:stretch>
        </p:blipFill>
        <p:spPr>
          <a:xfrm>
            <a:off x="2827782" y="3060700"/>
            <a:ext cx="1481708" cy="430657"/>
          </a:xfrm>
          <a:prstGeom prst="rect">
            <a:avLst/>
          </a:prstGeom>
        </p:spPr>
      </p:pic>
      <p:pic>
        <p:nvPicPr>
          <p:cNvPr id="5" name="object 5"/>
          <p:cNvPicPr/>
          <p:nvPr/>
        </p:nvPicPr>
        <p:blipFill>
          <a:blip r:embed="rId5" cstate="print"/>
          <a:stretch>
            <a:fillRect/>
          </a:stretch>
        </p:blipFill>
        <p:spPr>
          <a:xfrm>
            <a:off x="4486909" y="3050667"/>
            <a:ext cx="1409700" cy="340868"/>
          </a:xfrm>
          <a:prstGeom prst="rect">
            <a:avLst/>
          </a:prstGeom>
        </p:spPr>
      </p:pic>
      <p:sp>
        <p:nvSpPr>
          <p:cNvPr id="6" name="object 6"/>
          <p:cNvSpPr txBox="1"/>
          <p:nvPr/>
        </p:nvSpPr>
        <p:spPr>
          <a:xfrm>
            <a:off x="1514602" y="3470275"/>
            <a:ext cx="134429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50E6FF"/>
                </a:solidFill>
                <a:latin typeface="Segoe UI Semibold"/>
                <a:cs typeface="Segoe UI Semibold"/>
              </a:rPr>
              <a:t>Use</a:t>
            </a:r>
            <a:r>
              <a:rPr sz="2400" b="1" spc="-55" dirty="0">
                <a:solidFill>
                  <a:srgbClr val="50E6FF"/>
                </a:solidFill>
                <a:latin typeface="Segoe UI Semibold"/>
                <a:cs typeface="Segoe UI Semibold"/>
              </a:rPr>
              <a:t> </a:t>
            </a:r>
            <a:r>
              <a:rPr sz="2400" b="1" spc="-20" dirty="0">
                <a:solidFill>
                  <a:srgbClr val="50E6FF"/>
                </a:solidFill>
                <a:latin typeface="Segoe UI Semibold"/>
                <a:cs typeface="Segoe UI Semibold"/>
              </a:rPr>
              <a:t>cases</a:t>
            </a:r>
            <a:endParaRPr sz="2400">
              <a:latin typeface="Segoe UI Semibold"/>
              <a:cs typeface="Segoe UI Semibold"/>
            </a:endParaRPr>
          </a:p>
        </p:txBody>
      </p:sp>
      <p:sp>
        <p:nvSpPr>
          <p:cNvPr id="7" name="object 7"/>
          <p:cNvSpPr txBox="1"/>
          <p:nvPr/>
        </p:nvSpPr>
        <p:spPr>
          <a:xfrm>
            <a:off x="6547104" y="585216"/>
            <a:ext cx="5062855" cy="5684520"/>
          </a:xfrm>
          <a:prstGeom prst="rect">
            <a:avLst/>
          </a:prstGeom>
          <a:ln w="12700">
            <a:solidFill>
              <a:srgbClr val="0078D3"/>
            </a:solidFill>
          </a:ln>
        </p:spPr>
        <p:txBody>
          <a:bodyPr vert="horz" wrap="square" lIns="0" tIns="139700" rIns="0" bIns="0" rtlCol="0">
            <a:spAutoFit/>
          </a:bodyPr>
          <a:lstStyle/>
          <a:p>
            <a:pPr marL="183515">
              <a:lnSpc>
                <a:spcPct val="100000"/>
              </a:lnSpc>
              <a:spcBef>
                <a:spcPts val="1100"/>
              </a:spcBef>
            </a:pPr>
            <a:r>
              <a:rPr sz="2400" b="1" spc="-10" dirty="0">
                <a:solidFill>
                  <a:srgbClr val="50E6FF"/>
                </a:solidFill>
                <a:latin typeface="Segoe UI Semibold"/>
                <a:cs typeface="Segoe UI Semibold"/>
              </a:rPr>
              <a:t>Language</a:t>
            </a:r>
            <a:endParaRPr sz="2400">
              <a:latin typeface="Segoe UI Semibold"/>
              <a:cs typeface="Segoe UI Semibold"/>
            </a:endParaRPr>
          </a:p>
          <a:p>
            <a:pPr marL="183515">
              <a:lnSpc>
                <a:spcPct val="100000"/>
              </a:lnSpc>
              <a:spcBef>
                <a:spcPts val="3135"/>
              </a:spcBef>
            </a:pPr>
            <a:r>
              <a:rPr sz="1600" b="1" spc="-10" dirty="0">
                <a:solidFill>
                  <a:srgbClr val="FFFFFF"/>
                </a:solidFill>
                <a:latin typeface="Segoe UI Semibold"/>
                <a:cs typeface="Segoe UI Semibold"/>
              </a:rPr>
              <a:t>Summarization</a:t>
            </a:r>
            <a:endParaRPr sz="1600">
              <a:latin typeface="Segoe UI Semibold"/>
              <a:cs typeface="Segoe UI Semibold"/>
            </a:endParaRPr>
          </a:p>
          <a:p>
            <a:pPr marL="469900" indent="-286385">
              <a:lnSpc>
                <a:spcPct val="100000"/>
              </a:lnSpc>
              <a:spcBef>
                <a:spcPts val="605"/>
              </a:spcBef>
              <a:buFont typeface="Arial"/>
              <a:buChar char="•"/>
              <a:tabLst>
                <a:tab pos="469900" algn="l"/>
              </a:tabLst>
            </a:pPr>
            <a:r>
              <a:rPr sz="1600" dirty="0">
                <a:solidFill>
                  <a:srgbClr val="FFFFFF"/>
                </a:solidFill>
                <a:latin typeface="Segoe UI"/>
                <a:cs typeface="Segoe UI"/>
              </a:rPr>
              <a:t>Call</a:t>
            </a:r>
            <a:r>
              <a:rPr sz="1600" spc="-45" dirty="0">
                <a:solidFill>
                  <a:srgbClr val="FFFFFF"/>
                </a:solidFill>
                <a:latin typeface="Segoe UI"/>
                <a:cs typeface="Segoe UI"/>
              </a:rPr>
              <a:t> </a:t>
            </a:r>
            <a:r>
              <a:rPr sz="1600" dirty="0">
                <a:solidFill>
                  <a:srgbClr val="FFFFFF"/>
                </a:solidFill>
                <a:latin typeface="Segoe UI"/>
                <a:cs typeface="Segoe UI"/>
              </a:rPr>
              <a:t>center</a:t>
            </a:r>
            <a:r>
              <a:rPr sz="1600" spc="-45" dirty="0">
                <a:solidFill>
                  <a:srgbClr val="FFFFFF"/>
                </a:solidFill>
                <a:latin typeface="Segoe UI"/>
                <a:cs typeface="Segoe UI"/>
              </a:rPr>
              <a:t> </a:t>
            </a:r>
            <a:r>
              <a:rPr sz="1600" dirty="0">
                <a:solidFill>
                  <a:srgbClr val="FFFFFF"/>
                </a:solidFill>
                <a:latin typeface="Segoe UI"/>
                <a:cs typeface="Segoe UI"/>
              </a:rPr>
              <a:t>call</a:t>
            </a:r>
            <a:r>
              <a:rPr sz="1600" spc="-40" dirty="0">
                <a:solidFill>
                  <a:srgbClr val="FFFFFF"/>
                </a:solidFill>
                <a:latin typeface="Segoe UI"/>
                <a:cs typeface="Segoe UI"/>
              </a:rPr>
              <a:t> </a:t>
            </a:r>
            <a:r>
              <a:rPr sz="1600" spc="-10" dirty="0">
                <a:solidFill>
                  <a:srgbClr val="FFFFFF"/>
                </a:solidFill>
                <a:latin typeface="Segoe UI"/>
                <a:cs typeface="Segoe UI"/>
              </a:rPr>
              <a:t>transcripts</a:t>
            </a:r>
            <a:endParaRPr sz="1600">
              <a:latin typeface="Segoe UI"/>
              <a:cs typeface="Segoe UI"/>
            </a:endParaRPr>
          </a:p>
          <a:p>
            <a:pPr marL="469900" indent="-286385">
              <a:lnSpc>
                <a:spcPct val="100000"/>
              </a:lnSpc>
              <a:spcBef>
                <a:spcPts val="600"/>
              </a:spcBef>
              <a:buFont typeface="Arial"/>
              <a:buChar char="•"/>
              <a:tabLst>
                <a:tab pos="469900" algn="l"/>
              </a:tabLst>
            </a:pPr>
            <a:r>
              <a:rPr sz="1600" dirty="0">
                <a:solidFill>
                  <a:srgbClr val="FFFFFF"/>
                </a:solidFill>
                <a:latin typeface="Segoe UI"/>
                <a:cs typeface="Segoe UI"/>
              </a:rPr>
              <a:t>Subject</a:t>
            </a:r>
            <a:r>
              <a:rPr sz="1600" spc="-30" dirty="0">
                <a:solidFill>
                  <a:srgbClr val="FFFFFF"/>
                </a:solidFill>
                <a:latin typeface="Segoe UI"/>
                <a:cs typeface="Segoe UI"/>
              </a:rPr>
              <a:t> </a:t>
            </a:r>
            <a:r>
              <a:rPr sz="1600" dirty="0">
                <a:solidFill>
                  <a:srgbClr val="FFFFFF"/>
                </a:solidFill>
                <a:latin typeface="Segoe UI"/>
                <a:cs typeface="Segoe UI"/>
              </a:rPr>
              <a:t>Matter</a:t>
            </a:r>
            <a:r>
              <a:rPr sz="1600" spc="-20" dirty="0">
                <a:solidFill>
                  <a:srgbClr val="FFFFFF"/>
                </a:solidFill>
                <a:latin typeface="Segoe UI"/>
                <a:cs typeface="Segoe UI"/>
              </a:rPr>
              <a:t> </a:t>
            </a:r>
            <a:r>
              <a:rPr sz="1600" dirty="0">
                <a:solidFill>
                  <a:srgbClr val="FFFFFF"/>
                </a:solidFill>
                <a:latin typeface="Segoe UI"/>
                <a:cs typeface="Segoe UI"/>
              </a:rPr>
              <a:t>Expert</a:t>
            </a:r>
            <a:r>
              <a:rPr sz="1600" spc="-15" dirty="0">
                <a:solidFill>
                  <a:srgbClr val="FFFFFF"/>
                </a:solidFill>
                <a:latin typeface="Segoe UI"/>
                <a:cs typeface="Segoe UI"/>
              </a:rPr>
              <a:t> </a:t>
            </a:r>
            <a:r>
              <a:rPr sz="1600" spc="-10" dirty="0">
                <a:solidFill>
                  <a:srgbClr val="FFFFFF"/>
                </a:solidFill>
                <a:latin typeface="Segoe UI"/>
                <a:cs typeface="Segoe UI"/>
              </a:rPr>
              <a:t>Documents</a:t>
            </a:r>
            <a:endParaRPr sz="1600">
              <a:latin typeface="Segoe UI"/>
              <a:cs typeface="Segoe UI"/>
            </a:endParaRPr>
          </a:p>
          <a:p>
            <a:pPr marL="690880" lvl="1" indent="-217804">
              <a:lnSpc>
                <a:spcPct val="100000"/>
              </a:lnSpc>
              <a:spcBef>
                <a:spcPts val="600"/>
              </a:spcBef>
              <a:buFont typeface="Arial"/>
              <a:buChar char="•"/>
              <a:tabLst>
                <a:tab pos="690880" algn="l"/>
              </a:tabLst>
            </a:pPr>
            <a:r>
              <a:rPr sz="1600" dirty="0">
                <a:solidFill>
                  <a:srgbClr val="FFFFFF"/>
                </a:solidFill>
                <a:latin typeface="Segoe UI"/>
                <a:cs typeface="Segoe UI"/>
              </a:rPr>
              <a:t>Competitive</a:t>
            </a:r>
            <a:r>
              <a:rPr sz="1600" spc="-100" dirty="0">
                <a:solidFill>
                  <a:srgbClr val="FFFFFF"/>
                </a:solidFill>
                <a:latin typeface="Segoe UI"/>
                <a:cs typeface="Segoe UI"/>
              </a:rPr>
              <a:t> </a:t>
            </a:r>
            <a:r>
              <a:rPr sz="1600" spc="-10" dirty="0">
                <a:solidFill>
                  <a:srgbClr val="FFFFFF"/>
                </a:solidFill>
                <a:latin typeface="Segoe UI"/>
                <a:cs typeface="Segoe UI"/>
              </a:rPr>
              <a:t>analysis</a:t>
            </a:r>
            <a:endParaRPr sz="1600">
              <a:latin typeface="Segoe UI"/>
              <a:cs typeface="Segoe UI"/>
            </a:endParaRPr>
          </a:p>
          <a:p>
            <a:pPr marL="690880" lvl="1" indent="-217804">
              <a:lnSpc>
                <a:spcPct val="100000"/>
              </a:lnSpc>
              <a:spcBef>
                <a:spcPts val="600"/>
              </a:spcBef>
              <a:buFont typeface="Arial"/>
              <a:buChar char="•"/>
              <a:tabLst>
                <a:tab pos="690880" algn="l"/>
              </a:tabLst>
            </a:pPr>
            <a:r>
              <a:rPr sz="1600" dirty="0">
                <a:solidFill>
                  <a:srgbClr val="FFFFFF"/>
                </a:solidFill>
                <a:latin typeface="Segoe UI"/>
                <a:cs typeface="Segoe UI"/>
              </a:rPr>
              <a:t>Peer</a:t>
            </a:r>
            <a:r>
              <a:rPr sz="1600" spc="-100" dirty="0">
                <a:solidFill>
                  <a:srgbClr val="FFFFFF"/>
                </a:solidFill>
                <a:latin typeface="Segoe UI"/>
                <a:cs typeface="Segoe UI"/>
              </a:rPr>
              <a:t> </a:t>
            </a:r>
            <a:r>
              <a:rPr sz="1600" spc="-10" dirty="0">
                <a:solidFill>
                  <a:srgbClr val="FFFFFF"/>
                </a:solidFill>
                <a:latin typeface="Segoe UI"/>
                <a:cs typeface="Segoe UI"/>
              </a:rPr>
              <a:t>Analysis</a:t>
            </a:r>
            <a:endParaRPr sz="1600">
              <a:latin typeface="Segoe UI"/>
              <a:cs typeface="Segoe UI"/>
            </a:endParaRPr>
          </a:p>
          <a:p>
            <a:pPr marL="690880" lvl="1" indent="-217804">
              <a:lnSpc>
                <a:spcPct val="100000"/>
              </a:lnSpc>
              <a:spcBef>
                <a:spcPts val="600"/>
              </a:spcBef>
              <a:buFont typeface="Arial"/>
              <a:buChar char="•"/>
              <a:tabLst>
                <a:tab pos="690880" algn="l"/>
              </a:tabLst>
            </a:pPr>
            <a:r>
              <a:rPr sz="1600" spc="-20" dirty="0">
                <a:solidFill>
                  <a:srgbClr val="FFFFFF"/>
                </a:solidFill>
                <a:latin typeface="Segoe UI"/>
                <a:cs typeface="Segoe UI"/>
              </a:rPr>
              <a:t>Technical</a:t>
            </a:r>
            <a:r>
              <a:rPr sz="1600" spc="-60" dirty="0">
                <a:solidFill>
                  <a:srgbClr val="FFFFFF"/>
                </a:solidFill>
                <a:latin typeface="Segoe UI"/>
                <a:cs typeface="Segoe UI"/>
              </a:rPr>
              <a:t> </a:t>
            </a:r>
            <a:r>
              <a:rPr sz="1600" spc="-10" dirty="0">
                <a:solidFill>
                  <a:srgbClr val="FFFFFF"/>
                </a:solidFill>
                <a:latin typeface="Segoe UI"/>
                <a:cs typeface="Segoe UI"/>
              </a:rPr>
              <a:t>reports</a:t>
            </a:r>
            <a:endParaRPr sz="1600">
              <a:latin typeface="Segoe UI"/>
              <a:cs typeface="Segoe UI"/>
            </a:endParaRPr>
          </a:p>
          <a:p>
            <a:pPr marL="469900" indent="-286385">
              <a:lnSpc>
                <a:spcPct val="100000"/>
              </a:lnSpc>
              <a:spcBef>
                <a:spcPts val="600"/>
              </a:spcBef>
              <a:buFont typeface="Arial"/>
              <a:buChar char="•"/>
              <a:tabLst>
                <a:tab pos="469900" algn="l"/>
              </a:tabLst>
            </a:pPr>
            <a:r>
              <a:rPr sz="1600" dirty="0">
                <a:solidFill>
                  <a:srgbClr val="FFFFFF"/>
                </a:solidFill>
                <a:latin typeface="Segoe UI"/>
                <a:cs typeface="Segoe UI"/>
              </a:rPr>
              <a:t>Product</a:t>
            </a:r>
            <a:r>
              <a:rPr sz="1600" spc="-5" dirty="0">
                <a:solidFill>
                  <a:srgbClr val="FFFFFF"/>
                </a:solidFill>
                <a:latin typeface="Segoe UI"/>
                <a:cs typeface="Segoe UI"/>
              </a:rPr>
              <a:t> </a:t>
            </a:r>
            <a:r>
              <a:rPr sz="1600" dirty="0">
                <a:solidFill>
                  <a:srgbClr val="FFFFFF"/>
                </a:solidFill>
                <a:latin typeface="Segoe UI"/>
                <a:cs typeface="Segoe UI"/>
              </a:rPr>
              <a:t>and</a:t>
            </a:r>
            <a:r>
              <a:rPr sz="1600" spc="-35" dirty="0">
                <a:solidFill>
                  <a:srgbClr val="FFFFFF"/>
                </a:solidFill>
                <a:latin typeface="Segoe UI"/>
                <a:cs typeface="Segoe UI"/>
              </a:rPr>
              <a:t> </a:t>
            </a:r>
            <a:r>
              <a:rPr sz="1600" dirty="0">
                <a:solidFill>
                  <a:srgbClr val="FFFFFF"/>
                </a:solidFill>
                <a:latin typeface="Segoe UI"/>
                <a:cs typeface="Segoe UI"/>
              </a:rPr>
              <a:t>service</a:t>
            </a:r>
            <a:r>
              <a:rPr sz="1600" spc="-15" dirty="0">
                <a:solidFill>
                  <a:srgbClr val="FFFFFF"/>
                </a:solidFill>
                <a:latin typeface="Segoe UI"/>
                <a:cs typeface="Segoe UI"/>
              </a:rPr>
              <a:t> </a:t>
            </a:r>
            <a:r>
              <a:rPr sz="1600" spc="-10" dirty="0">
                <a:solidFill>
                  <a:srgbClr val="FFFFFF"/>
                </a:solidFill>
                <a:latin typeface="Segoe UI"/>
                <a:cs typeface="Segoe UI"/>
              </a:rPr>
              <a:t>feedback</a:t>
            </a:r>
            <a:endParaRPr sz="1600">
              <a:latin typeface="Segoe UI"/>
              <a:cs typeface="Segoe UI"/>
            </a:endParaRPr>
          </a:p>
          <a:p>
            <a:pPr marL="469900" indent="-286385">
              <a:lnSpc>
                <a:spcPct val="100000"/>
              </a:lnSpc>
              <a:spcBef>
                <a:spcPts val="605"/>
              </a:spcBef>
              <a:buFont typeface="Arial"/>
              <a:buChar char="•"/>
              <a:tabLst>
                <a:tab pos="469900" algn="l"/>
              </a:tabLst>
            </a:pPr>
            <a:r>
              <a:rPr sz="1600" dirty="0">
                <a:solidFill>
                  <a:srgbClr val="FFFFFF"/>
                </a:solidFill>
                <a:latin typeface="Segoe UI"/>
                <a:cs typeface="Segoe UI"/>
              </a:rPr>
              <a:t>Social</a:t>
            </a:r>
            <a:r>
              <a:rPr sz="1600" spc="-55" dirty="0">
                <a:solidFill>
                  <a:srgbClr val="FFFFFF"/>
                </a:solidFill>
                <a:latin typeface="Segoe UI"/>
                <a:cs typeface="Segoe UI"/>
              </a:rPr>
              <a:t> </a:t>
            </a:r>
            <a:r>
              <a:rPr sz="1600" dirty="0">
                <a:solidFill>
                  <a:srgbClr val="FFFFFF"/>
                </a:solidFill>
                <a:latin typeface="Segoe UI"/>
                <a:cs typeface="Segoe UI"/>
              </a:rPr>
              <a:t>media</a:t>
            </a:r>
            <a:r>
              <a:rPr sz="1600" spc="-55" dirty="0">
                <a:solidFill>
                  <a:srgbClr val="FFFFFF"/>
                </a:solidFill>
                <a:latin typeface="Segoe UI"/>
                <a:cs typeface="Segoe UI"/>
              </a:rPr>
              <a:t> </a:t>
            </a:r>
            <a:r>
              <a:rPr sz="1600" spc="-10" dirty="0">
                <a:solidFill>
                  <a:srgbClr val="FFFFFF"/>
                </a:solidFill>
                <a:latin typeface="Segoe UI"/>
                <a:cs typeface="Segoe UI"/>
              </a:rPr>
              <a:t>trends</a:t>
            </a:r>
            <a:endParaRPr sz="1600">
              <a:latin typeface="Segoe UI"/>
              <a:cs typeface="Segoe UI"/>
            </a:endParaRPr>
          </a:p>
          <a:p>
            <a:pPr>
              <a:lnSpc>
                <a:spcPct val="100000"/>
              </a:lnSpc>
              <a:spcBef>
                <a:spcPts val="990"/>
              </a:spcBef>
              <a:buClr>
                <a:srgbClr val="FFFFFF"/>
              </a:buClr>
              <a:buFont typeface="Arial"/>
              <a:buChar char="•"/>
            </a:pPr>
            <a:endParaRPr sz="1600">
              <a:latin typeface="Segoe UI"/>
              <a:cs typeface="Segoe UI"/>
            </a:endParaRPr>
          </a:p>
          <a:p>
            <a:pPr marL="183515">
              <a:lnSpc>
                <a:spcPct val="100000"/>
              </a:lnSpc>
            </a:pPr>
            <a:r>
              <a:rPr sz="1600" b="1" dirty="0">
                <a:solidFill>
                  <a:srgbClr val="FFFFFF"/>
                </a:solidFill>
                <a:latin typeface="Segoe UI Semibold"/>
                <a:cs typeface="Segoe UI Semibold"/>
              </a:rPr>
              <a:t>Conversational</a:t>
            </a:r>
            <a:r>
              <a:rPr sz="1600" b="1" spc="-90" dirty="0">
                <a:solidFill>
                  <a:srgbClr val="FFFFFF"/>
                </a:solidFill>
                <a:latin typeface="Segoe UI Semibold"/>
                <a:cs typeface="Segoe UI Semibold"/>
              </a:rPr>
              <a:t> </a:t>
            </a:r>
            <a:r>
              <a:rPr sz="1600" b="1" spc="-25" dirty="0">
                <a:solidFill>
                  <a:srgbClr val="FFFFFF"/>
                </a:solidFill>
                <a:latin typeface="Segoe UI Semibold"/>
                <a:cs typeface="Segoe UI Semibold"/>
              </a:rPr>
              <a:t>AI</a:t>
            </a:r>
            <a:endParaRPr sz="1600">
              <a:latin typeface="Segoe UI Semibold"/>
              <a:cs typeface="Segoe UI Semibold"/>
            </a:endParaRPr>
          </a:p>
          <a:p>
            <a:pPr marL="469900" indent="-286385">
              <a:lnSpc>
                <a:spcPct val="100000"/>
              </a:lnSpc>
              <a:spcBef>
                <a:spcPts val="600"/>
              </a:spcBef>
              <a:buFont typeface="Arial"/>
              <a:buChar char="•"/>
              <a:tabLst>
                <a:tab pos="469900" algn="l"/>
              </a:tabLst>
            </a:pPr>
            <a:r>
              <a:rPr sz="1600" dirty="0">
                <a:solidFill>
                  <a:srgbClr val="FFFFFF"/>
                </a:solidFill>
                <a:latin typeface="Segoe UI"/>
                <a:cs typeface="Segoe UI"/>
              </a:rPr>
              <a:t>Smart</a:t>
            </a:r>
            <a:r>
              <a:rPr sz="1600" spc="-35" dirty="0">
                <a:solidFill>
                  <a:srgbClr val="FFFFFF"/>
                </a:solidFill>
                <a:latin typeface="Segoe UI"/>
                <a:cs typeface="Segoe UI"/>
              </a:rPr>
              <a:t> </a:t>
            </a:r>
            <a:r>
              <a:rPr sz="1600" dirty="0">
                <a:solidFill>
                  <a:srgbClr val="FFFFFF"/>
                </a:solidFill>
                <a:latin typeface="Segoe UI"/>
                <a:cs typeface="Segoe UI"/>
              </a:rPr>
              <a:t>assists</a:t>
            </a:r>
            <a:r>
              <a:rPr sz="1600" spc="-30" dirty="0">
                <a:solidFill>
                  <a:srgbClr val="FFFFFF"/>
                </a:solidFill>
                <a:latin typeface="Segoe UI"/>
                <a:cs typeface="Segoe UI"/>
              </a:rPr>
              <a:t> </a:t>
            </a:r>
            <a:r>
              <a:rPr sz="1600" dirty="0">
                <a:solidFill>
                  <a:srgbClr val="FFFFFF"/>
                </a:solidFill>
                <a:latin typeface="Segoe UI"/>
                <a:cs typeface="Segoe UI"/>
              </a:rPr>
              <a:t>for</a:t>
            </a:r>
            <a:r>
              <a:rPr sz="1600" spc="-30" dirty="0">
                <a:solidFill>
                  <a:srgbClr val="FFFFFF"/>
                </a:solidFill>
                <a:latin typeface="Segoe UI"/>
                <a:cs typeface="Segoe UI"/>
              </a:rPr>
              <a:t> </a:t>
            </a:r>
            <a:r>
              <a:rPr sz="1600" dirty="0">
                <a:solidFill>
                  <a:srgbClr val="FFFFFF"/>
                </a:solidFill>
                <a:latin typeface="Segoe UI"/>
                <a:cs typeface="Segoe UI"/>
              </a:rPr>
              <a:t>call</a:t>
            </a:r>
            <a:r>
              <a:rPr sz="1600" spc="-10" dirty="0">
                <a:solidFill>
                  <a:srgbClr val="FFFFFF"/>
                </a:solidFill>
                <a:latin typeface="Segoe UI"/>
                <a:cs typeface="Segoe UI"/>
              </a:rPr>
              <a:t> centers</a:t>
            </a:r>
            <a:endParaRPr sz="1600">
              <a:latin typeface="Segoe UI"/>
              <a:cs typeface="Segoe UI"/>
            </a:endParaRPr>
          </a:p>
          <a:p>
            <a:pPr marL="469900" indent="-286385">
              <a:lnSpc>
                <a:spcPct val="100000"/>
              </a:lnSpc>
              <a:spcBef>
                <a:spcPts val="600"/>
              </a:spcBef>
              <a:buFont typeface="Arial"/>
              <a:buChar char="•"/>
              <a:tabLst>
                <a:tab pos="469900" algn="l"/>
              </a:tabLst>
            </a:pPr>
            <a:r>
              <a:rPr sz="1600" spc="-25" dirty="0">
                <a:solidFill>
                  <a:srgbClr val="FFFFFF"/>
                </a:solidFill>
                <a:latin typeface="Segoe UI"/>
                <a:cs typeface="Segoe UI"/>
              </a:rPr>
              <a:t>Tech</a:t>
            </a:r>
            <a:r>
              <a:rPr sz="1600" spc="-35" dirty="0">
                <a:solidFill>
                  <a:srgbClr val="FFFFFF"/>
                </a:solidFill>
                <a:latin typeface="Segoe UI"/>
                <a:cs typeface="Segoe UI"/>
              </a:rPr>
              <a:t> </a:t>
            </a:r>
            <a:r>
              <a:rPr sz="1600" dirty="0">
                <a:solidFill>
                  <a:srgbClr val="FFFFFF"/>
                </a:solidFill>
                <a:latin typeface="Segoe UI"/>
                <a:cs typeface="Segoe UI"/>
              </a:rPr>
              <a:t>support</a:t>
            </a:r>
            <a:r>
              <a:rPr sz="1600" spc="-35" dirty="0">
                <a:solidFill>
                  <a:srgbClr val="FFFFFF"/>
                </a:solidFill>
                <a:latin typeface="Segoe UI"/>
                <a:cs typeface="Segoe UI"/>
              </a:rPr>
              <a:t> </a:t>
            </a:r>
            <a:r>
              <a:rPr sz="1600" dirty="0">
                <a:solidFill>
                  <a:srgbClr val="FFFFFF"/>
                </a:solidFill>
                <a:latin typeface="Segoe UI"/>
                <a:cs typeface="Segoe UI"/>
              </a:rPr>
              <a:t>chat</a:t>
            </a:r>
            <a:r>
              <a:rPr sz="1600" spc="-30" dirty="0">
                <a:solidFill>
                  <a:srgbClr val="FFFFFF"/>
                </a:solidFill>
                <a:latin typeface="Segoe UI"/>
                <a:cs typeface="Segoe UI"/>
              </a:rPr>
              <a:t> </a:t>
            </a:r>
            <a:r>
              <a:rPr sz="1600" spc="-20" dirty="0">
                <a:solidFill>
                  <a:srgbClr val="FFFFFF"/>
                </a:solidFill>
                <a:latin typeface="Segoe UI"/>
                <a:cs typeface="Segoe UI"/>
              </a:rPr>
              <a:t>bots</a:t>
            </a:r>
            <a:endParaRPr sz="1600">
              <a:latin typeface="Segoe UI"/>
              <a:cs typeface="Segoe UI"/>
            </a:endParaRPr>
          </a:p>
          <a:p>
            <a:pPr marL="469900" indent="-286385">
              <a:lnSpc>
                <a:spcPct val="100000"/>
              </a:lnSpc>
              <a:spcBef>
                <a:spcPts val="600"/>
              </a:spcBef>
              <a:buFont typeface="Arial"/>
              <a:buChar char="•"/>
              <a:tabLst>
                <a:tab pos="469900" algn="l"/>
              </a:tabLst>
            </a:pPr>
            <a:r>
              <a:rPr sz="1600" dirty="0">
                <a:solidFill>
                  <a:srgbClr val="FFFFFF"/>
                </a:solidFill>
                <a:latin typeface="Segoe UI"/>
                <a:cs typeface="Segoe UI"/>
              </a:rPr>
              <a:t>Virtual</a:t>
            </a:r>
            <a:r>
              <a:rPr sz="1600" spc="15" dirty="0">
                <a:solidFill>
                  <a:srgbClr val="FFFFFF"/>
                </a:solidFill>
                <a:latin typeface="Segoe UI"/>
                <a:cs typeface="Segoe UI"/>
              </a:rPr>
              <a:t> </a:t>
            </a:r>
            <a:r>
              <a:rPr sz="1600" spc="-10" dirty="0">
                <a:solidFill>
                  <a:srgbClr val="FFFFFF"/>
                </a:solidFill>
                <a:latin typeface="Segoe UI"/>
                <a:cs typeface="Segoe UI"/>
              </a:rPr>
              <a:t>assistants</a:t>
            </a:r>
            <a:endParaRPr sz="1600">
              <a:latin typeface="Segoe UI"/>
              <a:cs typeface="Segoe UI"/>
            </a:endParaRPr>
          </a:p>
        </p:txBody>
      </p:sp>
      <p:pic>
        <p:nvPicPr>
          <p:cNvPr id="8" name="Picture 7">
            <a:extLst>
              <a:ext uri="{FF2B5EF4-FFF2-40B4-BE49-F238E27FC236}">
                <a16:creationId xmlns:a16="http://schemas.microsoft.com/office/drawing/2014/main" id="{F02B4C31-5523-9ABD-D7FF-285F9C541F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9788" y="297878"/>
            <a:ext cx="1659975" cy="5746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9308" y="3011423"/>
            <a:ext cx="833628" cy="835151"/>
          </a:xfrm>
          <a:prstGeom prst="rect">
            <a:avLst/>
          </a:prstGeom>
        </p:spPr>
      </p:pic>
      <p:pic>
        <p:nvPicPr>
          <p:cNvPr id="3" name="object 3"/>
          <p:cNvPicPr/>
          <p:nvPr/>
        </p:nvPicPr>
        <p:blipFill>
          <a:blip r:embed="rId3" cstate="print"/>
          <a:stretch>
            <a:fillRect/>
          </a:stretch>
        </p:blipFill>
        <p:spPr>
          <a:xfrm>
            <a:off x="1530985" y="3066033"/>
            <a:ext cx="1148461" cy="325500"/>
          </a:xfrm>
          <a:prstGeom prst="rect">
            <a:avLst/>
          </a:prstGeom>
        </p:spPr>
      </p:pic>
      <p:pic>
        <p:nvPicPr>
          <p:cNvPr id="4" name="object 4"/>
          <p:cNvPicPr/>
          <p:nvPr/>
        </p:nvPicPr>
        <p:blipFill>
          <a:blip r:embed="rId4" cstate="print"/>
          <a:stretch>
            <a:fillRect/>
          </a:stretch>
        </p:blipFill>
        <p:spPr>
          <a:xfrm>
            <a:off x="2827782" y="3060700"/>
            <a:ext cx="1481708" cy="430657"/>
          </a:xfrm>
          <a:prstGeom prst="rect">
            <a:avLst/>
          </a:prstGeom>
        </p:spPr>
      </p:pic>
      <p:pic>
        <p:nvPicPr>
          <p:cNvPr id="5" name="object 5"/>
          <p:cNvPicPr/>
          <p:nvPr/>
        </p:nvPicPr>
        <p:blipFill>
          <a:blip r:embed="rId5" cstate="print"/>
          <a:stretch>
            <a:fillRect/>
          </a:stretch>
        </p:blipFill>
        <p:spPr>
          <a:xfrm>
            <a:off x="4486909" y="3050667"/>
            <a:ext cx="1409700" cy="340868"/>
          </a:xfrm>
          <a:prstGeom prst="rect">
            <a:avLst/>
          </a:prstGeom>
        </p:spPr>
      </p:pic>
      <p:sp>
        <p:nvSpPr>
          <p:cNvPr id="6" name="object 6"/>
          <p:cNvSpPr txBox="1"/>
          <p:nvPr/>
        </p:nvSpPr>
        <p:spPr>
          <a:xfrm>
            <a:off x="1514602" y="3470275"/>
            <a:ext cx="134429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50E6FF"/>
                </a:solidFill>
                <a:latin typeface="Segoe UI Semibold"/>
                <a:cs typeface="Segoe UI Semibold"/>
              </a:rPr>
              <a:t>Use</a:t>
            </a:r>
            <a:r>
              <a:rPr sz="2400" b="1" spc="-55" dirty="0">
                <a:solidFill>
                  <a:srgbClr val="50E6FF"/>
                </a:solidFill>
                <a:latin typeface="Segoe UI Semibold"/>
                <a:cs typeface="Segoe UI Semibold"/>
              </a:rPr>
              <a:t> </a:t>
            </a:r>
            <a:r>
              <a:rPr sz="2400" b="1" spc="-20" dirty="0">
                <a:solidFill>
                  <a:srgbClr val="50E6FF"/>
                </a:solidFill>
                <a:latin typeface="Segoe UI Semibold"/>
                <a:cs typeface="Segoe UI Semibold"/>
              </a:rPr>
              <a:t>cases</a:t>
            </a:r>
            <a:endParaRPr sz="2400">
              <a:latin typeface="Segoe UI Semibold"/>
              <a:cs typeface="Segoe UI Semibold"/>
            </a:endParaRPr>
          </a:p>
        </p:txBody>
      </p:sp>
      <p:sp>
        <p:nvSpPr>
          <p:cNvPr id="7" name="object 7"/>
          <p:cNvSpPr/>
          <p:nvPr/>
        </p:nvSpPr>
        <p:spPr>
          <a:xfrm>
            <a:off x="6547104" y="585216"/>
            <a:ext cx="5062855" cy="5684520"/>
          </a:xfrm>
          <a:custGeom>
            <a:avLst/>
            <a:gdLst/>
            <a:ahLst/>
            <a:cxnLst/>
            <a:rect l="l" t="t" r="r" b="b"/>
            <a:pathLst>
              <a:path w="5062855" h="5684520">
                <a:moveTo>
                  <a:pt x="0" y="5684520"/>
                </a:moveTo>
                <a:lnTo>
                  <a:pt x="5062728" y="5684520"/>
                </a:lnTo>
                <a:lnTo>
                  <a:pt x="5062728" y="0"/>
                </a:lnTo>
                <a:lnTo>
                  <a:pt x="0" y="0"/>
                </a:lnTo>
                <a:lnTo>
                  <a:pt x="0" y="5684520"/>
                </a:lnTo>
                <a:close/>
              </a:path>
            </a:pathLst>
          </a:custGeom>
          <a:ln w="12700">
            <a:solidFill>
              <a:srgbClr val="0078D3"/>
            </a:solidFill>
          </a:ln>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292227" rIns="0" bIns="0" rtlCol="0">
            <a:spAutoFit/>
          </a:bodyPr>
          <a:lstStyle/>
          <a:p>
            <a:pPr marL="6155055">
              <a:lnSpc>
                <a:spcPct val="100000"/>
              </a:lnSpc>
              <a:spcBef>
                <a:spcPts val="100"/>
              </a:spcBef>
            </a:pPr>
            <a:r>
              <a:rPr sz="2400" spc="-10" dirty="0">
                <a:solidFill>
                  <a:srgbClr val="50E6FF"/>
                </a:solidFill>
              </a:rPr>
              <a:t>Language</a:t>
            </a:r>
            <a:endParaRPr sz="2400"/>
          </a:p>
        </p:txBody>
      </p:sp>
      <p:sp>
        <p:nvSpPr>
          <p:cNvPr id="9" name="object 9"/>
          <p:cNvSpPr txBox="1"/>
          <p:nvPr/>
        </p:nvSpPr>
        <p:spPr>
          <a:xfrm>
            <a:off x="6718172" y="1477136"/>
            <a:ext cx="4266565" cy="269240"/>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FFFFFF"/>
                </a:solidFill>
                <a:latin typeface="Segoe UI Semibold"/>
                <a:cs typeface="Segoe UI Semibold"/>
              </a:rPr>
              <a:t>Use</a:t>
            </a:r>
            <a:r>
              <a:rPr sz="1600" b="1" spc="-45" dirty="0">
                <a:solidFill>
                  <a:srgbClr val="FFFFFF"/>
                </a:solidFill>
                <a:latin typeface="Segoe UI Semibold"/>
                <a:cs typeface="Segoe UI Semibold"/>
              </a:rPr>
              <a:t> </a:t>
            </a:r>
            <a:r>
              <a:rPr sz="1600" b="1" dirty="0">
                <a:solidFill>
                  <a:srgbClr val="FFFFFF"/>
                </a:solidFill>
                <a:latin typeface="Segoe UI Semibold"/>
                <a:cs typeface="Segoe UI Semibold"/>
              </a:rPr>
              <a:t>Cases</a:t>
            </a:r>
            <a:r>
              <a:rPr sz="1600" b="1" spc="-25" dirty="0">
                <a:solidFill>
                  <a:srgbClr val="FFFFFF"/>
                </a:solidFill>
                <a:latin typeface="Segoe UI Semibold"/>
                <a:cs typeface="Segoe UI Semibold"/>
              </a:rPr>
              <a:t> </a:t>
            </a:r>
            <a:r>
              <a:rPr sz="1600" b="1" dirty="0">
                <a:solidFill>
                  <a:srgbClr val="FFFFFF"/>
                </a:solidFill>
                <a:latin typeface="Segoe UI Semibold"/>
                <a:cs typeface="Segoe UI Semibold"/>
              </a:rPr>
              <a:t>that</a:t>
            </a:r>
            <a:r>
              <a:rPr sz="1600" b="1" spc="-10" dirty="0">
                <a:solidFill>
                  <a:srgbClr val="FFFFFF"/>
                </a:solidFill>
                <a:latin typeface="Segoe UI Semibold"/>
                <a:cs typeface="Segoe UI Semibold"/>
              </a:rPr>
              <a:t> </a:t>
            </a:r>
            <a:r>
              <a:rPr sz="1600" b="1" dirty="0">
                <a:solidFill>
                  <a:srgbClr val="FFFFFF"/>
                </a:solidFill>
                <a:latin typeface="Segoe UI Semibold"/>
                <a:cs typeface="Segoe UI Semibold"/>
              </a:rPr>
              <a:t>use</a:t>
            </a:r>
            <a:r>
              <a:rPr sz="1600" b="1" spc="-45" dirty="0">
                <a:solidFill>
                  <a:srgbClr val="FFFFFF"/>
                </a:solidFill>
                <a:latin typeface="Segoe UI Semibold"/>
                <a:cs typeface="Segoe UI Semibold"/>
              </a:rPr>
              <a:t> </a:t>
            </a:r>
            <a:r>
              <a:rPr sz="1600" b="1" dirty="0">
                <a:solidFill>
                  <a:srgbClr val="FFFFFF"/>
                </a:solidFill>
                <a:latin typeface="Segoe UI Semibold"/>
                <a:cs typeface="Segoe UI Semibold"/>
              </a:rPr>
              <a:t>multiple</a:t>
            </a:r>
            <a:r>
              <a:rPr sz="1600" b="1" spc="-55" dirty="0">
                <a:solidFill>
                  <a:srgbClr val="FFFFFF"/>
                </a:solidFill>
                <a:latin typeface="Segoe UI Semibold"/>
                <a:cs typeface="Segoe UI Semibold"/>
              </a:rPr>
              <a:t> </a:t>
            </a:r>
            <a:r>
              <a:rPr sz="1600" b="1" dirty="0">
                <a:solidFill>
                  <a:srgbClr val="FFFFFF"/>
                </a:solidFill>
                <a:latin typeface="Segoe UI Semibold"/>
                <a:cs typeface="Segoe UI Semibold"/>
              </a:rPr>
              <a:t>model</a:t>
            </a:r>
            <a:r>
              <a:rPr sz="1600" b="1" spc="-45" dirty="0">
                <a:solidFill>
                  <a:srgbClr val="FFFFFF"/>
                </a:solidFill>
                <a:latin typeface="Segoe UI Semibold"/>
                <a:cs typeface="Segoe UI Semibold"/>
              </a:rPr>
              <a:t> </a:t>
            </a:r>
            <a:r>
              <a:rPr sz="1600" b="1" spc="-10" dirty="0">
                <a:solidFill>
                  <a:srgbClr val="FFFFFF"/>
                </a:solidFill>
                <a:latin typeface="Segoe UI Semibold"/>
                <a:cs typeface="Segoe UI Semibold"/>
              </a:rPr>
              <a:t>capabilities</a:t>
            </a:r>
            <a:endParaRPr sz="1600">
              <a:latin typeface="Segoe UI Semibold"/>
              <a:cs typeface="Segoe UI Semibold"/>
            </a:endParaRPr>
          </a:p>
        </p:txBody>
      </p:sp>
      <p:sp>
        <p:nvSpPr>
          <p:cNvPr id="10" name="object 10"/>
          <p:cNvSpPr txBox="1"/>
          <p:nvPr/>
        </p:nvSpPr>
        <p:spPr>
          <a:xfrm>
            <a:off x="6718172" y="1720787"/>
            <a:ext cx="4556125" cy="3241675"/>
          </a:xfrm>
          <a:prstGeom prst="rect">
            <a:avLst/>
          </a:prstGeom>
        </p:spPr>
        <p:txBody>
          <a:bodyPr vert="horz" wrap="square" lIns="0" tIns="88265" rIns="0" bIns="0" rtlCol="0">
            <a:spAutoFit/>
          </a:bodyPr>
          <a:lstStyle/>
          <a:p>
            <a:pPr marL="299085" indent="-286385">
              <a:lnSpc>
                <a:spcPct val="100000"/>
              </a:lnSpc>
              <a:spcBef>
                <a:spcPts val="695"/>
              </a:spcBef>
              <a:buFont typeface="Arial"/>
              <a:buChar char="•"/>
              <a:tabLst>
                <a:tab pos="299085" algn="l"/>
              </a:tabLst>
            </a:pPr>
            <a:r>
              <a:rPr sz="1600" dirty="0">
                <a:solidFill>
                  <a:srgbClr val="FFFFFF"/>
                </a:solidFill>
                <a:latin typeface="Segoe UI"/>
                <a:cs typeface="Segoe UI"/>
              </a:rPr>
              <a:t>Contact</a:t>
            </a:r>
            <a:r>
              <a:rPr sz="1600" spc="-15" dirty="0">
                <a:solidFill>
                  <a:srgbClr val="FFFFFF"/>
                </a:solidFill>
                <a:latin typeface="Segoe UI"/>
                <a:cs typeface="Segoe UI"/>
              </a:rPr>
              <a:t> </a:t>
            </a:r>
            <a:r>
              <a:rPr sz="1600" spc="-10" dirty="0">
                <a:solidFill>
                  <a:srgbClr val="FFFFFF"/>
                </a:solidFill>
                <a:latin typeface="Segoe UI"/>
                <a:cs typeface="Segoe UI"/>
              </a:rPr>
              <a:t>Centers</a:t>
            </a:r>
            <a:endParaRPr sz="1600">
              <a:latin typeface="Segoe UI"/>
              <a:cs typeface="Segoe UI"/>
            </a:endParaRPr>
          </a:p>
          <a:p>
            <a:pPr marL="520065" lvl="1" indent="-218440">
              <a:lnSpc>
                <a:spcPct val="100000"/>
              </a:lnSpc>
              <a:spcBef>
                <a:spcPts val="600"/>
              </a:spcBef>
              <a:buFont typeface="Arial"/>
              <a:buChar char="•"/>
              <a:tabLst>
                <a:tab pos="520065" algn="l"/>
              </a:tabLst>
            </a:pPr>
            <a:r>
              <a:rPr sz="1600" spc="-10" dirty="0">
                <a:solidFill>
                  <a:srgbClr val="FFFFFF"/>
                </a:solidFill>
                <a:latin typeface="Segoe UI"/>
                <a:cs typeface="Segoe UI"/>
              </a:rPr>
              <a:t>Classification—</a:t>
            </a:r>
            <a:r>
              <a:rPr sz="1600" dirty="0">
                <a:solidFill>
                  <a:srgbClr val="FFFFFF"/>
                </a:solidFill>
                <a:latin typeface="Segoe UI"/>
                <a:cs typeface="Segoe UI"/>
              </a:rPr>
              <a:t>route</a:t>
            </a:r>
            <a:r>
              <a:rPr sz="1600" spc="15" dirty="0">
                <a:solidFill>
                  <a:srgbClr val="FFFFFF"/>
                </a:solidFill>
                <a:latin typeface="Segoe UI"/>
                <a:cs typeface="Segoe UI"/>
              </a:rPr>
              <a:t> </a:t>
            </a:r>
            <a:r>
              <a:rPr sz="1600" dirty="0">
                <a:solidFill>
                  <a:srgbClr val="FFFFFF"/>
                </a:solidFill>
                <a:latin typeface="Segoe UI"/>
                <a:cs typeface="Segoe UI"/>
              </a:rPr>
              <a:t>mails</a:t>
            </a:r>
            <a:r>
              <a:rPr sz="1600" spc="-20" dirty="0">
                <a:solidFill>
                  <a:srgbClr val="FFFFFF"/>
                </a:solidFill>
                <a:latin typeface="Segoe UI"/>
                <a:cs typeface="Segoe UI"/>
              </a:rPr>
              <a:t> </a:t>
            </a:r>
            <a:r>
              <a:rPr sz="1600" dirty="0">
                <a:solidFill>
                  <a:srgbClr val="FFFFFF"/>
                </a:solidFill>
                <a:latin typeface="Segoe UI"/>
                <a:cs typeface="Segoe UI"/>
              </a:rPr>
              <a:t>to</a:t>
            </a:r>
            <a:r>
              <a:rPr sz="1600" spc="-15" dirty="0">
                <a:solidFill>
                  <a:srgbClr val="FFFFFF"/>
                </a:solidFill>
                <a:latin typeface="Segoe UI"/>
                <a:cs typeface="Segoe UI"/>
              </a:rPr>
              <a:t> </a:t>
            </a:r>
            <a:r>
              <a:rPr sz="1600" spc="-10" dirty="0">
                <a:solidFill>
                  <a:srgbClr val="FFFFFF"/>
                </a:solidFill>
                <a:latin typeface="Segoe UI"/>
                <a:cs typeface="Segoe UI"/>
              </a:rPr>
              <a:t>appropriate</a:t>
            </a:r>
            <a:endParaRPr sz="1600">
              <a:latin typeface="Segoe UI"/>
              <a:cs typeface="Segoe UI"/>
            </a:endParaRPr>
          </a:p>
          <a:p>
            <a:pPr marL="520065">
              <a:lnSpc>
                <a:spcPct val="100000"/>
              </a:lnSpc>
              <a:spcBef>
                <a:spcPts val="5"/>
              </a:spcBef>
            </a:pPr>
            <a:r>
              <a:rPr sz="1600" spc="-20" dirty="0">
                <a:solidFill>
                  <a:srgbClr val="FFFFFF"/>
                </a:solidFill>
                <a:latin typeface="Segoe UI"/>
                <a:cs typeface="Segoe UI"/>
              </a:rPr>
              <a:t>team</a:t>
            </a:r>
            <a:endParaRPr sz="1600">
              <a:latin typeface="Segoe UI"/>
              <a:cs typeface="Segoe UI"/>
            </a:endParaRPr>
          </a:p>
          <a:p>
            <a:pPr marL="520065" lvl="1" indent="-218440">
              <a:lnSpc>
                <a:spcPct val="100000"/>
              </a:lnSpc>
              <a:spcBef>
                <a:spcPts val="600"/>
              </a:spcBef>
              <a:buFont typeface="Arial"/>
              <a:buChar char="•"/>
              <a:tabLst>
                <a:tab pos="520065" algn="l"/>
              </a:tabLst>
            </a:pPr>
            <a:r>
              <a:rPr sz="1600" spc="-10" dirty="0">
                <a:solidFill>
                  <a:srgbClr val="FFFFFF"/>
                </a:solidFill>
                <a:latin typeface="Segoe UI"/>
                <a:cs typeface="Segoe UI"/>
              </a:rPr>
              <a:t>Sentiment—</a:t>
            </a:r>
            <a:r>
              <a:rPr sz="1600" dirty="0">
                <a:solidFill>
                  <a:srgbClr val="FFFFFF"/>
                </a:solidFill>
                <a:latin typeface="Segoe UI"/>
                <a:cs typeface="Segoe UI"/>
              </a:rPr>
              <a:t>prioritize</a:t>
            </a:r>
            <a:r>
              <a:rPr sz="1600" spc="5" dirty="0">
                <a:solidFill>
                  <a:srgbClr val="FFFFFF"/>
                </a:solidFill>
                <a:latin typeface="Segoe UI"/>
                <a:cs typeface="Segoe UI"/>
              </a:rPr>
              <a:t> </a:t>
            </a:r>
            <a:r>
              <a:rPr sz="1600" dirty="0">
                <a:solidFill>
                  <a:srgbClr val="FFFFFF"/>
                </a:solidFill>
                <a:latin typeface="Segoe UI"/>
                <a:cs typeface="Segoe UI"/>
              </a:rPr>
              <a:t>angry</a:t>
            </a:r>
            <a:r>
              <a:rPr sz="1600" spc="-10" dirty="0">
                <a:solidFill>
                  <a:srgbClr val="FFFFFF"/>
                </a:solidFill>
                <a:latin typeface="Segoe UI"/>
                <a:cs typeface="Segoe UI"/>
              </a:rPr>
              <a:t> customers</a:t>
            </a:r>
            <a:endParaRPr sz="1600">
              <a:latin typeface="Segoe UI"/>
              <a:cs typeface="Segoe UI"/>
            </a:endParaRPr>
          </a:p>
          <a:p>
            <a:pPr marL="520065" marR="5080" lvl="1" indent="-218440">
              <a:lnSpc>
                <a:spcPct val="100000"/>
              </a:lnSpc>
              <a:spcBef>
                <a:spcPts val="600"/>
              </a:spcBef>
              <a:buFont typeface="Arial"/>
              <a:buChar char="•"/>
              <a:tabLst>
                <a:tab pos="520065" algn="l"/>
              </a:tabLst>
            </a:pPr>
            <a:r>
              <a:rPr sz="1600" dirty="0">
                <a:solidFill>
                  <a:srgbClr val="FFFFFF"/>
                </a:solidFill>
                <a:latin typeface="Segoe UI"/>
                <a:cs typeface="Segoe UI"/>
              </a:rPr>
              <a:t>Entity</a:t>
            </a:r>
            <a:r>
              <a:rPr sz="1600" spc="-15" dirty="0">
                <a:solidFill>
                  <a:srgbClr val="FFFFFF"/>
                </a:solidFill>
                <a:latin typeface="Segoe UI"/>
                <a:cs typeface="Segoe UI"/>
              </a:rPr>
              <a:t> </a:t>
            </a:r>
            <a:r>
              <a:rPr sz="1600" dirty="0">
                <a:solidFill>
                  <a:srgbClr val="FFFFFF"/>
                </a:solidFill>
                <a:latin typeface="Segoe UI"/>
                <a:cs typeface="Segoe UI"/>
              </a:rPr>
              <a:t>extraction</a:t>
            </a:r>
            <a:r>
              <a:rPr sz="1600" spc="-25" dirty="0">
                <a:solidFill>
                  <a:srgbClr val="FFFFFF"/>
                </a:solidFill>
                <a:latin typeface="Segoe UI"/>
                <a:cs typeface="Segoe UI"/>
              </a:rPr>
              <a:t> </a:t>
            </a:r>
            <a:r>
              <a:rPr sz="1600" dirty="0">
                <a:solidFill>
                  <a:srgbClr val="FFFFFF"/>
                </a:solidFill>
                <a:latin typeface="Segoe UI"/>
                <a:cs typeface="Segoe UI"/>
              </a:rPr>
              <a:t>and</a:t>
            </a:r>
            <a:r>
              <a:rPr sz="1600" spc="-25" dirty="0">
                <a:solidFill>
                  <a:srgbClr val="FFFFFF"/>
                </a:solidFill>
                <a:latin typeface="Segoe UI"/>
                <a:cs typeface="Segoe UI"/>
              </a:rPr>
              <a:t> </a:t>
            </a:r>
            <a:r>
              <a:rPr sz="1600" spc="-20" dirty="0">
                <a:solidFill>
                  <a:srgbClr val="FFFFFF"/>
                </a:solidFill>
                <a:latin typeface="Segoe UI"/>
                <a:cs typeface="Segoe UI"/>
              </a:rPr>
              <a:t>search—</a:t>
            </a:r>
            <a:r>
              <a:rPr sz="1600" dirty="0">
                <a:solidFill>
                  <a:srgbClr val="FFFFFF"/>
                </a:solidFill>
                <a:latin typeface="Segoe UI"/>
                <a:cs typeface="Segoe UI"/>
              </a:rPr>
              <a:t>analyze</a:t>
            </a:r>
            <a:r>
              <a:rPr sz="1600" spc="-5" dirty="0">
                <a:solidFill>
                  <a:srgbClr val="FFFFFF"/>
                </a:solidFill>
                <a:latin typeface="Segoe UI"/>
                <a:cs typeface="Segoe UI"/>
              </a:rPr>
              <a:t> </a:t>
            </a:r>
            <a:r>
              <a:rPr sz="1600" spc="-10" dirty="0">
                <a:solidFill>
                  <a:srgbClr val="FFFFFF"/>
                </a:solidFill>
                <a:latin typeface="Segoe UI"/>
                <a:cs typeface="Segoe UI"/>
              </a:rPr>
              <a:t>liability </a:t>
            </a:r>
            <a:r>
              <a:rPr sz="1600" dirty="0">
                <a:solidFill>
                  <a:srgbClr val="FFFFFF"/>
                </a:solidFill>
                <a:latin typeface="Segoe UI"/>
                <a:cs typeface="Segoe UI"/>
              </a:rPr>
              <a:t>and</a:t>
            </a:r>
            <a:r>
              <a:rPr sz="1600" spc="-15" dirty="0">
                <a:solidFill>
                  <a:srgbClr val="FFFFFF"/>
                </a:solidFill>
                <a:latin typeface="Segoe UI"/>
                <a:cs typeface="Segoe UI"/>
              </a:rPr>
              <a:t> </a:t>
            </a:r>
            <a:r>
              <a:rPr sz="1600" spc="-20" dirty="0">
                <a:solidFill>
                  <a:srgbClr val="FFFFFF"/>
                </a:solidFill>
                <a:latin typeface="Segoe UI"/>
                <a:cs typeface="Segoe UI"/>
              </a:rPr>
              <a:t>risk</a:t>
            </a:r>
            <a:endParaRPr sz="1600">
              <a:latin typeface="Segoe UI"/>
              <a:cs typeface="Segoe UI"/>
            </a:endParaRPr>
          </a:p>
          <a:p>
            <a:pPr marL="520065" lvl="1" indent="-218440">
              <a:lnSpc>
                <a:spcPct val="100000"/>
              </a:lnSpc>
              <a:spcBef>
                <a:spcPts val="600"/>
              </a:spcBef>
              <a:buFont typeface="Arial"/>
              <a:buChar char="•"/>
              <a:tabLst>
                <a:tab pos="520065" algn="l"/>
              </a:tabLst>
            </a:pPr>
            <a:r>
              <a:rPr sz="1600" dirty="0">
                <a:solidFill>
                  <a:srgbClr val="FFFFFF"/>
                </a:solidFill>
                <a:latin typeface="Segoe UI"/>
                <a:cs typeface="Segoe UI"/>
              </a:rPr>
              <a:t>Mail</a:t>
            </a:r>
            <a:r>
              <a:rPr sz="1600" spc="-30" dirty="0">
                <a:solidFill>
                  <a:srgbClr val="FFFFFF"/>
                </a:solidFill>
                <a:latin typeface="Segoe UI"/>
                <a:cs typeface="Segoe UI"/>
              </a:rPr>
              <a:t> </a:t>
            </a:r>
            <a:r>
              <a:rPr sz="1600" dirty="0">
                <a:solidFill>
                  <a:srgbClr val="FFFFFF"/>
                </a:solidFill>
                <a:latin typeface="Segoe UI"/>
                <a:cs typeface="Segoe UI"/>
              </a:rPr>
              <a:t>and</a:t>
            </a:r>
            <a:r>
              <a:rPr sz="1600" spc="-50" dirty="0">
                <a:solidFill>
                  <a:srgbClr val="FFFFFF"/>
                </a:solidFill>
                <a:latin typeface="Segoe UI"/>
                <a:cs typeface="Segoe UI"/>
              </a:rPr>
              <a:t> </a:t>
            </a:r>
            <a:r>
              <a:rPr sz="1600" dirty="0">
                <a:solidFill>
                  <a:srgbClr val="FFFFFF"/>
                </a:solidFill>
                <a:latin typeface="Segoe UI"/>
                <a:cs typeface="Segoe UI"/>
              </a:rPr>
              <a:t>call</a:t>
            </a:r>
            <a:r>
              <a:rPr sz="1600" spc="-40" dirty="0">
                <a:solidFill>
                  <a:srgbClr val="FFFFFF"/>
                </a:solidFill>
                <a:latin typeface="Segoe UI"/>
                <a:cs typeface="Segoe UI"/>
              </a:rPr>
              <a:t> </a:t>
            </a:r>
            <a:r>
              <a:rPr sz="1600" dirty="0">
                <a:solidFill>
                  <a:srgbClr val="FFFFFF"/>
                </a:solidFill>
                <a:latin typeface="Segoe UI"/>
                <a:cs typeface="Segoe UI"/>
              </a:rPr>
              <a:t>transcript</a:t>
            </a:r>
            <a:r>
              <a:rPr sz="1600" spc="-15" dirty="0">
                <a:solidFill>
                  <a:srgbClr val="FFFFFF"/>
                </a:solidFill>
                <a:latin typeface="Segoe UI"/>
                <a:cs typeface="Segoe UI"/>
              </a:rPr>
              <a:t> </a:t>
            </a:r>
            <a:r>
              <a:rPr sz="1600" spc="-10" dirty="0">
                <a:solidFill>
                  <a:srgbClr val="FFFFFF"/>
                </a:solidFill>
                <a:latin typeface="Segoe UI"/>
                <a:cs typeface="Segoe UI"/>
              </a:rPr>
              <a:t>summarization</a:t>
            </a:r>
            <a:endParaRPr sz="1600">
              <a:latin typeface="Segoe UI"/>
              <a:cs typeface="Segoe UI"/>
            </a:endParaRPr>
          </a:p>
          <a:p>
            <a:pPr marL="520065" lvl="1" indent="-218440">
              <a:lnSpc>
                <a:spcPct val="100000"/>
              </a:lnSpc>
              <a:spcBef>
                <a:spcPts val="600"/>
              </a:spcBef>
              <a:buFont typeface="Arial"/>
              <a:buChar char="•"/>
              <a:tabLst>
                <a:tab pos="520065" algn="l"/>
              </a:tabLst>
            </a:pPr>
            <a:r>
              <a:rPr sz="1600" dirty="0">
                <a:solidFill>
                  <a:srgbClr val="FFFFFF"/>
                </a:solidFill>
                <a:latin typeface="Segoe UI"/>
                <a:cs typeface="Segoe UI"/>
              </a:rPr>
              <a:t>Customer</a:t>
            </a:r>
            <a:r>
              <a:rPr sz="1600" spc="-75" dirty="0">
                <a:solidFill>
                  <a:srgbClr val="FFFFFF"/>
                </a:solidFill>
                <a:latin typeface="Segoe UI"/>
                <a:cs typeface="Segoe UI"/>
              </a:rPr>
              <a:t> </a:t>
            </a:r>
            <a:r>
              <a:rPr sz="1600" dirty="0">
                <a:solidFill>
                  <a:srgbClr val="FFFFFF"/>
                </a:solidFill>
                <a:latin typeface="Segoe UI"/>
                <a:cs typeface="Segoe UI"/>
              </a:rPr>
              <a:t>response</a:t>
            </a:r>
            <a:r>
              <a:rPr sz="1600" spc="-60" dirty="0">
                <a:solidFill>
                  <a:srgbClr val="FFFFFF"/>
                </a:solidFill>
                <a:latin typeface="Segoe UI"/>
                <a:cs typeface="Segoe UI"/>
              </a:rPr>
              <a:t> </a:t>
            </a:r>
            <a:r>
              <a:rPr sz="1600" dirty="0">
                <a:solidFill>
                  <a:srgbClr val="FFFFFF"/>
                </a:solidFill>
                <a:latin typeface="Segoe UI"/>
                <a:cs typeface="Segoe UI"/>
              </a:rPr>
              <a:t>email</a:t>
            </a:r>
            <a:r>
              <a:rPr sz="1600" spc="-75" dirty="0">
                <a:solidFill>
                  <a:srgbClr val="FFFFFF"/>
                </a:solidFill>
                <a:latin typeface="Segoe UI"/>
                <a:cs typeface="Segoe UI"/>
              </a:rPr>
              <a:t> </a:t>
            </a:r>
            <a:r>
              <a:rPr sz="1600" spc="-10" dirty="0">
                <a:solidFill>
                  <a:srgbClr val="FFFFFF"/>
                </a:solidFill>
                <a:latin typeface="Segoe UI"/>
                <a:cs typeface="Segoe UI"/>
              </a:rPr>
              <a:t>generation</a:t>
            </a:r>
            <a:endParaRPr sz="1600">
              <a:latin typeface="Segoe UI"/>
              <a:cs typeface="Segoe UI"/>
            </a:endParaRPr>
          </a:p>
          <a:p>
            <a:pPr marL="299085" marR="672465" indent="-287020">
              <a:lnSpc>
                <a:spcPct val="100000"/>
              </a:lnSpc>
              <a:spcBef>
                <a:spcPts val="600"/>
              </a:spcBef>
              <a:buFont typeface="Arial"/>
              <a:buChar char="•"/>
              <a:tabLst>
                <a:tab pos="299085" algn="l"/>
              </a:tabLst>
            </a:pPr>
            <a:r>
              <a:rPr sz="1600" dirty="0">
                <a:solidFill>
                  <a:srgbClr val="FFFFFF"/>
                </a:solidFill>
                <a:latin typeface="Segoe UI"/>
                <a:cs typeface="Segoe UI"/>
              </a:rPr>
              <a:t>Rapid</a:t>
            </a:r>
            <a:r>
              <a:rPr sz="1600" spc="-75" dirty="0">
                <a:solidFill>
                  <a:srgbClr val="FFFFFF"/>
                </a:solidFill>
                <a:latin typeface="Segoe UI"/>
                <a:cs typeface="Segoe UI"/>
              </a:rPr>
              <a:t> </a:t>
            </a:r>
            <a:r>
              <a:rPr sz="1600" dirty="0">
                <a:solidFill>
                  <a:srgbClr val="FFFFFF"/>
                </a:solidFill>
                <a:latin typeface="Segoe UI"/>
                <a:cs typeface="Segoe UI"/>
              </a:rPr>
              <a:t>response</a:t>
            </a:r>
            <a:r>
              <a:rPr sz="1600" spc="-55" dirty="0">
                <a:solidFill>
                  <a:srgbClr val="FFFFFF"/>
                </a:solidFill>
                <a:latin typeface="Segoe UI"/>
                <a:cs typeface="Segoe UI"/>
              </a:rPr>
              <a:t> </a:t>
            </a:r>
            <a:r>
              <a:rPr sz="1600" dirty="0">
                <a:solidFill>
                  <a:srgbClr val="FFFFFF"/>
                </a:solidFill>
                <a:latin typeface="Segoe UI"/>
                <a:cs typeface="Segoe UI"/>
              </a:rPr>
              <a:t>marketing</a:t>
            </a:r>
            <a:r>
              <a:rPr sz="1600" spc="-70" dirty="0">
                <a:solidFill>
                  <a:srgbClr val="FFFFFF"/>
                </a:solidFill>
                <a:latin typeface="Segoe UI"/>
                <a:cs typeface="Segoe UI"/>
              </a:rPr>
              <a:t> </a:t>
            </a:r>
            <a:r>
              <a:rPr sz="1600" spc="-10" dirty="0">
                <a:solidFill>
                  <a:srgbClr val="FFFFFF"/>
                </a:solidFill>
                <a:latin typeface="Segoe UI"/>
                <a:cs typeface="Segoe UI"/>
              </a:rPr>
              <a:t>campaigns: </a:t>
            </a:r>
            <a:r>
              <a:rPr sz="1600" dirty="0">
                <a:solidFill>
                  <a:srgbClr val="FFFFFF"/>
                </a:solidFill>
                <a:latin typeface="Segoe UI"/>
                <a:cs typeface="Segoe UI"/>
              </a:rPr>
              <a:t>classification,</a:t>
            </a:r>
            <a:r>
              <a:rPr sz="1600" spc="-65" dirty="0">
                <a:solidFill>
                  <a:srgbClr val="FFFFFF"/>
                </a:solidFill>
                <a:latin typeface="Segoe UI"/>
                <a:cs typeface="Segoe UI"/>
              </a:rPr>
              <a:t> </a:t>
            </a:r>
            <a:r>
              <a:rPr sz="1600" dirty="0">
                <a:solidFill>
                  <a:srgbClr val="FFFFFF"/>
                </a:solidFill>
                <a:latin typeface="Segoe UI"/>
                <a:cs typeface="Segoe UI"/>
              </a:rPr>
              <a:t>sentiment,</a:t>
            </a:r>
            <a:r>
              <a:rPr sz="1600" spc="-85" dirty="0">
                <a:solidFill>
                  <a:srgbClr val="FFFFFF"/>
                </a:solidFill>
                <a:latin typeface="Segoe UI"/>
                <a:cs typeface="Segoe UI"/>
              </a:rPr>
              <a:t> </a:t>
            </a:r>
            <a:r>
              <a:rPr sz="1600" spc="-10" dirty="0">
                <a:solidFill>
                  <a:srgbClr val="FFFFFF"/>
                </a:solidFill>
                <a:latin typeface="Segoe UI"/>
                <a:cs typeface="Segoe UI"/>
              </a:rPr>
              <a:t>summarization, </a:t>
            </a:r>
            <a:r>
              <a:rPr sz="1600" dirty="0">
                <a:solidFill>
                  <a:srgbClr val="FFFFFF"/>
                </a:solidFill>
                <a:latin typeface="Segoe UI"/>
                <a:cs typeface="Segoe UI"/>
              </a:rPr>
              <a:t>content</a:t>
            </a:r>
            <a:r>
              <a:rPr sz="1600" spc="-70" dirty="0">
                <a:solidFill>
                  <a:srgbClr val="FFFFFF"/>
                </a:solidFill>
                <a:latin typeface="Segoe UI"/>
                <a:cs typeface="Segoe UI"/>
              </a:rPr>
              <a:t> </a:t>
            </a:r>
            <a:r>
              <a:rPr sz="1600" dirty="0">
                <a:solidFill>
                  <a:srgbClr val="FFFFFF"/>
                </a:solidFill>
                <a:latin typeface="Segoe UI"/>
                <a:cs typeface="Segoe UI"/>
              </a:rPr>
              <a:t>generation,</a:t>
            </a:r>
            <a:r>
              <a:rPr sz="1600" spc="-40" dirty="0">
                <a:solidFill>
                  <a:srgbClr val="FFFFFF"/>
                </a:solidFill>
                <a:latin typeface="Segoe UI"/>
                <a:cs typeface="Segoe UI"/>
              </a:rPr>
              <a:t> </a:t>
            </a:r>
            <a:r>
              <a:rPr sz="1600" dirty="0">
                <a:solidFill>
                  <a:srgbClr val="FFFFFF"/>
                </a:solidFill>
                <a:latin typeface="Segoe UI"/>
                <a:cs typeface="Segoe UI"/>
              </a:rPr>
              <a:t>image</a:t>
            </a:r>
            <a:r>
              <a:rPr sz="1600" spc="-70" dirty="0">
                <a:solidFill>
                  <a:srgbClr val="FFFFFF"/>
                </a:solidFill>
                <a:latin typeface="Segoe UI"/>
                <a:cs typeface="Segoe UI"/>
              </a:rPr>
              <a:t> </a:t>
            </a:r>
            <a:r>
              <a:rPr sz="1600" spc="-10" dirty="0">
                <a:solidFill>
                  <a:srgbClr val="FFFFFF"/>
                </a:solidFill>
                <a:latin typeface="Segoe UI"/>
                <a:cs typeface="Segoe UI"/>
              </a:rPr>
              <a:t>generation</a:t>
            </a:r>
            <a:endParaRPr sz="1600">
              <a:latin typeface="Segoe UI"/>
              <a:cs typeface="Segoe UI"/>
            </a:endParaRPr>
          </a:p>
        </p:txBody>
      </p:sp>
      <p:pic>
        <p:nvPicPr>
          <p:cNvPr id="11" name="Picture 10">
            <a:extLst>
              <a:ext uri="{FF2B5EF4-FFF2-40B4-BE49-F238E27FC236}">
                <a16:creationId xmlns:a16="http://schemas.microsoft.com/office/drawing/2014/main" id="{47FED113-8CC4-9828-F6B9-89771D7797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9788" y="297878"/>
            <a:ext cx="1659975" cy="57467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9308" y="3011423"/>
            <a:ext cx="833628" cy="835151"/>
          </a:xfrm>
          <a:prstGeom prst="rect">
            <a:avLst/>
          </a:prstGeom>
        </p:spPr>
      </p:pic>
      <p:pic>
        <p:nvPicPr>
          <p:cNvPr id="3" name="object 3"/>
          <p:cNvPicPr/>
          <p:nvPr/>
        </p:nvPicPr>
        <p:blipFill>
          <a:blip r:embed="rId3" cstate="print"/>
          <a:stretch>
            <a:fillRect/>
          </a:stretch>
        </p:blipFill>
        <p:spPr>
          <a:xfrm>
            <a:off x="1530985" y="2981579"/>
            <a:ext cx="2066163" cy="343788"/>
          </a:xfrm>
          <a:prstGeom prst="rect">
            <a:avLst/>
          </a:prstGeom>
        </p:spPr>
      </p:pic>
      <p:pic>
        <p:nvPicPr>
          <p:cNvPr id="4" name="object 4"/>
          <p:cNvPicPr/>
          <p:nvPr/>
        </p:nvPicPr>
        <p:blipFill>
          <a:blip r:embed="rId4" cstate="print"/>
          <a:stretch>
            <a:fillRect/>
          </a:stretch>
        </p:blipFill>
        <p:spPr>
          <a:xfrm>
            <a:off x="1546097" y="3530219"/>
            <a:ext cx="2902966" cy="343788"/>
          </a:xfrm>
          <a:prstGeom prst="rect">
            <a:avLst/>
          </a:prstGeom>
        </p:spPr>
      </p:pic>
      <p:sp>
        <p:nvSpPr>
          <p:cNvPr id="5" name="object 5"/>
          <p:cNvSpPr/>
          <p:nvPr/>
        </p:nvSpPr>
        <p:spPr>
          <a:xfrm>
            <a:off x="6547104" y="585216"/>
            <a:ext cx="5062855" cy="5684520"/>
          </a:xfrm>
          <a:custGeom>
            <a:avLst/>
            <a:gdLst/>
            <a:ahLst/>
            <a:cxnLst/>
            <a:rect l="l" t="t" r="r" b="b"/>
            <a:pathLst>
              <a:path w="5062855" h="5684520">
                <a:moveTo>
                  <a:pt x="0" y="5684520"/>
                </a:moveTo>
                <a:lnTo>
                  <a:pt x="5062728" y="5684520"/>
                </a:lnTo>
                <a:lnTo>
                  <a:pt x="5062728" y="0"/>
                </a:lnTo>
                <a:lnTo>
                  <a:pt x="0" y="0"/>
                </a:lnTo>
                <a:lnTo>
                  <a:pt x="0" y="5684520"/>
                </a:lnTo>
                <a:close/>
              </a:path>
            </a:pathLst>
          </a:custGeom>
          <a:ln w="12700">
            <a:solidFill>
              <a:srgbClr val="0078D3"/>
            </a:solidFill>
          </a:ln>
        </p:spPr>
        <p:txBody>
          <a:bodyPr wrap="square" lIns="0" tIns="0" rIns="0" bIns="0" rtlCol="0"/>
          <a:lstStyle/>
          <a:p>
            <a:endParaRPr/>
          </a:p>
        </p:txBody>
      </p:sp>
      <p:sp>
        <p:nvSpPr>
          <p:cNvPr id="6" name="object 6"/>
          <p:cNvSpPr txBox="1"/>
          <p:nvPr/>
        </p:nvSpPr>
        <p:spPr>
          <a:xfrm>
            <a:off x="6718172" y="1558798"/>
            <a:ext cx="4656455" cy="3729354"/>
          </a:xfrm>
          <a:prstGeom prst="rect">
            <a:avLst/>
          </a:prstGeom>
        </p:spPr>
        <p:txBody>
          <a:bodyPr vert="horz" wrap="square" lIns="0" tIns="12065" rIns="0" bIns="0" rtlCol="0">
            <a:spAutoFit/>
          </a:bodyPr>
          <a:lstStyle/>
          <a:p>
            <a:pPr marL="12700" marR="5080">
              <a:lnSpc>
                <a:spcPct val="100000"/>
              </a:lnSpc>
              <a:spcBef>
                <a:spcPts val="95"/>
              </a:spcBef>
            </a:pPr>
            <a:r>
              <a:rPr sz="1600" dirty="0">
                <a:solidFill>
                  <a:srgbClr val="FFFFFF"/>
                </a:solidFill>
                <a:latin typeface="Segoe UI"/>
                <a:cs typeface="Segoe UI"/>
              </a:rPr>
              <a:t>This</a:t>
            </a:r>
            <a:r>
              <a:rPr sz="1600" spc="-30" dirty="0">
                <a:solidFill>
                  <a:srgbClr val="FFFFFF"/>
                </a:solidFill>
                <a:latin typeface="Segoe UI"/>
                <a:cs typeface="Segoe UI"/>
              </a:rPr>
              <a:t> </a:t>
            </a:r>
            <a:r>
              <a:rPr sz="1600" dirty="0">
                <a:solidFill>
                  <a:srgbClr val="FFFFFF"/>
                </a:solidFill>
                <a:latin typeface="Segoe UI"/>
                <a:cs typeface="Segoe UI"/>
              </a:rPr>
              <a:t>is</a:t>
            </a:r>
            <a:r>
              <a:rPr sz="1600" spc="-30" dirty="0">
                <a:solidFill>
                  <a:srgbClr val="FFFFFF"/>
                </a:solidFill>
                <a:latin typeface="Segoe UI"/>
                <a:cs typeface="Segoe UI"/>
              </a:rPr>
              <a:t> </a:t>
            </a:r>
            <a:r>
              <a:rPr sz="1600" dirty="0">
                <a:solidFill>
                  <a:srgbClr val="FFFFFF"/>
                </a:solidFill>
                <a:latin typeface="Segoe UI"/>
                <a:cs typeface="Segoe UI"/>
              </a:rPr>
              <a:t>only</a:t>
            </a:r>
            <a:r>
              <a:rPr sz="1600" spc="-30" dirty="0">
                <a:solidFill>
                  <a:srgbClr val="FFFFFF"/>
                </a:solidFill>
                <a:latin typeface="Segoe UI"/>
                <a:cs typeface="Segoe UI"/>
              </a:rPr>
              <a:t> </a:t>
            </a:r>
            <a:r>
              <a:rPr sz="1600" dirty="0">
                <a:solidFill>
                  <a:srgbClr val="FFFFFF"/>
                </a:solidFill>
                <a:latin typeface="Segoe UI"/>
                <a:cs typeface="Segoe UI"/>
              </a:rPr>
              <a:t>a</a:t>
            </a:r>
            <a:r>
              <a:rPr sz="1600" spc="-30" dirty="0">
                <a:solidFill>
                  <a:srgbClr val="FFFFFF"/>
                </a:solidFill>
                <a:latin typeface="Segoe UI"/>
                <a:cs typeface="Segoe UI"/>
              </a:rPr>
              <a:t> </a:t>
            </a:r>
            <a:r>
              <a:rPr sz="1600" dirty="0">
                <a:solidFill>
                  <a:srgbClr val="FFFFFF"/>
                </a:solidFill>
                <a:latin typeface="Segoe UI"/>
                <a:cs typeface="Segoe UI"/>
              </a:rPr>
              <a:t>REST</a:t>
            </a:r>
            <a:r>
              <a:rPr sz="1600" spc="-20" dirty="0">
                <a:solidFill>
                  <a:srgbClr val="FFFFFF"/>
                </a:solidFill>
                <a:latin typeface="Segoe UI"/>
                <a:cs typeface="Segoe UI"/>
              </a:rPr>
              <a:t> </a:t>
            </a:r>
            <a:r>
              <a:rPr sz="1600" dirty="0">
                <a:solidFill>
                  <a:srgbClr val="FFFFFF"/>
                </a:solidFill>
                <a:latin typeface="Segoe UI"/>
                <a:cs typeface="Segoe UI"/>
              </a:rPr>
              <a:t>API.</a:t>
            </a:r>
            <a:r>
              <a:rPr sz="1600" spc="-5" dirty="0">
                <a:solidFill>
                  <a:srgbClr val="FFFFFF"/>
                </a:solidFill>
                <a:latin typeface="Segoe UI"/>
                <a:cs typeface="Segoe UI"/>
              </a:rPr>
              <a:t> </a:t>
            </a:r>
            <a:r>
              <a:rPr sz="1600" dirty="0">
                <a:solidFill>
                  <a:srgbClr val="FFFFFF"/>
                </a:solidFill>
                <a:latin typeface="Segoe UI"/>
                <a:cs typeface="Segoe UI"/>
              </a:rPr>
              <a:t>It</a:t>
            </a:r>
            <a:r>
              <a:rPr sz="1600" spc="-30" dirty="0">
                <a:solidFill>
                  <a:srgbClr val="FFFFFF"/>
                </a:solidFill>
                <a:latin typeface="Segoe UI"/>
                <a:cs typeface="Segoe UI"/>
              </a:rPr>
              <a:t> </a:t>
            </a:r>
            <a:r>
              <a:rPr sz="1600" dirty="0">
                <a:solidFill>
                  <a:srgbClr val="FFFFFF"/>
                </a:solidFill>
                <a:latin typeface="Segoe UI"/>
                <a:cs typeface="Segoe UI"/>
              </a:rPr>
              <a:t>needs</a:t>
            </a:r>
            <a:r>
              <a:rPr sz="1600" spc="-40" dirty="0">
                <a:solidFill>
                  <a:srgbClr val="FFFFFF"/>
                </a:solidFill>
                <a:latin typeface="Segoe UI"/>
                <a:cs typeface="Segoe UI"/>
              </a:rPr>
              <a:t> </a:t>
            </a:r>
            <a:r>
              <a:rPr sz="1600" dirty="0">
                <a:solidFill>
                  <a:srgbClr val="FFFFFF"/>
                </a:solidFill>
                <a:latin typeface="Segoe UI"/>
                <a:cs typeface="Segoe UI"/>
              </a:rPr>
              <a:t>to</a:t>
            </a:r>
            <a:r>
              <a:rPr sz="1600" spc="-30" dirty="0">
                <a:solidFill>
                  <a:srgbClr val="FFFFFF"/>
                </a:solidFill>
                <a:latin typeface="Segoe UI"/>
                <a:cs typeface="Segoe UI"/>
              </a:rPr>
              <a:t> </a:t>
            </a:r>
            <a:r>
              <a:rPr sz="1600" dirty="0">
                <a:solidFill>
                  <a:srgbClr val="FFFFFF"/>
                </a:solidFill>
                <a:latin typeface="Segoe UI"/>
                <a:cs typeface="Segoe UI"/>
              </a:rPr>
              <a:t>be</a:t>
            </a:r>
            <a:r>
              <a:rPr sz="1600" spc="-20" dirty="0">
                <a:solidFill>
                  <a:srgbClr val="FFFFFF"/>
                </a:solidFill>
                <a:latin typeface="Segoe UI"/>
                <a:cs typeface="Segoe UI"/>
              </a:rPr>
              <a:t> </a:t>
            </a:r>
            <a:r>
              <a:rPr sz="1600" dirty="0">
                <a:solidFill>
                  <a:srgbClr val="FFFFFF"/>
                </a:solidFill>
                <a:latin typeface="Segoe UI"/>
                <a:cs typeface="Segoe UI"/>
              </a:rPr>
              <a:t>connected</a:t>
            </a:r>
            <a:r>
              <a:rPr sz="1600" spc="-30" dirty="0">
                <a:solidFill>
                  <a:srgbClr val="FFFFFF"/>
                </a:solidFill>
                <a:latin typeface="Segoe UI"/>
                <a:cs typeface="Segoe UI"/>
              </a:rPr>
              <a:t> </a:t>
            </a:r>
            <a:r>
              <a:rPr sz="1600" spc="-25" dirty="0">
                <a:solidFill>
                  <a:srgbClr val="FFFFFF"/>
                </a:solidFill>
                <a:latin typeface="Segoe UI"/>
                <a:cs typeface="Segoe UI"/>
              </a:rPr>
              <a:t>to </a:t>
            </a:r>
            <a:r>
              <a:rPr sz="1600" dirty="0">
                <a:solidFill>
                  <a:srgbClr val="FFFFFF"/>
                </a:solidFill>
                <a:latin typeface="Segoe UI"/>
                <a:cs typeface="Segoe UI"/>
              </a:rPr>
              <a:t>applications</a:t>
            </a:r>
            <a:r>
              <a:rPr sz="1600" spc="-55" dirty="0">
                <a:solidFill>
                  <a:srgbClr val="FFFFFF"/>
                </a:solidFill>
                <a:latin typeface="Segoe UI"/>
                <a:cs typeface="Segoe UI"/>
              </a:rPr>
              <a:t> </a:t>
            </a:r>
            <a:r>
              <a:rPr sz="1600" dirty="0">
                <a:solidFill>
                  <a:srgbClr val="FFFFFF"/>
                </a:solidFill>
                <a:latin typeface="Segoe UI"/>
                <a:cs typeface="Segoe UI"/>
              </a:rPr>
              <a:t>and/or</a:t>
            </a:r>
            <a:r>
              <a:rPr sz="1600" spc="-65" dirty="0">
                <a:solidFill>
                  <a:srgbClr val="FFFFFF"/>
                </a:solidFill>
                <a:latin typeface="Segoe UI"/>
                <a:cs typeface="Segoe UI"/>
              </a:rPr>
              <a:t> </a:t>
            </a:r>
            <a:r>
              <a:rPr sz="1600" dirty="0">
                <a:solidFill>
                  <a:srgbClr val="FFFFFF"/>
                </a:solidFill>
                <a:latin typeface="Segoe UI"/>
                <a:cs typeface="Segoe UI"/>
              </a:rPr>
              <a:t>business</a:t>
            </a:r>
            <a:r>
              <a:rPr sz="1600" spc="-65" dirty="0">
                <a:solidFill>
                  <a:srgbClr val="FFFFFF"/>
                </a:solidFill>
                <a:latin typeface="Segoe UI"/>
                <a:cs typeface="Segoe UI"/>
              </a:rPr>
              <a:t> </a:t>
            </a:r>
            <a:r>
              <a:rPr sz="1600" dirty="0">
                <a:solidFill>
                  <a:srgbClr val="FFFFFF"/>
                </a:solidFill>
                <a:latin typeface="Segoe UI"/>
                <a:cs typeface="Segoe UI"/>
              </a:rPr>
              <a:t>processes</a:t>
            </a:r>
            <a:r>
              <a:rPr sz="1600" spc="-40" dirty="0">
                <a:solidFill>
                  <a:srgbClr val="FFFFFF"/>
                </a:solidFill>
                <a:latin typeface="Segoe UI"/>
                <a:cs typeface="Segoe UI"/>
              </a:rPr>
              <a:t> </a:t>
            </a:r>
            <a:r>
              <a:rPr sz="1600" dirty="0">
                <a:solidFill>
                  <a:srgbClr val="FFFFFF"/>
                </a:solidFill>
                <a:latin typeface="Segoe UI"/>
                <a:cs typeface="Segoe UI"/>
              </a:rPr>
              <a:t>to</a:t>
            </a:r>
            <a:r>
              <a:rPr sz="1600" spc="-65" dirty="0">
                <a:solidFill>
                  <a:srgbClr val="FFFFFF"/>
                </a:solidFill>
                <a:latin typeface="Segoe UI"/>
                <a:cs typeface="Segoe UI"/>
              </a:rPr>
              <a:t> </a:t>
            </a:r>
            <a:r>
              <a:rPr sz="1600" dirty="0">
                <a:solidFill>
                  <a:srgbClr val="FFFFFF"/>
                </a:solidFill>
                <a:latin typeface="Segoe UI"/>
                <a:cs typeface="Segoe UI"/>
              </a:rPr>
              <a:t>be</a:t>
            </a:r>
            <a:r>
              <a:rPr sz="1600" spc="-50" dirty="0">
                <a:solidFill>
                  <a:srgbClr val="FFFFFF"/>
                </a:solidFill>
                <a:latin typeface="Segoe UI"/>
                <a:cs typeface="Segoe UI"/>
              </a:rPr>
              <a:t> </a:t>
            </a:r>
            <a:r>
              <a:rPr sz="1600" spc="-10" dirty="0">
                <a:solidFill>
                  <a:srgbClr val="FFFFFF"/>
                </a:solidFill>
                <a:latin typeface="Segoe UI"/>
                <a:cs typeface="Segoe UI"/>
              </a:rPr>
              <a:t>useful.</a:t>
            </a:r>
            <a:endParaRPr sz="1600">
              <a:latin typeface="Segoe UI"/>
              <a:cs typeface="Segoe UI"/>
            </a:endParaRPr>
          </a:p>
          <a:p>
            <a:pPr>
              <a:lnSpc>
                <a:spcPct val="100000"/>
              </a:lnSpc>
              <a:spcBef>
                <a:spcPts val="994"/>
              </a:spcBef>
            </a:pPr>
            <a:endParaRPr sz="1600">
              <a:latin typeface="Segoe UI"/>
              <a:cs typeface="Segoe UI"/>
            </a:endParaRPr>
          </a:p>
          <a:p>
            <a:pPr marL="12700" marR="561975">
              <a:lnSpc>
                <a:spcPct val="100000"/>
              </a:lnSpc>
            </a:pPr>
            <a:r>
              <a:rPr sz="1600" dirty="0">
                <a:solidFill>
                  <a:srgbClr val="FFFFFF"/>
                </a:solidFill>
                <a:latin typeface="Segoe UI"/>
                <a:cs typeface="Segoe UI"/>
              </a:rPr>
              <a:t>These</a:t>
            </a:r>
            <a:r>
              <a:rPr sz="1600" spc="-55" dirty="0">
                <a:solidFill>
                  <a:srgbClr val="FFFFFF"/>
                </a:solidFill>
                <a:latin typeface="Segoe UI"/>
                <a:cs typeface="Segoe UI"/>
              </a:rPr>
              <a:t> </a:t>
            </a:r>
            <a:r>
              <a:rPr sz="1600" dirty="0">
                <a:solidFill>
                  <a:srgbClr val="FFFFFF"/>
                </a:solidFill>
                <a:latin typeface="Segoe UI"/>
                <a:cs typeface="Segoe UI"/>
              </a:rPr>
              <a:t>models</a:t>
            </a:r>
            <a:r>
              <a:rPr sz="1600" spc="-50" dirty="0">
                <a:solidFill>
                  <a:srgbClr val="FFFFFF"/>
                </a:solidFill>
                <a:latin typeface="Segoe UI"/>
                <a:cs typeface="Segoe UI"/>
              </a:rPr>
              <a:t> </a:t>
            </a:r>
            <a:r>
              <a:rPr sz="1600" dirty="0">
                <a:solidFill>
                  <a:srgbClr val="FFFFFF"/>
                </a:solidFill>
                <a:latin typeface="Segoe UI"/>
                <a:cs typeface="Segoe UI"/>
              </a:rPr>
              <a:t>use</a:t>
            </a:r>
            <a:r>
              <a:rPr sz="1600" spc="-50" dirty="0">
                <a:solidFill>
                  <a:srgbClr val="FFFFFF"/>
                </a:solidFill>
                <a:latin typeface="Segoe UI"/>
                <a:cs typeface="Segoe UI"/>
              </a:rPr>
              <a:t> </a:t>
            </a:r>
            <a:r>
              <a:rPr sz="1600" dirty="0">
                <a:solidFill>
                  <a:srgbClr val="FFFFFF"/>
                </a:solidFill>
                <a:latin typeface="Segoe UI"/>
                <a:cs typeface="Segoe UI"/>
              </a:rPr>
              <a:t>input</a:t>
            </a:r>
            <a:r>
              <a:rPr sz="1600" spc="-50" dirty="0">
                <a:solidFill>
                  <a:srgbClr val="FFFFFF"/>
                </a:solidFill>
                <a:latin typeface="Segoe UI"/>
                <a:cs typeface="Segoe UI"/>
              </a:rPr>
              <a:t> </a:t>
            </a:r>
            <a:r>
              <a:rPr sz="1600" dirty="0">
                <a:solidFill>
                  <a:srgbClr val="FFFFFF"/>
                </a:solidFill>
                <a:latin typeface="Segoe UI"/>
                <a:cs typeface="Segoe UI"/>
              </a:rPr>
              <a:t>from</a:t>
            </a:r>
            <a:r>
              <a:rPr sz="1600" spc="-40" dirty="0">
                <a:solidFill>
                  <a:srgbClr val="FFFFFF"/>
                </a:solidFill>
                <a:latin typeface="Segoe UI"/>
                <a:cs typeface="Segoe UI"/>
              </a:rPr>
              <a:t> </a:t>
            </a:r>
            <a:r>
              <a:rPr sz="1600" dirty="0">
                <a:solidFill>
                  <a:srgbClr val="FFFFFF"/>
                </a:solidFill>
                <a:latin typeface="Segoe UI"/>
                <a:cs typeface="Segoe UI"/>
              </a:rPr>
              <a:t>instructions</a:t>
            </a:r>
            <a:r>
              <a:rPr sz="1600" spc="-40" dirty="0">
                <a:solidFill>
                  <a:srgbClr val="FFFFFF"/>
                </a:solidFill>
                <a:latin typeface="Segoe UI"/>
                <a:cs typeface="Segoe UI"/>
              </a:rPr>
              <a:t> </a:t>
            </a:r>
            <a:r>
              <a:rPr sz="1600" spc="-25" dirty="0">
                <a:solidFill>
                  <a:srgbClr val="FFFFFF"/>
                </a:solidFill>
                <a:latin typeface="Segoe UI"/>
                <a:cs typeface="Segoe UI"/>
              </a:rPr>
              <a:t>and </a:t>
            </a:r>
            <a:r>
              <a:rPr sz="1600" dirty="0">
                <a:solidFill>
                  <a:srgbClr val="FFFFFF"/>
                </a:solidFill>
                <a:latin typeface="Segoe UI"/>
                <a:cs typeface="Segoe UI"/>
              </a:rPr>
              <a:t>examples</a:t>
            </a:r>
            <a:r>
              <a:rPr sz="1600" spc="-50" dirty="0">
                <a:solidFill>
                  <a:srgbClr val="FFFFFF"/>
                </a:solidFill>
                <a:latin typeface="Segoe UI"/>
                <a:cs typeface="Segoe UI"/>
              </a:rPr>
              <a:t> </a:t>
            </a:r>
            <a:r>
              <a:rPr sz="1600" dirty="0">
                <a:solidFill>
                  <a:srgbClr val="FFFFFF"/>
                </a:solidFill>
                <a:latin typeface="Segoe UI"/>
                <a:cs typeface="Segoe UI"/>
              </a:rPr>
              <a:t>in</a:t>
            </a:r>
            <a:r>
              <a:rPr sz="1600" spc="-35" dirty="0">
                <a:solidFill>
                  <a:srgbClr val="FFFFFF"/>
                </a:solidFill>
                <a:latin typeface="Segoe UI"/>
                <a:cs typeface="Segoe UI"/>
              </a:rPr>
              <a:t> </a:t>
            </a:r>
            <a:r>
              <a:rPr sz="1600" dirty="0">
                <a:solidFill>
                  <a:srgbClr val="FFFFFF"/>
                </a:solidFill>
                <a:latin typeface="Segoe UI"/>
                <a:cs typeface="Segoe UI"/>
              </a:rPr>
              <a:t>the</a:t>
            </a:r>
            <a:r>
              <a:rPr sz="1600" spc="-35" dirty="0">
                <a:solidFill>
                  <a:srgbClr val="FFFFFF"/>
                </a:solidFill>
                <a:latin typeface="Segoe UI"/>
                <a:cs typeface="Segoe UI"/>
              </a:rPr>
              <a:t> </a:t>
            </a:r>
            <a:r>
              <a:rPr sz="1600" dirty="0">
                <a:solidFill>
                  <a:srgbClr val="FFFFFF"/>
                </a:solidFill>
                <a:latin typeface="Segoe UI"/>
                <a:cs typeface="Segoe UI"/>
              </a:rPr>
              <a:t>prompt</a:t>
            </a:r>
            <a:r>
              <a:rPr sz="1600" spc="-25" dirty="0">
                <a:solidFill>
                  <a:srgbClr val="FFFFFF"/>
                </a:solidFill>
                <a:latin typeface="Segoe UI"/>
                <a:cs typeface="Segoe UI"/>
              </a:rPr>
              <a:t> </a:t>
            </a:r>
            <a:r>
              <a:rPr sz="1600" dirty="0">
                <a:solidFill>
                  <a:srgbClr val="FFFFFF"/>
                </a:solidFill>
                <a:latin typeface="Segoe UI"/>
                <a:cs typeface="Segoe UI"/>
              </a:rPr>
              <a:t>to</a:t>
            </a:r>
            <a:r>
              <a:rPr sz="1600" spc="-35" dirty="0">
                <a:solidFill>
                  <a:srgbClr val="FFFFFF"/>
                </a:solidFill>
                <a:latin typeface="Segoe UI"/>
                <a:cs typeface="Segoe UI"/>
              </a:rPr>
              <a:t> </a:t>
            </a:r>
            <a:r>
              <a:rPr sz="1600" dirty="0">
                <a:solidFill>
                  <a:srgbClr val="FFFFFF"/>
                </a:solidFill>
                <a:latin typeface="Segoe UI"/>
                <a:cs typeface="Segoe UI"/>
              </a:rPr>
              <a:t>identify</a:t>
            </a:r>
            <a:r>
              <a:rPr sz="1600" spc="-35" dirty="0">
                <a:solidFill>
                  <a:srgbClr val="FFFFFF"/>
                </a:solidFill>
                <a:latin typeface="Segoe UI"/>
                <a:cs typeface="Segoe UI"/>
              </a:rPr>
              <a:t> </a:t>
            </a:r>
            <a:r>
              <a:rPr sz="1600" dirty="0">
                <a:solidFill>
                  <a:srgbClr val="FFFFFF"/>
                </a:solidFill>
                <a:latin typeface="Segoe UI"/>
                <a:cs typeface="Segoe UI"/>
              </a:rPr>
              <a:t>the</a:t>
            </a:r>
            <a:r>
              <a:rPr sz="1600" spc="-40" dirty="0">
                <a:solidFill>
                  <a:srgbClr val="FFFFFF"/>
                </a:solidFill>
                <a:latin typeface="Segoe UI"/>
                <a:cs typeface="Segoe UI"/>
              </a:rPr>
              <a:t> </a:t>
            </a:r>
            <a:r>
              <a:rPr sz="1600" spc="-10" dirty="0">
                <a:solidFill>
                  <a:srgbClr val="FFFFFF"/>
                </a:solidFill>
                <a:latin typeface="Segoe UI"/>
                <a:cs typeface="Segoe UI"/>
              </a:rPr>
              <a:t>task.</a:t>
            </a:r>
            <a:endParaRPr sz="1600">
              <a:latin typeface="Segoe UI"/>
              <a:cs typeface="Segoe UI"/>
            </a:endParaRPr>
          </a:p>
          <a:p>
            <a:pPr marL="12700" marR="369570">
              <a:lnSpc>
                <a:spcPct val="100000"/>
              </a:lnSpc>
              <a:spcBef>
                <a:spcPts val="600"/>
              </a:spcBef>
            </a:pPr>
            <a:r>
              <a:rPr sz="1600" dirty="0">
                <a:solidFill>
                  <a:srgbClr val="FFFFFF"/>
                </a:solidFill>
                <a:latin typeface="Segoe UI"/>
                <a:cs typeface="Segoe UI"/>
              </a:rPr>
              <a:t>The</a:t>
            </a:r>
            <a:r>
              <a:rPr sz="1600" spc="-50" dirty="0">
                <a:solidFill>
                  <a:srgbClr val="FFFFFF"/>
                </a:solidFill>
                <a:latin typeface="Segoe UI"/>
                <a:cs typeface="Segoe UI"/>
              </a:rPr>
              <a:t> </a:t>
            </a:r>
            <a:r>
              <a:rPr sz="1600" dirty="0">
                <a:solidFill>
                  <a:srgbClr val="FFFFFF"/>
                </a:solidFill>
                <a:latin typeface="Segoe UI"/>
                <a:cs typeface="Segoe UI"/>
              </a:rPr>
              <a:t>model</a:t>
            </a:r>
            <a:r>
              <a:rPr sz="1600" spc="-50" dirty="0">
                <a:solidFill>
                  <a:srgbClr val="FFFFFF"/>
                </a:solidFill>
                <a:latin typeface="Segoe UI"/>
                <a:cs typeface="Segoe UI"/>
              </a:rPr>
              <a:t> </a:t>
            </a:r>
            <a:r>
              <a:rPr sz="1600" dirty="0">
                <a:solidFill>
                  <a:srgbClr val="FFFFFF"/>
                </a:solidFill>
                <a:latin typeface="Segoe UI"/>
                <a:cs typeface="Segoe UI"/>
              </a:rPr>
              <a:t>completes</a:t>
            </a:r>
            <a:r>
              <a:rPr sz="1600" spc="-50" dirty="0">
                <a:solidFill>
                  <a:srgbClr val="FFFFFF"/>
                </a:solidFill>
                <a:latin typeface="Segoe UI"/>
                <a:cs typeface="Segoe UI"/>
              </a:rPr>
              <a:t> </a:t>
            </a:r>
            <a:r>
              <a:rPr sz="1600" dirty="0">
                <a:solidFill>
                  <a:srgbClr val="FFFFFF"/>
                </a:solidFill>
                <a:latin typeface="Segoe UI"/>
                <a:cs typeface="Segoe UI"/>
              </a:rPr>
              <a:t>the</a:t>
            </a:r>
            <a:r>
              <a:rPr sz="1600" spc="-50" dirty="0">
                <a:solidFill>
                  <a:srgbClr val="FFFFFF"/>
                </a:solidFill>
                <a:latin typeface="Segoe UI"/>
                <a:cs typeface="Segoe UI"/>
              </a:rPr>
              <a:t> </a:t>
            </a:r>
            <a:r>
              <a:rPr sz="1600" dirty="0">
                <a:solidFill>
                  <a:srgbClr val="FFFFFF"/>
                </a:solidFill>
                <a:latin typeface="Segoe UI"/>
                <a:cs typeface="Segoe UI"/>
              </a:rPr>
              <a:t>task</a:t>
            </a:r>
            <a:r>
              <a:rPr sz="1600" spc="-45" dirty="0">
                <a:solidFill>
                  <a:srgbClr val="FFFFFF"/>
                </a:solidFill>
                <a:latin typeface="Segoe UI"/>
                <a:cs typeface="Segoe UI"/>
              </a:rPr>
              <a:t> </a:t>
            </a:r>
            <a:r>
              <a:rPr sz="1600" dirty="0">
                <a:solidFill>
                  <a:srgbClr val="FFFFFF"/>
                </a:solidFill>
                <a:latin typeface="Segoe UI"/>
                <a:cs typeface="Segoe UI"/>
              </a:rPr>
              <a:t>by</a:t>
            </a:r>
            <a:r>
              <a:rPr sz="1600" spc="-50" dirty="0">
                <a:solidFill>
                  <a:srgbClr val="FFFFFF"/>
                </a:solidFill>
                <a:latin typeface="Segoe UI"/>
                <a:cs typeface="Segoe UI"/>
              </a:rPr>
              <a:t> </a:t>
            </a:r>
            <a:r>
              <a:rPr sz="1600" dirty="0">
                <a:solidFill>
                  <a:srgbClr val="FFFFFF"/>
                </a:solidFill>
                <a:latin typeface="Segoe UI"/>
                <a:cs typeface="Segoe UI"/>
              </a:rPr>
              <a:t>predicting</a:t>
            </a:r>
            <a:r>
              <a:rPr sz="1600" spc="-25" dirty="0">
                <a:solidFill>
                  <a:srgbClr val="FFFFFF"/>
                </a:solidFill>
                <a:latin typeface="Segoe UI"/>
                <a:cs typeface="Segoe UI"/>
              </a:rPr>
              <a:t> the </a:t>
            </a:r>
            <a:r>
              <a:rPr sz="1600" dirty="0">
                <a:solidFill>
                  <a:srgbClr val="FFFFFF"/>
                </a:solidFill>
                <a:latin typeface="Segoe UI"/>
                <a:cs typeface="Segoe UI"/>
              </a:rPr>
              <a:t>most</a:t>
            </a:r>
            <a:r>
              <a:rPr sz="1600" spc="-70" dirty="0">
                <a:solidFill>
                  <a:srgbClr val="FFFFFF"/>
                </a:solidFill>
                <a:latin typeface="Segoe UI"/>
                <a:cs typeface="Segoe UI"/>
              </a:rPr>
              <a:t> </a:t>
            </a:r>
            <a:r>
              <a:rPr sz="1600" dirty="0">
                <a:solidFill>
                  <a:srgbClr val="FFFFFF"/>
                </a:solidFill>
                <a:latin typeface="Segoe UI"/>
                <a:cs typeface="Segoe UI"/>
              </a:rPr>
              <a:t>probable</a:t>
            </a:r>
            <a:r>
              <a:rPr sz="1600" spc="-45" dirty="0">
                <a:solidFill>
                  <a:srgbClr val="FFFFFF"/>
                </a:solidFill>
                <a:latin typeface="Segoe UI"/>
                <a:cs typeface="Segoe UI"/>
              </a:rPr>
              <a:t> </a:t>
            </a:r>
            <a:r>
              <a:rPr sz="1600" dirty="0">
                <a:solidFill>
                  <a:srgbClr val="FFFFFF"/>
                </a:solidFill>
                <a:latin typeface="Segoe UI"/>
                <a:cs typeface="Segoe UI"/>
              </a:rPr>
              <a:t>next</a:t>
            </a:r>
            <a:r>
              <a:rPr sz="1600" spc="-55" dirty="0">
                <a:solidFill>
                  <a:srgbClr val="FFFFFF"/>
                </a:solidFill>
                <a:latin typeface="Segoe UI"/>
                <a:cs typeface="Segoe UI"/>
              </a:rPr>
              <a:t> </a:t>
            </a:r>
            <a:r>
              <a:rPr sz="1600" spc="-10" dirty="0">
                <a:solidFill>
                  <a:srgbClr val="FFFFFF"/>
                </a:solidFill>
                <a:latin typeface="Segoe UI"/>
                <a:cs typeface="Segoe UI"/>
              </a:rPr>
              <a:t>text.</a:t>
            </a:r>
            <a:endParaRPr sz="1600">
              <a:latin typeface="Segoe UI"/>
              <a:cs typeface="Segoe UI"/>
            </a:endParaRPr>
          </a:p>
          <a:p>
            <a:pPr>
              <a:lnSpc>
                <a:spcPct val="100000"/>
              </a:lnSpc>
              <a:spcBef>
                <a:spcPts val="990"/>
              </a:spcBef>
            </a:pPr>
            <a:endParaRPr sz="1600">
              <a:latin typeface="Segoe UI"/>
              <a:cs typeface="Segoe UI"/>
            </a:endParaRPr>
          </a:p>
          <a:p>
            <a:pPr marL="12700" marR="522605">
              <a:lnSpc>
                <a:spcPct val="100000"/>
              </a:lnSpc>
              <a:spcBef>
                <a:spcPts val="5"/>
              </a:spcBef>
            </a:pPr>
            <a:r>
              <a:rPr sz="1600" dirty="0">
                <a:solidFill>
                  <a:srgbClr val="FFFFFF"/>
                </a:solidFill>
                <a:latin typeface="Segoe UI"/>
                <a:cs typeface="Segoe UI"/>
              </a:rPr>
              <a:t>In</a:t>
            </a:r>
            <a:r>
              <a:rPr sz="1600" spc="-45" dirty="0">
                <a:solidFill>
                  <a:srgbClr val="FFFFFF"/>
                </a:solidFill>
                <a:latin typeface="Segoe UI"/>
                <a:cs typeface="Segoe UI"/>
              </a:rPr>
              <a:t> </a:t>
            </a:r>
            <a:r>
              <a:rPr sz="1600" dirty="0">
                <a:solidFill>
                  <a:srgbClr val="FFFFFF"/>
                </a:solidFill>
                <a:latin typeface="Segoe UI"/>
                <a:cs typeface="Segoe UI"/>
              </a:rPr>
              <a:t>the</a:t>
            </a:r>
            <a:r>
              <a:rPr sz="1600" spc="-45" dirty="0">
                <a:solidFill>
                  <a:srgbClr val="FFFFFF"/>
                </a:solidFill>
                <a:latin typeface="Segoe UI"/>
                <a:cs typeface="Segoe UI"/>
              </a:rPr>
              <a:t> </a:t>
            </a:r>
            <a:r>
              <a:rPr sz="1600" dirty="0">
                <a:solidFill>
                  <a:srgbClr val="FFFFFF"/>
                </a:solidFill>
                <a:latin typeface="Segoe UI"/>
                <a:cs typeface="Segoe UI"/>
              </a:rPr>
              <a:t>next</a:t>
            </a:r>
            <a:r>
              <a:rPr sz="1600" spc="-50" dirty="0">
                <a:solidFill>
                  <a:srgbClr val="FFFFFF"/>
                </a:solidFill>
                <a:latin typeface="Segoe UI"/>
                <a:cs typeface="Segoe UI"/>
              </a:rPr>
              <a:t> </a:t>
            </a:r>
            <a:r>
              <a:rPr sz="1600" dirty="0">
                <a:solidFill>
                  <a:srgbClr val="FFFFFF"/>
                </a:solidFill>
                <a:latin typeface="Segoe UI"/>
                <a:cs typeface="Segoe UI"/>
              </a:rPr>
              <a:t>section(s),</a:t>
            </a:r>
            <a:r>
              <a:rPr sz="1600" spc="-15" dirty="0">
                <a:solidFill>
                  <a:srgbClr val="FFFFFF"/>
                </a:solidFill>
                <a:latin typeface="Segoe UI"/>
                <a:cs typeface="Segoe UI"/>
              </a:rPr>
              <a:t> </a:t>
            </a:r>
            <a:r>
              <a:rPr sz="1600" dirty="0">
                <a:solidFill>
                  <a:srgbClr val="FFFFFF"/>
                </a:solidFill>
                <a:latin typeface="Segoe UI"/>
                <a:cs typeface="Segoe UI"/>
              </a:rPr>
              <a:t>we</a:t>
            </a:r>
            <a:r>
              <a:rPr sz="1600" spc="-25" dirty="0">
                <a:solidFill>
                  <a:srgbClr val="FFFFFF"/>
                </a:solidFill>
                <a:latin typeface="Segoe UI"/>
                <a:cs typeface="Segoe UI"/>
              </a:rPr>
              <a:t> </a:t>
            </a:r>
            <a:r>
              <a:rPr sz="1600" dirty="0">
                <a:solidFill>
                  <a:srgbClr val="FFFFFF"/>
                </a:solidFill>
                <a:latin typeface="Segoe UI"/>
                <a:cs typeface="Segoe UI"/>
              </a:rPr>
              <a:t>will</a:t>
            </a:r>
            <a:r>
              <a:rPr sz="1600" spc="-30" dirty="0">
                <a:solidFill>
                  <a:srgbClr val="FFFFFF"/>
                </a:solidFill>
                <a:latin typeface="Segoe UI"/>
                <a:cs typeface="Segoe UI"/>
              </a:rPr>
              <a:t> </a:t>
            </a:r>
            <a:r>
              <a:rPr sz="1600" dirty="0">
                <a:solidFill>
                  <a:srgbClr val="FFFFFF"/>
                </a:solidFill>
                <a:latin typeface="Segoe UI"/>
                <a:cs typeface="Segoe UI"/>
              </a:rPr>
              <a:t>cover</a:t>
            </a:r>
            <a:r>
              <a:rPr sz="1600" spc="-45" dirty="0">
                <a:solidFill>
                  <a:srgbClr val="FFFFFF"/>
                </a:solidFill>
                <a:latin typeface="Segoe UI"/>
                <a:cs typeface="Segoe UI"/>
              </a:rPr>
              <a:t> </a:t>
            </a:r>
            <a:r>
              <a:rPr sz="1600" dirty="0">
                <a:solidFill>
                  <a:srgbClr val="FFFFFF"/>
                </a:solidFill>
                <a:latin typeface="Segoe UI"/>
                <a:cs typeface="Segoe UI"/>
              </a:rPr>
              <a:t>three</a:t>
            </a:r>
            <a:r>
              <a:rPr sz="1600" spc="-35" dirty="0">
                <a:solidFill>
                  <a:srgbClr val="FFFFFF"/>
                </a:solidFill>
                <a:latin typeface="Segoe UI"/>
                <a:cs typeface="Segoe UI"/>
              </a:rPr>
              <a:t> </a:t>
            </a:r>
            <a:r>
              <a:rPr sz="1600" spc="-20" dirty="0">
                <a:solidFill>
                  <a:srgbClr val="FFFFFF"/>
                </a:solidFill>
                <a:latin typeface="Segoe UI"/>
                <a:cs typeface="Segoe UI"/>
              </a:rPr>
              <a:t>main </a:t>
            </a:r>
            <a:r>
              <a:rPr sz="1600" dirty="0">
                <a:solidFill>
                  <a:srgbClr val="FFFFFF"/>
                </a:solidFill>
                <a:latin typeface="Segoe UI"/>
                <a:cs typeface="Segoe UI"/>
              </a:rPr>
              <a:t>approaches</a:t>
            </a:r>
            <a:r>
              <a:rPr sz="1600" spc="-50" dirty="0">
                <a:solidFill>
                  <a:srgbClr val="FFFFFF"/>
                </a:solidFill>
                <a:latin typeface="Segoe UI"/>
                <a:cs typeface="Segoe UI"/>
              </a:rPr>
              <a:t> </a:t>
            </a:r>
            <a:r>
              <a:rPr sz="1600" dirty="0">
                <a:solidFill>
                  <a:srgbClr val="FFFFFF"/>
                </a:solidFill>
                <a:latin typeface="Segoe UI"/>
                <a:cs typeface="Segoe UI"/>
              </a:rPr>
              <a:t>for</a:t>
            </a:r>
            <a:r>
              <a:rPr sz="1600" spc="-55" dirty="0">
                <a:solidFill>
                  <a:srgbClr val="FFFFFF"/>
                </a:solidFill>
                <a:latin typeface="Segoe UI"/>
                <a:cs typeface="Segoe UI"/>
              </a:rPr>
              <a:t> </a:t>
            </a:r>
            <a:r>
              <a:rPr sz="1600" spc="-10" dirty="0">
                <a:solidFill>
                  <a:srgbClr val="FFFFFF"/>
                </a:solidFill>
                <a:latin typeface="Segoe UI"/>
                <a:cs typeface="Segoe UI"/>
              </a:rPr>
              <a:t>in-</a:t>
            </a:r>
            <a:r>
              <a:rPr sz="1600" dirty="0">
                <a:solidFill>
                  <a:srgbClr val="FFFFFF"/>
                </a:solidFill>
                <a:latin typeface="Segoe UI"/>
                <a:cs typeface="Segoe UI"/>
              </a:rPr>
              <a:t>context</a:t>
            </a:r>
            <a:r>
              <a:rPr sz="1600" spc="-40" dirty="0">
                <a:solidFill>
                  <a:srgbClr val="FFFFFF"/>
                </a:solidFill>
                <a:latin typeface="Segoe UI"/>
                <a:cs typeface="Segoe UI"/>
              </a:rPr>
              <a:t> </a:t>
            </a:r>
            <a:r>
              <a:rPr sz="1600" spc="-10" dirty="0">
                <a:solidFill>
                  <a:srgbClr val="FFFFFF"/>
                </a:solidFill>
                <a:latin typeface="Segoe UI"/>
                <a:cs typeface="Segoe UI"/>
              </a:rPr>
              <a:t>learning.</a:t>
            </a:r>
            <a:endParaRPr sz="1600">
              <a:latin typeface="Segoe UI"/>
              <a:cs typeface="Segoe UI"/>
            </a:endParaRPr>
          </a:p>
          <a:p>
            <a:pPr>
              <a:lnSpc>
                <a:spcPct val="100000"/>
              </a:lnSpc>
              <a:spcBef>
                <a:spcPts val="990"/>
              </a:spcBef>
            </a:pPr>
            <a:endParaRPr sz="1600">
              <a:latin typeface="Segoe UI"/>
              <a:cs typeface="Segoe UI"/>
            </a:endParaRPr>
          </a:p>
          <a:p>
            <a:pPr marL="12700" marR="419100">
              <a:lnSpc>
                <a:spcPct val="100000"/>
              </a:lnSpc>
            </a:pPr>
            <a:r>
              <a:rPr sz="1600" dirty="0">
                <a:solidFill>
                  <a:srgbClr val="FFFFFF"/>
                </a:solidFill>
                <a:latin typeface="Segoe UI"/>
                <a:cs typeface="Segoe UI"/>
              </a:rPr>
              <a:t>There</a:t>
            </a:r>
            <a:r>
              <a:rPr sz="1600" spc="-60" dirty="0">
                <a:solidFill>
                  <a:srgbClr val="FFFFFF"/>
                </a:solidFill>
                <a:latin typeface="Segoe UI"/>
                <a:cs typeface="Segoe UI"/>
              </a:rPr>
              <a:t> </a:t>
            </a:r>
            <a:r>
              <a:rPr sz="1600" dirty="0">
                <a:solidFill>
                  <a:srgbClr val="FFFFFF"/>
                </a:solidFill>
                <a:latin typeface="Segoe UI"/>
                <a:cs typeface="Segoe UI"/>
              </a:rPr>
              <a:t>are</a:t>
            </a:r>
            <a:r>
              <a:rPr sz="1600" spc="-60" dirty="0">
                <a:solidFill>
                  <a:srgbClr val="FFFFFF"/>
                </a:solidFill>
                <a:latin typeface="Segoe UI"/>
                <a:cs typeface="Segoe UI"/>
              </a:rPr>
              <a:t> </a:t>
            </a:r>
            <a:r>
              <a:rPr sz="1600" dirty="0">
                <a:solidFill>
                  <a:srgbClr val="FFFFFF"/>
                </a:solidFill>
                <a:latin typeface="Segoe UI"/>
                <a:cs typeface="Segoe UI"/>
              </a:rPr>
              <a:t>some</a:t>
            </a:r>
            <a:r>
              <a:rPr sz="1600" spc="-65" dirty="0">
                <a:solidFill>
                  <a:srgbClr val="FFFFFF"/>
                </a:solidFill>
                <a:latin typeface="Segoe UI"/>
                <a:cs typeface="Segoe UI"/>
              </a:rPr>
              <a:t> </a:t>
            </a:r>
            <a:r>
              <a:rPr sz="1600" dirty="0">
                <a:solidFill>
                  <a:srgbClr val="FFFFFF"/>
                </a:solidFill>
                <a:latin typeface="Segoe UI"/>
                <a:cs typeface="Segoe UI"/>
              </a:rPr>
              <a:t>additional</a:t>
            </a:r>
            <a:r>
              <a:rPr sz="1600" spc="-55" dirty="0">
                <a:solidFill>
                  <a:srgbClr val="FFFFFF"/>
                </a:solidFill>
                <a:latin typeface="Segoe UI"/>
                <a:cs typeface="Segoe UI"/>
              </a:rPr>
              <a:t> </a:t>
            </a:r>
            <a:r>
              <a:rPr sz="1600" dirty="0">
                <a:solidFill>
                  <a:srgbClr val="FFFFFF"/>
                </a:solidFill>
                <a:latin typeface="Segoe UI"/>
                <a:cs typeface="Segoe UI"/>
              </a:rPr>
              <a:t>considerations</a:t>
            </a:r>
            <a:r>
              <a:rPr sz="1600" spc="-45" dirty="0">
                <a:solidFill>
                  <a:srgbClr val="FFFFFF"/>
                </a:solidFill>
                <a:latin typeface="Segoe UI"/>
                <a:cs typeface="Segoe UI"/>
              </a:rPr>
              <a:t> </a:t>
            </a:r>
            <a:r>
              <a:rPr sz="1600" spc="-20" dirty="0">
                <a:solidFill>
                  <a:srgbClr val="FFFFFF"/>
                </a:solidFill>
                <a:latin typeface="Segoe UI"/>
                <a:cs typeface="Segoe UI"/>
              </a:rPr>
              <a:t>when </a:t>
            </a:r>
            <a:r>
              <a:rPr sz="1600" dirty="0">
                <a:solidFill>
                  <a:srgbClr val="FFFFFF"/>
                </a:solidFill>
                <a:latin typeface="Segoe UI"/>
                <a:cs typeface="Segoe UI"/>
              </a:rPr>
              <a:t>choosing</a:t>
            </a:r>
            <a:r>
              <a:rPr sz="1600" spc="-20" dirty="0">
                <a:solidFill>
                  <a:srgbClr val="FFFFFF"/>
                </a:solidFill>
                <a:latin typeface="Segoe UI"/>
                <a:cs typeface="Segoe UI"/>
              </a:rPr>
              <a:t> </a:t>
            </a:r>
            <a:r>
              <a:rPr sz="1600" dirty="0">
                <a:solidFill>
                  <a:srgbClr val="FFFFFF"/>
                </a:solidFill>
                <a:latin typeface="Segoe UI"/>
                <a:cs typeface="Segoe UI"/>
              </a:rPr>
              <a:t>a</a:t>
            </a:r>
            <a:r>
              <a:rPr sz="1600" spc="-35" dirty="0">
                <a:solidFill>
                  <a:srgbClr val="FFFFFF"/>
                </a:solidFill>
                <a:latin typeface="Segoe UI"/>
                <a:cs typeface="Segoe UI"/>
              </a:rPr>
              <a:t> </a:t>
            </a:r>
            <a:r>
              <a:rPr sz="1600" dirty="0">
                <a:solidFill>
                  <a:srgbClr val="FFFFFF"/>
                </a:solidFill>
                <a:latin typeface="Segoe UI"/>
                <a:cs typeface="Segoe UI"/>
              </a:rPr>
              <a:t>use</a:t>
            </a:r>
            <a:r>
              <a:rPr sz="1600" spc="-30" dirty="0">
                <a:solidFill>
                  <a:srgbClr val="FFFFFF"/>
                </a:solidFill>
                <a:latin typeface="Segoe UI"/>
                <a:cs typeface="Segoe UI"/>
              </a:rPr>
              <a:t> </a:t>
            </a:r>
            <a:r>
              <a:rPr sz="1600" dirty="0">
                <a:solidFill>
                  <a:srgbClr val="FFFFFF"/>
                </a:solidFill>
                <a:latin typeface="Segoe UI"/>
                <a:cs typeface="Segoe UI"/>
              </a:rPr>
              <a:t>case.</a:t>
            </a:r>
            <a:r>
              <a:rPr sz="1600" spc="-20" dirty="0">
                <a:solidFill>
                  <a:srgbClr val="FFFFFF"/>
                </a:solidFill>
                <a:latin typeface="Segoe UI"/>
                <a:cs typeface="Segoe UI"/>
              </a:rPr>
              <a:t> </a:t>
            </a:r>
            <a:r>
              <a:rPr sz="1600" u="sng" dirty="0">
                <a:solidFill>
                  <a:srgbClr val="50E6FF"/>
                </a:solidFill>
                <a:uFill>
                  <a:solidFill>
                    <a:srgbClr val="50E6FF"/>
                  </a:solidFill>
                </a:uFill>
                <a:latin typeface="Segoe UI"/>
                <a:cs typeface="Segoe UI"/>
                <a:hlinkClick r:id="rId5"/>
              </a:rPr>
              <a:t>Learn</a:t>
            </a:r>
            <a:r>
              <a:rPr sz="1600" u="sng" spc="-35" dirty="0">
                <a:solidFill>
                  <a:srgbClr val="50E6FF"/>
                </a:solidFill>
                <a:uFill>
                  <a:solidFill>
                    <a:srgbClr val="50E6FF"/>
                  </a:solidFill>
                </a:uFill>
                <a:latin typeface="Segoe UI"/>
                <a:cs typeface="Segoe UI"/>
                <a:hlinkClick r:id="rId5"/>
              </a:rPr>
              <a:t> </a:t>
            </a:r>
            <a:r>
              <a:rPr sz="1600" u="sng" spc="-20" dirty="0">
                <a:solidFill>
                  <a:srgbClr val="50E6FF"/>
                </a:solidFill>
                <a:uFill>
                  <a:solidFill>
                    <a:srgbClr val="50E6FF"/>
                  </a:solidFill>
                </a:uFill>
                <a:latin typeface="Segoe UI"/>
                <a:cs typeface="Segoe UI"/>
                <a:hlinkClick r:id="rId5"/>
              </a:rPr>
              <a:t>more</a:t>
            </a:r>
            <a:endParaRPr sz="1600">
              <a:latin typeface="Segoe UI"/>
              <a:cs typeface="Segoe UI"/>
            </a:endParaRPr>
          </a:p>
        </p:txBody>
      </p:sp>
      <p:pic>
        <p:nvPicPr>
          <p:cNvPr id="7" name="Picture 6">
            <a:extLst>
              <a:ext uri="{FF2B5EF4-FFF2-40B4-BE49-F238E27FC236}">
                <a16:creationId xmlns:a16="http://schemas.microsoft.com/office/drawing/2014/main" id="{ECAD98E9-46CF-2D9A-18DC-D75CBF8998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9788" y="297878"/>
            <a:ext cx="1659975" cy="57467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3" cstate="print"/>
            <a:stretch>
              <a:fillRect/>
            </a:stretch>
          </p:blipFill>
          <p:spPr>
            <a:xfrm>
              <a:off x="0" y="0"/>
              <a:ext cx="12192000" cy="6858000"/>
            </a:xfrm>
            <a:prstGeom prst="rect">
              <a:avLst/>
            </a:prstGeom>
          </p:spPr>
        </p:pic>
        <p:pic>
          <p:nvPicPr>
            <p:cNvPr id="4" name="object 4"/>
            <p:cNvPicPr/>
            <p:nvPr/>
          </p:nvPicPr>
          <p:blipFill>
            <a:blip r:embed="rId4" cstate="print"/>
            <a:stretch>
              <a:fillRect/>
            </a:stretch>
          </p:blipFill>
          <p:spPr>
            <a:xfrm>
              <a:off x="6522719" y="0"/>
              <a:ext cx="5669280" cy="6858000"/>
            </a:xfrm>
            <a:prstGeom prst="rect">
              <a:avLst/>
            </a:prstGeom>
          </p:spPr>
        </p:pic>
      </p:grpSp>
      <p:sp>
        <p:nvSpPr>
          <p:cNvPr id="5" name="object 5"/>
          <p:cNvSpPr txBox="1"/>
          <p:nvPr/>
        </p:nvSpPr>
        <p:spPr>
          <a:xfrm>
            <a:off x="10613897" y="3130118"/>
            <a:ext cx="1005205" cy="574675"/>
          </a:xfrm>
          <a:prstGeom prst="rect">
            <a:avLst/>
          </a:prstGeom>
        </p:spPr>
        <p:txBody>
          <a:bodyPr vert="horz" wrap="square" lIns="0" tIns="12700" rIns="0" bIns="0" rtlCol="0">
            <a:spAutoFit/>
          </a:bodyPr>
          <a:lstStyle/>
          <a:p>
            <a:pPr marL="12700">
              <a:lnSpc>
                <a:spcPct val="100000"/>
              </a:lnSpc>
              <a:spcBef>
                <a:spcPts val="100"/>
              </a:spcBef>
            </a:pPr>
            <a:r>
              <a:rPr sz="3600" b="1" spc="-25" dirty="0">
                <a:solidFill>
                  <a:srgbClr val="FFFFFF"/>
                </a:solidFill>
                <a:latin typeface="Segoe UI Semibold"/>
                <a:cs typeface="Segoe UI Semibold"/>
              </a:rPr>
              <a:t>Q&amp;A</a:t>
            </a:r>
            <a:endParaRPr sz="3600" dirty="0">
              <a:latin typeface="Segoe UI Semibold"/>
              <a:cs typeface="Segoe UI Semibold"/>
            </a:endParaRPr>
          </a:p>
        </p:txBody>
      </p:sp>
      <p:grpSp>
        <p:nvGrpSpPr>
          <p:cNvPr id="6" name="object 6"/>
          <p:cNvGrpSpPr/>
          <p:nvPr/>
        </p:nvGrpSpPr>
        <p:grpSpPr>
          <a:xfrm>
            <a:off x="152400" y="4367580"/>
            <a:ext cx="7621270" cy="1034415"/>
            <a:chOff x="50292" y="5501640"/>
            <a:chExt cx="7621270" cy="1034415"/>
          </a:xfrm>
        </p:grpSpPr>
        <p:pic>
          <p:nvPicPr>
            <p:cNvPr id="7" name="object 7"/>
            <p:cNvPicPr/>
            <p:nvPr/>
          </p:nvPicPr>
          <p:blipFill>
            <a:blip r:embed="rId5" cstate="print"/>
            <a:stretch>
              <a:fillRect/>
            </a:stretch>
          </p:blipFill>
          <p:spPr>
            <a:xfrm>
              <a:off x="50292" y="5830824"/>
              <a:ext cx="7620761" cy="704850"/>
            </a:xfrm>
            <a:prstGeom prst="rect">
              <a:avLst/>
            </a:prstGeom>
          </p:spPr>
        </p:pic>
        <p:pic>
          <p:nvPicPr>
            <p:cNvPr id="8" name="object 8"/>
            <p:cNvPicPr/>
            <p:nvPr/>
          </p:nvPicPr>
          <p:blipFill>
            <a:blip r:embed="rId6" cstate="print"/>
            <a:stretch>
              <a:fillRect/>
            </a:stretch>
          </p:blipFill>
          <p:spPr>
            <a:xfrm>
              <a:off x="138684" y="5501640"/>
              <a:ext cx="1526286" cy="258318"/>
            </a:xfrm>
            <a:prstGeom prst="rect">
              <a:avLst/>
            </a:prstGeom>
          </p:spPr>
        </p:pic>
        <p:pic>
          <p:nvPicPr>
            <p:cNvPr id="9" name="object 9"/>
            <p:cNvPicPr/>
            <p:nvPr/>
          </p:nvPicPr>
          <p:blipFill>
            <a:blip r:embed="rId7" cstate="print"/>
            <a:stretch>
              <a:fillRect/>
            </a:stretch>
          </p:blipFill>
          <p:spPr>
            <a:xfrm>
              <a:off x="145872" y="5508879"/>
              <a:ext cx="1489506" cy="220675"/>
            </a:xfrm>
            <a:prstGeom prst="rect">
              <a:avLst/>
            </a:prstGeom>
          </p:spPr>
        </p:pic>
      </p:grpSp>
      <p:sp>
        <p:nvSpPr>
          <p:cNvPr id="10" name="object 10"/>
          <p:cNvSpPr txBox="1"/>
          <p:nvPr/>
        </p:nvSpPr>
        <p:spPr>
          <a:xfrm>
            <a:off x="533400" y="4881564"/>
            <a:ext cx="178943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006FC0"/>
                </a:solidFill>
                <a:latin typeface="Segoe UI"/>
                <a:cs typeface="Segoe UI"/>
              </a:rPr>
              <a:t>Ask</a:t>
            </a:r>
            <a:r>
              <a:rPr sz="1400" spc="-10" dirty="0">
                <a:solidFill>
                  <a:srgbClr val="006FC0"/>
                </a:solidFill>
                <a:latin typeface="Segoe UI"/>
                <a:cs typeface="Segoe UI"/>
              </a:rPr>
              <a:t> </a:t>
            </a:r>
            <a:r>
              <a:rPr sz="1400" dirty="0">
                <a:solidFill>
                  <a:srgbClr val="006FC0"/>
                </a:solidFill>
                <a:latin typeface="Segoe UI"/>
                <a:cs typeface="Segoe UI"/>
              </a:rPr>
              <a:t>the</a:t>
            </a:r>
            <a:r>
              <a:rPr sz="1400" spc="-15" dirty="0">
                <a:solidFill>
                  <a:srgbClr val="006FC0"/>
                </a:solidFill>
                <a:latin typeface="Segoe UI"/>
                <a:cs typeface="Segoe UI"/>
              </a:rPr>
              <a:t> </a:t>
            </a:r>
            <a:r>
              <a:rPr sz="1400" dirty="0">
                <a:solidFill>
                  <a:srgbClr val="006FC0"/>
                </a:solidFill>
                <a:latin typeface="Segoe UI"/>
                <a:cs typeface="Segoe UI"/>
              </a:rPr>
              <a:t>team</a:t>
            </a:r>
            <a:r>
              <a:rPr sz="1400" spc="-40" dirty="0">
                <a:solidFill>
                  <a:srgbClr val="006FC0"/>
                </a:solidFill>
                <a:latin typeface="Segoe UI"/>
                <a:cs typeface="Segoe UI"/>
              </a:rPr>
              <a:t> </a:t>
            </a:r>
            <a:r>
              <a:rPr sz="1400" spc="-10" dirty="0">
                <a:solidFill>
                  <a:srgbClr val="006FC0"/>
                </a:solidFill>
                <a:latin typeface="Segoe UI"/>
                <a:cs typeface="Segoe UI"/>
              </a:rPr>
              <a:t>anything</a:t>
            </a:r>
            <a:endParaRPr sz="1400" dirty="0">
              <a:latin typeface="Segoe UI"/>
              <a:cs typeface="Segoe UI"/>
            </a:endParaRPr>
          </a:p>
        </p:txBody>
      </p:sp>
      <p:sp>
        <p:nvSpPr>
          <p:cNvPr id="11" name="Text Placeholder 4">
            <a:extLst>
              <a:ext uri="{FF2B5EF4-FFF2-40B4-BE49-F238E27FC236}">
                <a16:creationId xmlns:a16="http://schemas.microsoft.com/office/drawing/2014/main" id="{B3F5D1FE-9616-2CA2-DB14-B70E25AA07E6}"/>
              </a:ext>
            </a:extLst>
          </p:cNvPr>
          <p:cNvSpPr txBox="1">
            <a:spLocks/>
          </p:cNvSpPr>
          <p:nvPr/>
        </p:nvSpPr>
        <p:spPr>
          <a:xfrm>
            <a:off x="316279" y="5497037"/>
            <a:ext cx="5211763" cy="984885"/>
          </a:xfrm>
          <a:prstGeom prst="rect">
            <a:avLst/>
          </a:prstGeom>
        </p:spPr>
        <p:txBody>
          <a:bodyPr wrap="square" lIns="0" tIns="0" rIns="0" bIns="0">
            <a:spAutoFit/>
          </a:bodyPr>
          <a:lstStyle>
            <a:lvl1pPr marL="0">
              <a:defRPr sz="1600" b="0" i="0">
                <a:solidFill>
                  <a:schemeClr val="bg1"/>
                </a:solidFill>
                <a:latin typeface="Segoe UI"/>
                <a:ea typeface="+mn-ea"/>
                <a:cs typeface="Segoe U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defTabSz="914367"/>
            <a:r>
              <a:rPr lang="en-US" dirty="0"/>
              <a:t>Usama Wahab Khan</a:t>
            </a:r>
          </a:p>
          <a:p>
            <a:pPr defTabSz="914367"/>
            <a:r>
              <a:rPr lang="en-US" dirty="0"/>
              <a:t>Twitter : @usamawahabkhan</a:t>
            </a:r>
          </a:p>
          <a:p>
            <a:pPr defTabSz="914367"/>
            <a:r>
              <a:rPr lang="en-US" dirty="0"/>
              <a:t>LinkedIn : </a:t>
            </a:r>
            <a:r>
              <a:rPr lang="en-US" dirty="0" err="1"/>
              <a:t>Usamawahabkhan</a:t>
            </a:r>
            <a:endParaRPr lang="en-US" dirty="0"/>
          </a:p>
          <a:p>
            <a:endParaRPr lang="en-US" dirty="0"/>
          </a:p>
        </p:txBody>
      </p:sp>
      <p:pic>
        <p:nvPicPr>
          <p:cNvPr id="13" name="Picture 12">
            <a:extLst>
              <a:ext uri="{FF2B5EF4-FFF2-40B4-BE49-F238E27FC236}">
                <a16:creationId xmlns:a16="http://schemas.microsoft.com/office/drawing/2014/main" id="{FA9B2A0A-52A8-85E9-3A8F-61434368888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6278" y="6214507"/>
            <a:ext cx="1659975" cy="5746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17C98-D980-4657-12D9-C056E9C918D3}"/>
              </a:ext>
            </a:extLst>
          </p:cNvPr>
          <p:cNvSpPr>
            <a:spLocks noGrp="1"/>
          </p:cNvSpPr>
          <p:nvPr>
            <p:ph type="title"/>
          </p:nvPr>
        </p:nvSpPr>
        <p:spPr/>
        <p:txBody>
          <a:bodyPr/>
          <a:lstStyle/>
          <a:p>
            <a:r>
              <a:rPr lang="en-US" dirty="0"/>
              <a:t>Introduction to AI</a:t>
            </a:r>
          </a:p>
        </p:txBody>
      </p:sp>
      <p:pic>
        <p:nvPicPr>
          <p:cNvPr id="4" name="Picture 3">
            <a:extLst>
              <a:ext uri="{FF2B5EF4-FFF2-40B4-BE49-F238E27FC236}">
                <a16:creationId xmlns:a16="http://schemas.microsoft.com/office/drawing/2014/main" id="{5C629C32-71BB-AA2E-4C93-BC481FE4BA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158473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713A-1276-D0F6-2212-E4E7CECBCF13}"/>
              </a:ext>
            </a:extLst>
          </p:cNvPr>
          <p:cNvSpPr>
            <a:spLocks noGrp="1"/>
          </p:cNvSpPr>
          <p:nvPr>
            <p:ph type="title"/>
          </p:nvPr>
        </p:nvSpPr>
        <p:spPr>
          <a:xfrm>
            <a:off x="575563" y="432561"/>
            <a:ext cx="11040872" cy="553998"/>
          </a:xfrm>
        </p:spPr>
        <p:txBody>
          <a:bodyPr/>
          <a:lstStyle/>
          <a:p>
            <a:r>
              <a:rPr lang="en-US" dirty="0"/>
              <a:t>Artificial Intelligence, What is it?</a:t>
            </a:r>
          </a:p>
        </p:txBody>
      </p:sp>
      <p:sp>
        <p:nvSpPr>
          <p:cNvPr id="3" name="Text Placeholder 2">
            <a:extLst>
              <a:ext uri="{FF2B5EF4-FFF2-40B4-BE49-F238E27FC236}">
                <a16:creationId xmlns:a16="http://schemas.microsoft.com/office/drawing/2014/main" id="{6C6FCCD0-CA2C-D42F-34CA-601BCDE915CE}"/>
              </a:ext>
            </a:extLst>
          </p:cNvPr>
          <p:cNvSpPr>
            <a:spLocks noGrp="1"/>
          </p:cNvSpPr>
          <p:nvPr>
            <p:ph type="body" idx="1"/>
          </p:nvPr>
        </p:nvSpPr>
        <p:spPr>
          <a:xfrm>
            <a:off x="754481" y="1988946"/>
            <a:ext cx="5417719" cy="4335653"/>
          </a:xfrm>
        </p:spPr>
        <p:txBody>
          <a:bodyPr/>
          <a:lstStyle/>
          <a:p>
            <a:r>
              <a:rPr lang="en-US" b="1" dirty="0"/>
              <a:t>What is AI?</a:t>
            </a:r>
          </a:p>
          <a:p>
            <a:r>
              <a:rPr lang="en-US" dirty="0"/>
              <a:t>Simply put, AI is the creation of software that imitates human behaviors and capabilities. Key workloads include:</a:t>
            </a:r>
          </a:p>
          <a:p>
            <a:endParaRPr lang="en-US" dirty="0"/>
          </a:p>
          <a:p>
            <a:r>
              <a:rPr lang="en-US" b="1" dirty="0"/>
              <a:t>Machine learning - </a:t>
            </a:r>
            <a:r>
              <a:rPr lang="en-US" dirty="0"/>
              <a:t>This is often the foundation for an AI system, and is the way we "teach" a computer model to make predictions and draw conclusions from data.</a:t>
            </a:r>
          </a:p>
          <a:p>
            <a:r>
              <a:rPr lang="en-US" dirty="0"/>
              <a:t>Anomaly detection - The capability to automatically detect errors or unusual activity in a system.</a:t>
            </a:r>
          </a:p>
          <a:p>
            <a:r>
              <a:rPr lang="en-US" b="1" i="1" dirty="0"/>
              <a:t>Computer vision </a:t>
            </a:r>
            <a:r>
              <a:rPr lang="en-US" dirty="0"/>
              <a:t>- The capability of software to interpret the world visually through cameras, video, and images.</a:t>
            </a:r>
          </a:p>
          <a:p>
            <a:r>
              <a:rPr lang="en-US" dirty="0"/>
              <a:t>Natural language processing - The capability for a computer to interpret written or spoken language, and respond in kind.</a:t>
            </a:r>
          </a:p>
          <a:p>
            <a:r>
              <a:rPr lang="en-US" b="1" i="1" dirty="0"/>
              <a:t>Knowledge mining </a:t>
            </a:r>
            <a:r>
              <a:rPr lang="en-US" dirty="0"/>
              <a:t>- The capability to extract information from large volumes of often unstructured data to create a searchable knowledge store.</a:t>
            </a:r>
          </a:p>
        </p:txBody>
      </p:sp>
      <p:pic>
        <p:nvPicPr>
          <p:cNvPr id="2050" name="Picture 2" descr="3d isometric illustration representing AI">
            <a:extLst>
              <a:ext uri="{FF2B5EF4-FFF2-40B4-BE49-F238E27FC236}">
                <a16:creationId xmlns:a16="http://schemas.microsoft.com/office/drawing/2014/main" id="{B8DD6FC2-172D-21B2-56F1-C9DE3E0AB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986559"/>
            <a:ext cx="6505575" cy="650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82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035E-E469-4E00-639A-8B97A4B3E6C3}"/>
              </a:ext>
            </a:extLst>
          </p:cNvPr>
          <p:cNvSpPr>
            <a:spLocks noGrp="1"/>
          </p:cNvSpPr>
          <p:nvPr>
            <p:ph type="title"/>
          </p:nvPr>
        </p:nvSpPr>
        <p:spPr>
          <a:xfrm>
            <a:off x="575563" y="432561"/>
            <a:ext cx="11040872" cy="492443"/>
          </a:xfrm>
        </p:spPr>
        <p:txBody>
          <a:bodyPr/>
          <a:lstStyle/>
          <a:p>
            <a:r>
              <a:rPr lang="en-US" sz="3200" b="1" dirty="0">
                <a:latin typeface="Segoe UI" panose="020B0502040204020203" pitchFamily="34" charset="0"/>
                <a:cs typeface="Segoe UI" panose="020B0502040204020203" pitchFamily="34" charset="0"/>
              </a:rPr>
              <a:t>Types of AI </a:t>
            </a:r>
            <a:endParaRPr lang="en-PK" sz="3200" dirty="0">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E360D721-7792-685E-32D8-9043AF346A97}"/>
              </a:ext>
            </a:extLst>
          </p:cNvPr>
          <p:cNvSpPr>
            <a:spLocks noGrp="1"/>
          </p:cNvSpPr>
          <p:nvPr>
            <p:ph type="body" idx="1"/>
          </p:nvPr>
        </p:nvSpPr>
        <p:spPr>
          <a:xfrm>
            <a:off x="590803" y="1143000"/>
            <a:ext cx="10683036" cy="5555367"/>
          </a:xfrm>
        </p:spPr>
        <p:txBody>
          <a:bodyPr/>
          <a:lstStyle/>
          <a:p>
            <a:r>
              <a:rPr lang="en-US" sz="1900" b="0" i="0" dirty="0">
                <a:effectLst/>
                <a:latin typeface="Segoe UI" panose="020B0502040204020203" pitchFamily="34" charset="0"/>
                <a:cs typeface="Segoe UI" panose="020B0502040204020203" pitchFamily="34" charset="0"/>
              </a:rPr>
              <a:t>While there are various forms of AI as it’s a broad concept, we can divide it into the following </a:t>
            </a:r>
            <a:r>
              <a:rPr lang="en-US" sz="1900" dirty="0">
                <a:latin typeface="Segoe UI" panose="020B0502040204020203" pitchFamily="34" charset="0"/>
                <a:cs typeface="Segoe UI" panose="020B0502040204020203" pitchFamily="34" charset="0"/>
              </a:rPr>
              <a:t>three</a:t>
            </a:r>
            <a:r>
              <a:rPr lang="en-US" sz="1900" b="0" i="0" dirty="0">
                <a:effectLst/>
                <a:latin typeface="Segoe UI" panose="020B0502040204020203" pitchFamily="34" charset="0"/>
                <a:cs typeface="Segoe UI" panose="020B0502040204020203" pitchFamily="34" charset="0"/>
              </a:rPr>
              <a:t> categories based on AI’s capabilities:</a:t>
            </a:r>
          </a:p>
          <a:p>
            <a:endParaRPr lang="en-US" sz="1900" dirty="0">
              <a:latin typeface="Segoe UI" panose="020B0502040204020203" pitchFamily="34" charset="0"/>
              <a:cs typeface="Segoe UI" panose="020B0502040204020203" pitchFamily="34" charset="0"/>
            </a:endParaRPr>
          </a:p>
          <a:p>
            <a:pPr algn="just" fontAlgn="base"/>
            <a:r>
              <a:rPr lang="en-US" sz="1900" b="1" i="0" dirty="0">
                <a:effectLst/>
                <a:latin typeface="Segoe UI" panose="020B0502040204020203" pitchFamily="34" charset="0"/>
                <a:cs typeface="Segoe UI" panose="020B0502040204020203" pitchFamily="34" charset="0"/>
              </a:rPr>
              <a:t>Weak AI(Narrow intelligence), </a:t>
            </a:r>
            <a:r>
              <a:rPr lang="en-US" sz="1900" b="0" i="0" dirty="0">
                <a:effectLst/>
                <a:latin typeface="Segoe UI" panose="020B0502040204020203" pitchFamily="34" charset="0"/>
                <a:cs typeface="Segoe UI" panose="020B0502040204020203" pitchFamily="34" charset="0"/>
              </a:rPr>
              <a:t>which is also referred to as Narrow AI, focuses on one task. There is no self-awareness or genuine intelligence in case of a weak AI.</a:t>
            </a:r>
          </a:p>
          <a:p>
            <a:pPr algn="just" fontAlgn="base"/>
            <a:endParaRPr lang="en-US" sz="1900" b="0" i="0" dirty="0">
              <a:effectLst/>
              <a:latin typeface="Segoe UI" panose="020B0502040204020203" pitchFamily="34" charset="0"/>
              <a:cs typeface="Segoe UI" panose="020B0502040204020203" pitchFamily="34" charset="0"/>
            </a:endParaRPr>
          </a:p>
          <a:p>
            <a:pPr algn="just" fontAlgn="base"/>
            <a:r>
              <a:rPr lang="en-US" sz="1900" b="0" i="0" dirty="0">
                <a:effectLst/>
                <a:latin typeface="Segoe UI" panose="020B0502040204020203" pitchFamily="34" charset="0"/>
                <a:cs typeface="Segoe UI" panose="020B0502040204020203" pitchFamily="34" charset="0"/>
              </a:rPr>
              <a:t>iOS Siri is a good example of a weak AI combining several weak AI techniques to function. It can do a lot of things for the user, and you’ll see how “narrow” it exactly is when you try having conversations with the virtual assistant.</a:t>
            </a:r>
          </a:p>
          <a:p>
            <a:endParaRPr lang="en-US" sz="1900" dirty="0">
              <a:latin typeface="Segoe UI" panose="020B0502040204020203" pitchFamily="34" charset="0"/>
              <a:cs typeface="Segoe UI" panose="020B0502040204020203" pitchFamily="34" charset="0"/>
            </a:endParaRPr>
          </a:p>
          <a:p>
            <a:pPr algn="just" fontAlgn="base"/>
            <a:r>
              <a:rPr lang="en-US" sz="1900" b="1" i="0" dirty="0">
                <a:effectLst/>
                <a:latin typeface="Segoe UI" panose="020B0502040204020203" pitchFamily="34" charset="0"/>
                <a:cs typeface="Segoe UI" panose="020B0502040204020203" pitchFamily="34" charset="0"/>
              </a:rPr>
              <a:t>Strong AI (General intelligence</a:t>
            </a:r>
            <a:r>
              <a:rPr lang="en-US" sz="1900" b="0" i="0" dirty="0">
                <a:effectLst/>
                <a:latin typeface="Segoe UI" panose="020B0502040204020203" pitchFamily="34" charset="0"/>
                <a:cs typeface="Segoe UI" panose="020B0502040204020203" pitchFamily="34" charset="0"/>
              </a:rPr>
              <a:t> </a:t>
            </a:r>
            <a:r>
              <a:rPr lang="en-US" sz="1900" b="1" i="0" dirty="0">
                <a:effectLst/>
                <a:latin typeface="Segoe UI" panose="020B0502040204020203" pitchFamily="34" charset="0"/>
                <a:cs typeface="Segoe UI" panose="020B0502040204020203" pitchFamily="34" charset="0"/>
              </a:rPr>
              <a:t>), </a:t>
            </a:r>
            <a:r>
              <a:rPr lang="en-US" sz="1900" b="0" i="0" dirty="0">
                <a:effectLst/>
                <a:latin typeface="Segoe UI" panose="020B0502040204020203" pitchFamily="34" charset="0"/>
                <a:cs typeface="Segoe UI" panose="020B0502040204020203" pitchFamily="34" charset="0"/>
              </a:rPr>
              <a:t>which is also referred to as True AI, is a computer that is as smart as the human brain. This sort of AI will be able to perform all tasks that a human could do. There is a lot of research going on in this field, but we still have much to do. You should be imagining Matrix or I, Robot here.</a:t>
            </a:r>
          </a:p>
          <a:p>
            <a:pPr algn="just" fontAlgn="base"/>
            <a:endParaRPr lang="en-US" sz="1900" b="1" i="0" dirty="0">
              <a:effectLst/>
              <a:latin typeface="Segoe UI" panose="020B0502040204020203" pitchFamily="34" charset="0"/>
              <a:cs typeface="Segoe UI" panose="020B0502040204020203" pitchFamily="34" charset="0"/>
            </a:endParaRPr>
          </a:p>
          <a:p>
            <a:pPr algn="just" fontAlgn="base"/>
            <a:r>
              <a:rPr lang="en-US" sz="1900" b="1" i="0" dirty="0">
                <a:effectLst/>
                <a:latin typeface="Segoe UI" panose="020B0502040204020203" pitchFamily="34" charset="0"/>
                <a:cs typeface="Segoe UI" panose="020B0502040204020203" pitchFamily="34" charset="0"/>
              </a:rPr>
              <a:t>Artificial superintelligence</a:t>
            </a:r>
            <a:r>
              <a:rPr lang="en-US" sz="1900" b="0" i="0" dirty="0">
                <a:effectLst/>
                <a:latin typeface="Segoe UI" panose="020B0502040204020203" pitchFamily="34" charset="0"/>
                <a:cs typeface="Segoe UI" panose="020B0502040204020203" pitchFamily="34" charset="0"/>
              </a:rPr>
              <a:t> , Artificial superintelligence (ASI) is a form of AI that is capable of surpassing human intelligence by manifesting cognitive skills and developing thinking skills of its own.</a:t>
            </a:r>
            <a:endParaRPr lang="en-US" sz="1900" b="1" i="0" dirty="0">
              <a:effectLst/>
              <a:latin typeface="Segoe UI" panose="020B0502040204020203" pitchFamily="34" charset="0"/>
              <a:cs typeface="Segoe UI" panose="020B0502040204020203" pitchFamily="34" charset="0"/>
            </a:endParaRPr>
          </a:p>
          <a:p>
            <a:endParaRPr lang="en-PK" sz="19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58205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1527</TotalTime>
  <Words>4607</Words>
  <Application>Microsoft Office PowerPoint</Application>
  <PresentationFormat>Widescreen</PresentationFormat>
  <Paragraphs>649</Paragraphs>
  <Slides>67</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67</vt:i4>
      </vt:variant>
    </vt:vector>
  </HeadingPairs>
  <TitlesOfParts>
    <vt:vector size="81" baseType="lpstr">
      <vt:lpstr>Arial</vt:lpstr>
      <vt:lpstr>Calibri</vt:lpstr>
      <vt:lpstr>Courier New</vt:lpstr>
      <vt:lpstr>inherit</vt:lpstr>
      <vt:lpstr>Roboto Mono</vt:lpstr>
      <vt:lpstr>Segoe UI</vt:lpstr>
      <vt:lpstr>Segoe UI Black</vt:lpstr>
      <vt:lpstr>Segoe UI Light</vt:lpstr>
      <vt:lpstr>Segoe UI Semibold</vt:lpstr>
      <vt:lpstr>Segoe UI Semilight</vt:lpstr>
      <vt:lpstr>Times New Roman</vt:lpstr>
      <vt:lpstr>var(--ricos-custom-p-font-family,unset)</vt:lpstr>
      <vt:lpstr>Wingdings</vt:lpstr>
      <vt:lpstr>Office Theme</vt:lpstr>
      <vt:lpstr>Unlashing the Power of Generative AI In Azure</vt:lpstr>
      <vt:lpstr>MCT Summit Sponsor </vt:lpstr>
      <vt:lpstr>Usama Wahab Khan</vt:lpstr>
      <vt:lpstr>Today’s Opportunity – Your Opportunity</vt:lpstr>
      <vt:lpstr>Introduction to AI</vt:lpstr>
      <vt:lpstr>Agenda</vt:lpstr>
      <vt:lpstr>Introduction to AI</vt:lpstr>
      <vt:lpstr>Artificial Intelligence, What is it?</vt:lpstr>
      <vt:lpstr>Types of AI </vt:lpstr>
      <vt:lpstr>PowerPoint Presentation</vt:lpstr>
      <vt:lpstr>Artificial Intelligence</vt:lpstr>
      <vt:lpstr>Introduction to Generative AI</vt:lpstr>
      <vt:lpstr>Generative AI capabilities</vt:lpstr>
      <vt:lpstr>PowerPoint Presentation</vt:lpstr>
      <vt:lpstr>PowerPoint Presentation</vt:lpstr>
      <vt:lpstr>Traditional model development High cost and slow deployment—each service is trained disjointly</vt:lpstr>
      <vt:lpstr>10 AI terms everyone should know</vt:lpstr>
      <vt:lpstr>10 AI terms everyone should know</vt:lpstr>
      <vt:lpstr>10 AI terms everyone should know</vt:lpstr>
      <vt:lpstr>10 AI terms everyone should know</vt:lpstr>
      <vt:lpstr>What are large language models? </vt:lpstr>
      <vt:lpstr>Foundation Models</vt:lpstr>
      <vt:lpstr>Large Language Foundation models</vt:lpstr>
      <vt:lpstr>Transformers Models</vt:lpstr>
      <vt:lpstr>Model History and Size of LLM</vt:lpstr>
      <vt:lpstr>PowerPoint Presentation</vt:lpstr>
      <vt:lpstr>PowerPoint Presentation</vt:lpstr>
      <vt:lpstr>PowerPoint Presentation</vt:lpstr>
      <vt:lpstr>How to use LLM</vt:lpstr>
      <vt:lpstr>PowerPoint Presentation</vt:lpstr>
      <vt:lpstr>PowerPoint Presentation</vt:lpstr>
      <vt:lpstr>Generative AI in Azure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OpenAI</vt:lpstr>
      <vt:lpstr>PowerPoint Presentation</vt:lpstr>
      <vt:lpstr>PowerPoint Presentation</vt:lpstr>
      <vt:lpstr>PowerPoint Presentation</vt:lpstr>
      <vt:lpstr>Generative AI</vt:lpstr>
      <vt:lpstr>GPT-3.5 Large, pretrained Language Models that use deep learning to generate content</vt:lpstr>
      <vt:lpstr>Azure OpenAI |</vt:lpstr>
      <vt:lpstr>Aviation Example</vt:lpstr>
      <vt:lpstr>Finance Example</vt:lpstr>
      <vt:lpstr>Biomedical Example</vt:lpstr>
      <vt:lpstr>Previous GPT-3 models</vt:lpstr>
      <vt:lpstr>Chat Completion API</vt:lpstr>
      <vt:lpstr>Conversational The conversational nature of the model makes it easier to interact with so you can more easily get the most out of the model.</vt:lpstr>
      <vt:lpstr>LLM Workflow</vt:lpstr>
      <vt:lpstr>PowerPoint Presentation</vt:lpstr>
      <vt:lpstr>PowerPoint Presentation</vt:lpstr>
      <vt:lpstr>PowerPoint Presentation</vt:lpstr>
      <vt:lpstr>Accountability</vt:lpstr>
      <vt:lpstr>PowerPoint Presentation</vt:lpstr>
      <vt:lpstr>PowerPoint Presentation</vt:lpstr>
      <vt:lpstr>End-to-end call center analytics</vt:lpstr>
      <vt:lpstr>Use cases</vt:lpstr>
      <vt:lpstr>PowerPoint Presentation</vt:lpstr>
      <vt:lpstr>PowerPoint Presentation</vt:lpstr>
      <vt:lpstr>Language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dc:title>
  <dc:creator>Loganathan Ramalingam</dc:creator>
  <cp:lastModifiedBy>usama khan</cp:lastModifiedBy>
  <cp:revision>24</cp:revision>
  <dcterms:created xsi:type="dcterms:W3CDTF">2024-02-13T13:25:27Z</dcterms:created>
  <dcterms:modified xsi:type="dcterms:W3CDTF">2024-03-09T07:39:40Z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2023-06-11T00:00:00Z</vt:filetime>
  </property>
  <property fmtid="{D5CDD505-2E9C-101B-9397-08002B2CF9AE}" pid="3" name="Creator">
    <vt:lpwstr>Microsoft® PowerPoint® for Microsoft 365</vt:lpwstr>
  </property>
  <property fmtid="{D5CDD505-2E9C-101B-9397-08002B2CF9AE}" pid="4" name="LastSaved">
    <vt:filetime>2024-02-13T00:00:00Z</vt:filetime>
  </property>
  <property fmtid="{D5CDD505-2E9C-101B-9397-08002B2CF9AE}" pid="5" name="MSIP_Label_f42aa342-8706-4288-bd11-ebb85995028c_Enabled">
    <vt:lpwstr>True</vt:lpwstr>
  </property>
  <property fmtid="{D5CDD505-2E9C-101B-9397-08002B2CF9AE}" pid="6" name="MSIP_Label_f42aa342-8706-4288-bd11-ebb85995028c_Method">
    <vt:lpwstr>Standard</vt:lpwstr>
  </property>
  <property fmtid="{D5CDD505-2E9C-101B-9397-08002B2CF9AE}" pid="7" name="MSIP_Label_f42aa342-8706-4288-bd11-ebb85995028c_SiteId">
    <vt:lpwstr>72f988bf-86f1-41af-91ab-2d7cd011db47</vt:lpwstr>
  </property>
  <property fmtid="{D5CDD505-2E9C-101B-9397-08002B2CF9AE}" pid="8" name="Producer">
    <vt:lpwstr>Microsoft® PowerPoint® for Microsoft 365</vt:lpwstr>
  </property>
</Properties>
</file>